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76" r:id="rId5"/>
    <p:sldId id="258" r:id="rId6"/>
    <p:sldId id="275" r:id="rId7"/>
    <p:sldId id="283" r:id="rId8"/>
    <p:sldId id="280" r:id="rId9"/>
    <p:sldId id="281" r:id="rId10"/>
    <p:sldId id="278" r:id="rId11"/>
    <p:sldId id="284" r:id="rId12"/>
    <p:sldId id="259" r:id="rId13"/>
    <p:sldId id="260" r:id="rId14"/>
    <p:sldId id="261" r:id="rId15"/>
    <p:sldId id="262" r:id="rId16"/>
    <p:sldId id="279" r:id="rId17"/>
    <p:sldId id="266" r:id="rId18"/>
    <p:sldId id="272" r:id="rId19"/>
    <p:sldId id="27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 snapToGrid="0">
      <p:cViewPr>
        <p:scale>
          <a:sx n="76" d="100"/>
          <a:sy n="76" d="100"/>
        </p:scale>
        <p:origin x="196" y="-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8F7B-979D-4902-A6E5-FBC6735E4FA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6D44-F325-4F50-96D2-F1A9B962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8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8F7B-979D-4902-A6E5-FBC6735E4FA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6D44-F325-4F50-96D2-F1A9B962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36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8F7B-979D-4902-A6E5-FBC6735E4FA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6D44-F325-4F50-96D2-F1A9B962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6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8F7B-979D-4902-A6E5-FBC6735E4FA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6D44-F325-4F50-96D2-F1A9B962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8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8F7B-979D-4902-A6E5-FBC6735E4FA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6D44-F325-4F50-96D2-F1A9B962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0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8F7B-979D-4902-A6E5-FBC6735E4FA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6D44-F325-4F50-96D2-F1A9B962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8F7B-979D-4902-A6E5-FBC6735E4FA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6D44-F325-4F50-96D2-F1A9B962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8F7B-979D-4902-A6E5-FBC6735E4FA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6D44-F325-4F50-96D2-F1A9B962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9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8F7B-979D-4902-A6E5-FBC6735E4FA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6D44-F325-4F50-96D2-F1A9B962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9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8F7B-979D-4902-A6E5-FBC6735E4FA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6D44-F325-4F50-96D2-F1A9B962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8F7B-979D-4902-A6E5-FBC6735E4FA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6D44-F325-4F50-96D2-F1A9B962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B8F7B-979D-4902-A6E5-FBC6735E4FA3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66D44-F325-4F50-96D2-F1A9B962B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7554/eLife.48630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7964" y="212436"/>
            <a:ext cx="9144000" cy="116405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Multiscale Computational Protocol for Atomistic Understanding and Modulation of Insulin Binding to Insulin Receptor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8109" y="2890866"/>
            <a:ext cx="2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830" y="2533316"/>
            <a:ext cx="4157465" cy="3185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1807" y="1369258"/>
            <a:ext cx="255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Yevgen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Yurenko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5767" y="1943995"/>
            <a:ext cx="94397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Organic Chemistry and Biochemistry, Czech Academy of Sciences</a:t>
            </a:r>
          </a:p>
          <a:p>
            <a:pPr algn="ctr"/>
            <a:r>
              <a:rPr lang="en-US" sz="2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(Prof. Pavel </a:t>
            </a:r>
            <a:r>
              <a:rPr lang="en-US" sz="23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Hobza</a:t>
            </a:r>
            <a:r>
              <a:rPr lang="en-US" sz="23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Group)</a:t>
            </a:r>
            <a:endParaRPr lang="en-US" sz="23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2509036" y="5588328"/>
            <a:ext cx="835292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ENBIK conference, June</a:t>
            </a:r>
            <a:r>
              <a:rPr lang="sk-SK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85089" y="6068015"/>
            <a:ext cx="106561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European Regional Development Fund (OP RDE), Project: "Chemical biology for drugging </a:t>
            </a:r>
            <a:r>
              <a:rPr kumimoji="0" lang="en-GB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undruggable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targets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GB" alt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ChemBioDrug</a:t>
            </a:r>
            <a:r>
              <a:rPr kumimoji="0" lang="en-GB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CZ.02.1.01/0.0/0.0/16_019/0000729)", by the Ministry of Education, Youth and Sports of the Czech Republic </a:t>
            </a:r>
          </a:p>
        </p:txBody>
      </p:sp>
    </p:spTree>
    <p:extLst>
      <p:ext uri="{BB962C8B-B14F-4D97-AF65-F5344CB8AC3E}">
        <p14:creationId xmlns:p14="http://schemas.microsoft.com/office/powerpoint/2010/main" val="4552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Glycine Scan (VGS)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98"/>
            <a:ext cx="10515600" cy="4351338"/>
          </a:xfrm>
        </p:spPr>
        <p:txBody>
          <a:bodyPr/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but powerful approach that allows to track the contribution of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residue  (from Ins or IR side) to the binding free energy;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of individual side chains to interaction</a:t>
            </a:r>
          </a:p>
          <a:p>
            <a:pPr marL="0" indent="0" algn="ctr">
              <a:buNone/>
            </a:pP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ΔΔ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-[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(WT) –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</a:p>
          <a:p>
            <a:pPr marL="0" indent="0" algn="ctr">
              <a:buNone/>
            </a:pPr>
            <a:endParaRPr lang="en-US" sz="2200" dirty="0" smtClean="0"/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procedure for identification of interaction hotspots</a:t>
            </a:r>
          </a:p>
          <a:p>
            <a:pPr marL="0" indent="0" algn="ctr">
              <a:buNone/>
            </a:pPr>
            <a:endParaRPr lang="ru-UA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4667828"/>
            <a:ext cx="4749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Pecina</a:t>
            </a:r>
            <a:r>
              <a:rPr lang="en-US" b="1" dirty="0" smtClean="0"/>
              <a:t> et al., </a:t>
            </a:r>
            <a:r>
              <a:rPr lang="en-US" b="1" i="1" dirty="0" smtClean="0"/>
              <a:t>J. Phys. Chem. B</a:t>
            </a:r>
            <a:r>
              <a:rPr lang="en-US" b="1" dirty="0" smtClean="0"/>
              <a:t> (2013) 117, 16096</a:t>
            </a:r>
            <a:endParaRPr lang="sk-SK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AB08-710D-4ACE-92F2-63F1E5BA32B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t="8265" b="10392"/>
          <a:stretch/>
        </p:blipFill>
        <p:spPr>
          <a:xfrm>
            <a:off x="5579547" y="3958670"/>
            <a:ext cx="5781964" cy="289933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8686323" y="4999087"/>
            <a:ext cx="2667477" cy="164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151734" y="4685341"/>
            <a:ext cx="111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GLU→GLY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634027"/>
            <a:ext cx="471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Honda et al., Eur. J. Org. Chem. (2018), 37, 5203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419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5"/>
            <a:ext cx="10515600" cy="60469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hierarchical computational protocol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4110" y="905165"/>
            <a:ext cx="6518399" cy="757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88146" y="1126898"/>
            <a:ext cx="628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Remodeling of experimental 3D structures, adding missing loops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99382" y="1690408"/>
            <a:ext cx="212436" cy="618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2332426"/>
            <a:ext cx="6527636" cy="8219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50213" y="2599974"/>
            <a:ext cx="35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sampling MD simulations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092290" y="3168257"/>
            <a:ext cx="212436" cy="618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0" y="3824344"/>
            <a:ext cx="6604000" cy="692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30254" y="3994544"/>
            <a:ext cx="5651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Snapshot selection, fragmentation, geometry optimization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092290" y="4531476"/>
            <a:ext cx="212436" cy="618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5164717"/>
            <a:ext cx="6604000" cy="5764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97958" y="5274695"/>
            <a:ext cx="276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glycine scan (VGS)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4110" y="6141438"/>
            <a:ext cx="6742545" cy="469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40547" y="6204174"/>
            <a:ext cx="6933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Verification of computational protocol: comparing to experimental data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6099382" y="5781220"/>
            <a:ext cx="171781" cy="360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07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dynamics and H-bonding analysis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50" y="1271661"/>
            <a:ext cx="6091232" cy="50943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13747" y="6207274"/>
            <a:ext cx="746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Binding site includes L1, CR, L2, FnIII-1’, cross-linking between Sites 1a and 1b 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324891"/>
              </p:ext>
            </p:extLst>
          </p:nvPr>
        </p:nvGraphicFramePr>
        <p:xfrm>
          <a:off x="2989987" y="1271661"/>
          <a:ext cx="8363813" cy="4437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9879">
                  <a:extLst>
                    <a:ext uri="{9D8B030D-6E8A-4147-A177-3AD203B41FA5}">
                      <a16:colId xmlns:a16="http://schemas.microsoft.com/office/drawing/2014/main" val="4189842952"/>
                    </a:ext>
                  </a:extLst>
                </a:gridCol>
                <a:gridCol w="862070">
                  <a:extLst>
                    <a:ext uri="{9D8B030D-6E8A-4147-A177-3AD203B41FA5}">
                      <a16:colId xmlns:a16="http://schemas.microsoft.com/office/drawing/2014/main" val="2491083491"/>
                    </a:ext>
                  </a:extLst>
                </a:gridCol>
                <a:gridCol w="815982">
                  <a:extLst>
                    <a:ext uri="{9D8B030D-6E8A-4147-A177-3AD203B41FA5}">
                      <a16:colId xmlns:a16="http://schemas.microsoft.com/office/drawing/2014/main" val="1434322259"/>
                    </a:ext>
                  </a:extLst>
                </a:gridCol>
                <a:gridCol w="815982">
                  <a:extLst>
                    <a:ext uri="{9D8B030D-6E8A-4147-A177-3AD203B41FA5}">
                      <a16:colId xmlns:a16="http://schemas.microsoft.com/office/drawing/2014/main" val="1301332849"/>
                    </a:ext>
                  </a:extLst>
                </a:gridCol>
                <a:gridCol w="883980">
                  <a:extLst>
                    <a:ext uri="{9D8B030D-6E8A-4147-A177-3AD203B41FA5}">
                      <a16:colId xmlns:a16="http://schemas.microsoft.com/office/drawing/2014/main" val="3139395683"/>
                    </a:ext>
                  </a:extLst>
                </a:gridCol>
                <a:gridCol w="883980">
                  <a:extLst>
                    <a:ext uri="{9D8B030D-6E8A-4147-A177-3AD203B41FA5}">
                      <a16:colId xmlns:a16="http://schemas.microsoft.com/office/drawing/2014/main" val="3102281615"/>
                    </a:ext>
                  </a:extLst>
                </a:gridCol>
                <a:gridCol w="815982">
                  <a:extLst>
                    <a:ext uri="{9D8B030D-6E8A-4147-A177-3AD203B41FA5}">
                      <a16:colId xmlns:a16="http://schemas.microsoft.com/office/drawing/2014/main" val="3957556959"/>
                    </a:ext>
                  </a:extLst>
                </a:gridCol>
                <a:gridCol w="611986">
                  <a:extLst>
                    <a:ext uri="{9D8B030D-6E8A-4147-A177-3AD203B41FA5}">
                      <a16:colId xmlns:a16="http://schemas.microsoft.com/office/drawing/2014/main" val="3955171446"/>
                    </a:ext>
                  </a:extLst>
                </a:gridCol>
                <a:gridCol w="611986">
                  <a:extLst>
                    <a:ext uri="{9D8B030D-6E8A-4147-A177-3AD203B41FA5}">
                      <a16:colId xmlns:a16="http://schemas.microsoft.com/office/drawing/2014/main" val="3094364916"/>
                    </a:ext>
                  </a:extLst>
                </a:gridCol>
                <a:gridCol w="611986">
                  <a:extLst>
                    <a:ext uri="{9D8B030D-6E8A-4147-A177-3AD203B41FA5}">
                      <a16:colId xmlns:a16="http://schemas.microsoft.com/office/drawing/2014/main" val="1870005803"/>
                    </a:ext>
                  </a:extLst>
                </a:gridCol>
              </a:tblGrid>
              <a:tr h="269553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 at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Insulin//IR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interface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Insulin residue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 residue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H-bond type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Evidence in PDB structure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(ID: 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6HN5)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Evidence in remodeled and minimized structure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Evidence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virtual glycine scan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MD occupancies, 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17056"/>
                  </a:ext>
                </a:extLst>
              </a:tr>
              <a:tr h="2695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Trajectories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026351"/>
                  </a:ext>
                </a:extLst>
              </a:tr>
              <a:tr h="1422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traj-1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traj-2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traj-3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7845497"/>
                  </a:ext>
                </a:extLst>
              </a:tr>
              <a:tr h="269553"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Well-established hydrogen bonds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364130"/>
                  </a:ext>
                </a:extLst>
              </a:tr>
              <a:tr h="551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chain helix 1 // αCT’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 A3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ASN 711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NH…O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3911440"/>
                  </a:ext>
                </a:extLst>
              </a:tr>
              <a:tr h="551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chain helix 2 // αCT’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ASN A18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 717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OH…N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9955212"/>
                  </a:ext>
                </a:extLst>
              </a:tr>
              <a:tr h="26955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chain α helix //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L1/FnIII-1’ loop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 B9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 65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OH…N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1864742"/>
                  </a:ext>
                </a:extLst>
              </a:tr>
              <a:tr h="282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 B13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 65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OH…N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</a:t>
                      </a: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556754"/>
                  </a:ext>
                </a:extLst>
              </a:tr>
              <a:tr h="26955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chain C-terminus // L1/CR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 B21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LYS 40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OH…N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50.1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0553405"/>
                  </a:ext>
                </a:extLst>
              </a:tr>
              <a:tr h="282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PHE B24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ASN 15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NH…O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73.3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66.8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3801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9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964" y="184884"/>
            <a:ext cx="10515600" cy="5677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Fragmentation, snapshot selection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MuzdaloA\Desktop\1st_manuscript_final_revisions\GACR\GACR_new_version\Untitled-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5362" r="8587"/>
          <a:stretch/>
        </p:blipFill>
        <p:spPr bwMode="auto">
          <a:xfrm>
            <a:off x="360217" y="1582935"/>
            <a:ext cx="6105237" cy="48917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Pathik\Dropbox\IR\benchmarking_writing\11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156304"/>
            <a:ext cx="5735781" cy="50412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46139" y="959618"/>
            <a:ext cx="653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Ins/IR interaction energy and system size vs. fragmentation distance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0508" y="971638"/>
            <a:ext cx="236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11Å-fragmented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72761"/>
            <a:ext cx="10515600" cy="4846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VGS: interaction “hotspots” and their energy contributions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Pathik\Desktop\Modifications_1st_part\Untitled-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r="7046" b="50290"/>
          <a:stretch/>
        </p:blipFill>
        <p:spPr bwMode="auto">
          <a:xfrm>
            <a:off x="1644073" y="757381"/>
            <a:ext cx="9236364" cy="60138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6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217" y="124980"/>
            <a:ext cx="10515600" cy="57698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VGS: computational vs. experimental data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815966"/>
              </p:ext>
            </p:extLst>
          </p:nvPr>
        </p:nvGraphicFramePr>
        <p:xfrm>
          <a:off x="1745672" y="1043708"/>
          <a:ext cx="9014691" cy="5680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371">
                  <a:extLst>
                    <a:ext uri="{9D8B030D-6E8A-4147-A177-3AD203B41FA5}">
                      <a16:colId xmlns:a16="http://schemas.microsoft.com/office/drawing/2014/main" val="695117279"/>
                    </a:ext>
                  </a:extLst>
                </a:gridCol>
                <a:gridCol w="1694646">
                  <a:extLst>
                    <a:ext uri="{9D8B030D-6E8A-4147-A177-3AD203B41FA5}">
                      <a16:colId xmlns:a16="http://schemas.microsoft.com/office/drawing/2014/main" val="213576842"/>
                    </a:ext>
                  </a:extLst>
                </a:gridCol>
                <a:gridCol w="1970966">
                  <a:extLst>
                    <a:ext uri="{9D8B030D-6E8A-4147-A177-3AD203B41FA5}">
                      <a16:colId xmlns:a16="http://schemas.microsoft.com/office/drawing/2014/main" val="1468636809"/>
                    </a:ext>
                  </a:extLst>
                </a:gridCol>
                <a:gridCol w="1970966">
                  <a:extLst>
                    <a:ext uri="{9D8B030D-6E8A-4147-A177-3AD203B41FA5}">
                      <a16:colId xmlns:a16="http://schemas.microsoft.com/office/drawing/2014/main" val="2079821526"/>
                    </a:ext>
                  </a:extLst>
                </a:gridCol>
                <a:gridCol w="1221871">
                  <a:extLst>
                    <a:ext uri="{9D8B030D-6E8A-4147-A177-3AD203B41FA5}">
                      <a16:colId xmlns:a16="http://schemas.microsoft.com/office/drawing/2014/main" val="1098149189"/>
                    </a:ext>
                  </a:extLst>
                </a:gridCol>
                <a:gridCol w="1221871">
                  <a:extLst>
                    <a:ext uri="{9D8B030D-6E8A-4147-A177-3AD203B41FA5}">
                      <a16:colId xmlns:a16="http://schemas.microsoft.com/office/drawing/2014/main" val="4105048831"/>
                    </a:ext>
                  </a:extLst>
                </a:gridCol>
              </a:tblGrid>
              <a:tr h="22721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Site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Residue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Residue location within the A or B chain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Evidence in experimental structures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Soluble receptor affinity of the Ala mutant  (%Hi</a:t>
                      </a:r>
                      <a:r>
                        <a:rPr lang="en-US" sz="1700" dirty="0" smtClean="0">
                          <a:effectLst/>
                        </a:rPr>
                        <a:t>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Cell receptor affinity of the Ala mutant (%Hi</a:t>
                      </a:r>
                      <a:r>
                        <a:rPr lang="en-US" sz="1700" dirty="0" smtClean="0">
                          <a:effectLst/>
                        </a:rPr>
                        <a:t>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2649626"/>
                  </a:ext>
                </a:extLst>
              </a:tr>
              <a:tr h="378691"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1a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Ile A2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N-terminal α-helix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3677106"/>
                  </a:ext>
                </a:extLst>
              </a:tr>
              <a:tr h="3786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</a:t>
                      </a: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A4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N-terminal α-helix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2418854"/>
                  </a:ext>
                </a:extLst>
              </a:tr>
              <a:tr h="3786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Tyr A19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С-terminal segment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&lt;0.1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6311175"/>
                  </a:ext>
                </a:extLst>
              </a:tr>
              <a:tr h="3786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 B12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α-helix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3038061"/>
                  </a:ext>
                </a:extLst>
              </a:tr>
              <a:tr h="3786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Tyr B16 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α-helix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3394074"/>
                  </a:ext>
                </a:extLst>
              </a:tr>
              <a:tr h="3786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Phe B24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C-terminal β-strand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2326777"/>
                  </a:ext>
                </a:extLst>
              </a:tr>
              <a:tr h="3786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Phe B25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C-terminal β-strand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9062251"/>
                  </a:ext>
                </a:extLst>
              </a:tr>
              <a:tr h="37869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1b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Cys B7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II β-turn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408616"/>
                  </a:ext>
                </a:extLst>
              </a:tr>
              <a:tr h="3786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 B13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 α-helix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096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7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5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corrections for S…O close contacts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MuzdaloA\Desktop\1st_manuscript_final_revisions\FigureS_O\FigureS_O_new_versio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98" y="1466214"/>
            <a:ext cx="8342919" cy="5285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4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019" y="3466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energy for various types of non-covalent interactions in DFT-D3 optimized dimers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181594"/>
              </p:ext>
            </p:extLst>
          </p:nvPr>
        </p:nvGraphicFramePr>
        <p:xfrm>
          <a:off x="2459753" y="1672214"/>
          <a:ext cx="7349263" cy="5185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0160">
                  <a:extLst>
                    <a:ext uri="{9D8B030D-6E8A-4147-A177-3AD203B41FA5}">
                      <a16:colId xmlns:a16="http://schemas.microsoft.com/office/drawing/2014/main" val="1563249488"/>
                    </a:ext>
                  </a:extLst>
                </a:gridCol>
                <a:gridCol w="1240160">
                  <a:extLst>
                    <a:ext uri="{9D8B030D-6E8A-4147-A177-3AD203B41FA5}">
                      <a16:colId xmlns:a16="http://schemas.microsoft.com/office/drawing/2014/main" val="4093135482"/>
                    </a:ext>
                  </a:extLst>
                </a:gridCol>
                <a:gridCol w="1240160">
                  <a:extLst>
                    <a:ext uri="{9D8B030D-6E8A-4147-A177-3AD203B41FA5}">
                      <a16:colId xmlns:a16="http://schemas.microsoft.com/office/drawing/2014/main" val="2665510322"/>
                    </a:ext>
                  </a:extLst>
                </a:gridCol>
                <a:gridCol w="912092">
                  <a:extLst>
                    <a:ext uri="{9D8B030D-6E8A-4147-A177-3AD203B41FA5}">
                      <a16:colId xmlns:a16="http://schemas.microsoft.com/office/drawing/2014/main" val="763264295"/>
                    </a:ext>
                  </a:extLst>
                </a:gridCol>
                <a:gridCol w="1476531">
                  <a:extLst>
                    <a:ext uri="{9D8B030D-6E8A-4147-A177-3AD203B41FA5}">
                      <a16:colId xmlns:a16="http://schemas.microsoft.com/office/drawing/2014/main" val="3161364961"/>
                    </a:ext>
                  </a:extLst>
                </a:gridCol>
                <a:gridCol w="1240160">
                  <a:extLst>
                    <a:ext uri="{9D8B030D-6E8A-4147-A177-3AD203B41FA5}">
                      <a16:colId xmlns:a16="http://schemas.microsoft.com/office/drawing/2014/main" val="2471465047"/>
                    </a:ext>
                  </a:extLst>
                </a:gridCol>
              </a:tblGrid>
              <a:tr h="536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 or IR residue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Interaction partner residue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630578"/>
                  </a:ext>
                </a:extLst>
              </a:tr>
              <a:tr h="357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DFT-D3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PM6-D3H4 /COSMO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AMBER/IGB5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extLst>
                  <a:ext uri="{0D108BD9-81ED-4DB2-BD59-A6C34878D82A}">
                    <a16:rowId xmlns:a16="http://schemas.microsoft.com/office/drawing/2014/main" val="395248543"/>
                  </a:ext>
                </a:extLst>
              </a:tr>
              <a:tr h="357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 A4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Asn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920 (αCT)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NH…O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-20.0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-15.2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extLst>
                  <a:ext uri="{0D108BD9-81ED-4DB2-BD59-A6C34878D82A}">
                    <a16:rowId xmlns:a16="http://schemas.microsoft.com/office/drawing/2014/main" val="459012476"/>
                  </a:ext>
                </a:extLst>
              </a:tr>
              <a:tr h="357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 B10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827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(FnIII-1’)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NH…O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-11.7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extLst>
                  <a:ext uri="{0D108BD9-81ED-4DB2-BD59-A6C34878D82A}">
                    <a16:rowId xmlns:a16="http://schemas.microsoft.com/office/drawing/2014/main" val="2365942462"/>
                  </a:ext>
                </a:extLst>
              </a:tr>
              <a:tr h="357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 B13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 (L1)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NH…O, salt bridge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-98.3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-92.8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-83.9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extLst>
                  <a:ext uri="{0D108BD9-81ED-4DB2-BD59-A6C34878D82A}">
                    <a16:rowId xmlns:a16="http://schemas.microsoft.com/office/drawing/2014/main" val="974429813"/>
                  </a:ext>
                </a:extLst>
              </a:tr>
              <a:tr h="536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 B13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 826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(FnIII-1’)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electrostatic and NH…O, salt bridge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-102</a:t>
                      </a: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-101.5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-92.5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extLst>
                  <a:ext uri="{0D108BD9-81ED-4DB2-BD59-A6C34878D82A}">
                    <a16:rowId xmlns:a16="http://schemas.microsoft.com/office/drawing/2014/main" val="3983617557"/>
                  </a:ext>
                </a:extLst>
              </a:tr>
              <a:tr h="357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 B13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 827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(FnIII-1’)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OH…O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-21.8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extLst>
                  <a:ext uri="{0D108BD9-81ED-4DB2-BD59-A6C34878D82A}">
                    <a16:rowId xmlns:a16="http://schemas.microsoft.com/office/drawing/2014/main" val="2467529745"/>
                  </a:ext>
                </a:extLst>
              </a:tr>
              <a:tr h="357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Leu B15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Phe 923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(FnIII-1’)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CH…π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extLst>
                  <a:ext uri="{0D108BD9-81ED-4DB2-BD59-A6C34878D82A}">
                    <a16:rowId xmlns:a16="http://schemas.microsoft.com/office/drawing/2014/main" val="2418050506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Tyr B16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Phe 39 (L1)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Stacking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extLst>
                  <a:ext uri="{0D108BD9-81ED-4DB2-BD59-A6C34878D82A}">
                    <a16:rowId xmlns:a16="http://schemas.microsoft.com/office/drawing/2014/main" val="113401686"/>
                  </a:ext>
                </a:extLst>
              </a:tr>
              <a:tr h="357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Phe B24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Asn 15 (L1)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NH…O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extLst>
                  <a:ext uri="{0D108BD9-81ED-4DB2-BD59-A6C34878D82A}">
                    <a16:rowId xmlns:a16="http://schemas.microsoft.com/office/drawing/2014/main" val="1538446358"/>
                  </a:ext>
                </a:extLst>
              </a:tr>
              <a:tr h="536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Phe B25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 14 (L1)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NH…O,  electrostatic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-23.6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-24.1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-18.7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extLst>
                  <a:ext uri="{0D108BD9-81ED-4DB2-BD59-A6C34878D82A}">
                    <a16:rowId xmlns:a16="http://schemas.microsoft.com/office/drawing/2014/main" val="511828452"/>
                  </a:ext>
                </a:extLst>
              </a:tr>
              <a:tr h="536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 287 (CR)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Cys 333 (L2)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S…O, electrostatic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+5.0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extLst>
                  <a:ext uri="{0D108BD9-81ED-4DB2-BD59-A6C34878D82A}">
                    <a16:rowId xmlns:a16="http://schemas.microsoft.com/office/drawing/2014/main" val="1863582163"/>
                  </a:ext>
                </a:extLst>
              </a:tr>
              <a:tr h="357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Gly 463 (L2)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Cys 468 (L2)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S…O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-12.6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-13.8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-13.4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104" marR="63104" marT="0" marB="0"/>
                </a:tc>
                <a:extLst>
                  <a:ext uri="{0D108BD9-81ED-4DB2-BD59-A6C34878D82A}">
                    <a16:rowId xmlns:a16="http://schemas.microsoft.com/office/drawing/2014/main" val="2356394272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977745" y="6040582"/>
            <a:ext cx="406400" cy="31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384145" y="5394036"/>
            <a:ext cx="1071419" cy="646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455564" y="5209370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 failure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and outlook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advanced state-of-the-art hierarchical computational protocol is efficient for reliable mapping of “hotspot” residues at the Ins/ IR interface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protocol and the VGS scan procedure can be used for performing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lead to specific insulin and IR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mimetics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desired properties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protocol 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silico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efficient insulin analogues with higher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potency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expect it is general enough and applicable to other protein-protein systems.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06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6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872" y="1594716"/>
            <a:ext cx="10515600" cy="4351338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k-SK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reatment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insulin analogs.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via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insulin-IR binding mechanisms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energetics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Obrázok 4" descr="nrd.2015.36-f1.jpg"/>
          <p:cNvPicPr>
            <a:picLocks noChangeAspect="1"/>
          </p:cNvPicPr>
          <p:nvPr/>
        </p:nvPicPr>
        <p:blipFill rotWithShape="1">
          <a:blip r:embed="rId2"/>
          <a:srcRect l="40618" t="-2415" b="16182"/>
          <a:stretch/>
        </p:blipFill>
        <p:spPr>
          <a:xfrm>
            <a:off x="3131126" y="2915522"/>
            <a:ext cx="5412509" cy="384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767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1418"/>
            <a:ext cx="10515600" cy="5105545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Lepšík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Pavel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Hobza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Černeková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Anja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Muzdalo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Pecina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Řezáč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Jindřich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Fanfrlík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Jiří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Jiráček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Žáková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7127" y="6176963"/>
            <a:ext cx="3839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1564"/>
            <a:ext cx="10515600" cy="4865399"/>
          </a:xfrm>
        </p:spPr>
        <p:txBody>
          <a:bodyPr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 is a key protein hormone regulating human metabolism;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globular peptide (51 residues) composed of two chains - A (21 residues) and B (30 residues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Insulin binds to insulin receptor (IR)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metabolic growth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signalling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7" name="Picture 4" descr="kulick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60330"/>
            <a:ext cx="5697969" cy="239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4" descr="nrd.2015.36-f1.jpg"/>
          <p:cNvPicPr>
            <a:picLocks noChangeAspect="1"/>
          </p:cNvPicPr>
          <p:nvPr/>
        </p:nvPicPr>
        <p:blipFill rotWithShape="1">
          <a:blip r:embed="rId3"/>
          <a:srcRect t="8198" r="60396" b="3437"/>
          <a:stretch/>
        </p:blipFill>
        <p:spPr>
          <a:xfrm>
            <a:off x="7562342" y="3276281"/>
            <a:ext cx="3600400" cy="32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representation of IR and its domains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11" y="1690688"/>
            <a:ext cx="7865053" cy="4765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2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35"/>
            <a:ext cx="10515600" cy="85898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Insulin-IR complexes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3367"/>
            <a:ext cx="9378351" cy="53948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8334" y="6137564"/>
            <a:ext cx="946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Scapin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122              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Uchikawa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2019,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10.7554/eLife.48630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computational protocol applicable insulin-IR system;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 non-covalent forces at the insulin-IR interface;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interaction “hotspots” within the insulin and IR;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performance of various computational approaches (MM, SQM, DFT-D3) in describing large flexible protein-protein systems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6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methods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Molecular mechanics/dynamics (MM/MD)</a:t>
            </a:r>
          </a:p>
          <a:p>
            <a:r>
              <a:rPr lang="en-US" dirty="0" smtClean="0"/>
              <a:t>Quantum mechanics (QM)</a:t>
            </a:r>
          </a:p>
          <a:p>
            <a:r>
              <a:rPr lang="en-US" dirty="0" smtClean="0"/>
              <a:t>Virtual glycine scan (VGS)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760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mechanics (MM) and molecular dynamics (MD)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0" y="909835"/>
            <a:ext cx="5289286" cy="3966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618" y="994209"/>
            <a:ext cx="5469112" cy="3882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0" y="4885984"/>
            <a:ext cx="2100402" cy="1972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6255" y="5634182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Explicit solvation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45" y="5006200"/>
            <a:ext cx="3475967" cy="17640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04412" y="5634182"/>
            <a:ext cx="244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Generalized Born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462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Quantum mechanical (QM) methods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15638" y="1165793"/>
            <a:ext cx="530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Semi-empirical (SQM) PM6-D3H4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6" y="1675680"/>
            <a:ext cx="3514725" cy="1658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2239" y="1165793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DFT-D3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064" y="1851172"/>
            <a:ext cx="4919616" cy="5699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8064" y="2552507"/>
            <a:ext cx="492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D3 – correction for dispersion, H4 – for H-bonding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9620" y="6411820"/>
            <a:ext cx="64374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Non-covalent interaction Atlas http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://www.nciatlas.org/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7" y="3553839"/>
            <a:ext cx="3328747" cy="24914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70524" y="3553839"/>
            <a:ext cx="181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COSMO solvation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79" y="2921839"/>
            <a:ext cx="3792497" cy="29657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72928" y="5860586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Chem. Inf. Model.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2020, 60, 3, 1453</a:t>
            </a:r>
          </a:p>
        </p:txBody>
      </p:sp>
    </p:spTree>
    <p:extLst>
      <p:ext uri="{BB962C8B-B14F-4D97-AF65-F5344CB8AC3E}">
        <p14:creationId xmlns:p14="http://schemas.microsoft.com/office/powerpoint/2010/main" val="22290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9261</TotalTime>
  <Words>1074</Words>
  <Application>Microsoft Office PowerPoint</Application>
  <PresentationFormat>Widescreen</PresentationFormat>
  <Paragraphs>313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Multiscale Computational Protocol for Atomistic Understanding and Modulation of Insulin Binding to Insulin Receptor</vt:lpstr>
      <vt:lpstr>Motivation</vt:lpstr>
      <vt:lpstr>Background</vt:lpstr>
      <vt:lpstr>Schematic representation of IR and its domains</vt:lpstr>
      <vt:lpstr>Insulin-IR complexes</vt:lpstr>
      <vt:lpstr>Aims</vt:lpstr>
      <vt:lpstr>Computational methods</vt:lpstr>
      <vt:lpstr>Molecular mechanics (MM) and molecular dynamics (MD)</vt:lpstr>
      <vt:lpstr>Quantum mechanical (QM) methods</vt:lpstr>
      <vt:lpstr>Virtual Glycine Scan (VGS) </vt:lpstr>
      <vt:lpstr>Results</vt:lpstr>
      <vt:lpstr>Advanced hierarchical computational protocol</vt:lpstr>
      <vt:lpstr>Molecular dynamics and H-bonding analysis</vt:lpstr>
      <vt:lpstr>Fragmentation, snapshot selection</vt:lpstr>
      <vt:lpstr>VGS: interaction “hotspots” and their energy contributions</vt:lpstr>
      <vt:lpstr>VGS: computational vs. experimental data</vt:lpstr>
      <vt:lpstr>Importance of corrections for S…O close contacts</vt:lpstr>
      <vt:lpstr>Interaction energy for various types of non-covalent interactions in DFT-D3 optimized dimers</vt:lpstr>
      <vt:lpstr>Conclusions and outlook</vt:lpstr>
      <vt:lpstr>Acknowledgments</vt:lpstr>
    </vt:vector>
  </TitlesOfParts>
  <Company>Ústav organické chemie a biochemie AV ČR, v.v.i.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Hierarchical Computational Protocols for Atomistic Understanding and Modulation of Endocrine Hormone Binding to Receptor Tyrosine Kinases</dc:title>
  <dc:creator>MuzdaloA</dc:creator>
  <cp:lastModifiedBy>MuzdaloA</cp:lastModifiedBy>
  <cp:revision>85</cp:revision>
  <dcterms:created xsi:type="dcterms:W3CDTF">2022-04-17T13:10:29Z</dcterms:created>
  <dcterms:modified xsi:type="dcterms:W3CDTF">2022-06-13T06:14:09Z</dcterms:modified>
</cp:coreProperties>
</file>