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574" r:id="rId3"/>
    <p:sldId id="527" r:id="rId4"/>
    <p:sldId id="576" r:id="rId5"/>
    <p:sldId id="575" r:id="rId6"/>
    <p:sldId id="572" r:id="rId7"/>
    <p:sldId id="577" r:id="rId8"/>
    <p:sldId id="526" r:id="rId9"/>
    <p:sldId id="258" r:id="rId10"/>
    <p:sldId id="554" r:id="rId11"/>
    <p:sldId id="555" r:id="rId12"/>
    <p:sldId id="578" r:id="rId13"/>
    <p:sldId id="528" r:id="rId14"/>
    <p:sldId id="567" r:id="rId15"/>
    <p:sldId id="568" r:id="rId16"/>
    <p:sldId id="569" r:id="rId17"/>
    <p:sldId id="563" r:id="rId18"/>
    <p:sldId id="558" r:id="rId19"/>
    <p:sldId id="560" r:id="rId20"/>
    <p:sldId id="561" r:id="rId21"/>
    <p:sldId id="564" r:id="rId22"/>
    <p:sldId id="570" r:id="rId23"/>
    <p:sldId id="571" r:id="rId24"/>
    <p:sldId id="556" r:id="rId25"/>
  </p:sldIdLst>
  <p:sldSz cx="9144000" cy="6858000" type="screen4x3"/>
  <p:notesSz cx="6781800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12167"/>
    <a:srgbClr val="00C8FA"/>
    <a:srgbClr val="E93737"/>
    <a:srgbClr val="4695D7"/>
    <a:srgbClr val="E34343"/>
    <a:srgbClr val="055A91"/>
    <a:srgbClr val="0050A0"/>
    <a:srgbClr val="0064C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88860" autoAdjust="0"/>
  </p:normalViewPr>
  <p:slideViewPr>
    <p:cSldViewPr>
      <p:cViewPr varScale="1">
        <p:scale>
          <a:sx n="90" d="100"/>
          <a:sy n="90" d="100"/>
        </p:scale>
        <p:origin x="-24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78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46294B-E7B2-4CA8-8B59-C93FAEAC47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67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260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CE97F01-C892-4F35-8240-CA183F0491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8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cs-CZ" dirty="0" smtClean="0"/>
          </a:p>
        </p:txBody>
      </p:sp>
      <p:sp>
        <p:nvSpPr>
          <p:cNvPr id="522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41B0E-B2CF-4BEC-BF0E-D42423057461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37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3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53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93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9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9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9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9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CADD:	0.432</a:t>
            </a:r>
          </a:p>
          <a:p>
            <a:r>
              <a:rPr lang="cs-CZ" dirty="0" smtClean="0"/>
              <a:t>DANN:	0.258</a:t>
            </a:r>
          </a:p>
          <a:p>
            <a:r>
              <a:rPr lang="cs-CZ" dirty="0" smtClean="0"/>
              <a:t>FATHMM:</a:t>
            </a:r>
            <a:r>
              <a:rPr lang="cs-CZ" baseline="0" dirty="0" smtClean="0"/>
              <a:t>	0.33</a:t>
            </a:r>
          </a:p>
          <a:p>
            <a:r>
              <a:rPr lang="cs-CZ" baseline="0" dirty="0" err="1" smtClean="0"/>
              <a:t>fitCons</a:t>
            </a:r>
            <a:r>
              <a:rPr lang="cs-CZ" baseline="0" dirty="0" smtClean="0"/>
              <a:t>:	0.34</a:t>
            </a:r>
          </a:p>
          <a:p>
            <a:r>
              <a:rPr lang="cs-CZ" baseline="0" dirty="0" smtClean="0"/>
              <a:t>GWAVA:	0.20</a:t>
            </a:r>
          </a:p>
          <a:p>
            <a:r>
              <a:rPr lang="cs-CZ" baseline="0" dirty="0" smtClean="0"/>
              <a:t>MT2:	0.40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301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Deep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neural</a:t>
            </a:r>
            <a:r>
              <a:rPr lang="cs-CZ" baseline="0" dirty="0" smtClean="0"/>
              <a:t> network</a:t>
            </a:r>
            <a:endParaRPr lang="cs-CZ" dirty="0" smtClean="0"/>
          </a:p>
          <a:p>
            <a:r>
              <a:rPr lang="cs-CZ" dirty="0" err="1" smtClean="0"/>
              <a:t>Sequential</a:t>
            </a:r>
            <a:r>
              <a:rPr lang="cs-CZ" dirty="0" smtClean="0"/>
              <a:t> forward </a:t>
            </a:r>
            <a:r>
              <a:rPr lang="cs-CZ" dirty="0" err="1" smtClean="0"/>
              <a:t>selection</a:t>
            </a:r>
            <a:endParaRPr lang="cs-CZ" dirty="0" smtClean="0"/>
          </a:p>
          <a:p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features</a:t>
            </a:r>
            <a:r>
              <a:rPr lang="cs-CZ" dirty="0" smtClean="0"/>
              <a:t>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several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ones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several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tens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9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E97F01-C892-4F35-8240-CA183F049137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33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PT-podklad-mod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6351588"/>
            <a:ext cx="9144000" cy="506412"/>
            <a:chOff x="0" y="4001"/>
            <a:chExt cx="5760" cy="319"/>
          </a:xfrm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4003"/>
              <a:ext cx="5758" cy="317"/>
            </a:xfrm>
            <a:prstGeom prst="rect">
              <a:avLst/>
            </a:prstGeom>
            <a:solidFill>
              <a:srgbClr val="0096F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cs-CZ" smtClean="0"/>
            </a:p>
          </p:txBody>
        </p:sp>
        <p:sp>
          <p:nvSpPr>
            <p:cNvPr id="7" name="Line 19"/>
            <p:cNvSpPr>
              <a:spLocks noChangeShapeType="1"/>
            </p:cNvSpPr>
            <p:nvPr/>
          </p:nvSpPr>
          <p:spPr bwMode="auto">
            <a:xfrm>
              <a:off x="0" y="4001"/>
              <a:ext cx="5760" cy="0"/>
            </a:xfrm>
            <a:prstGeom prst="line">
              <a:avLst/>
            </a:prstGeom>
            <a:noFill/>
            <a:ln w="19050">
              <a:solidFill>
                <a:srgbClr val="0096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03213" y="44926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de-DE" altLang="cs-CZ" smtClean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19138" y="2159000"/>
            <a:ext cx="7629525" cy="1800225"/>
          </a:xfrm>
        </p:spPr>
        <p:txBody>
          <a:bodyPr anchor="t"/>
          <a:lstStyle>
            <a:lvl1pPr algn="ctr">
              <a:lnSpc>
                <a:spcPct val="120000"/>
              </a:lnSpc>
              <a:defRPr sz="2400" b="1">
                <a:solidFill>
                  <a:srgbClr val="47B5FF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cs-CZ"/>
              <a:t>Vývoj optického biosenzoru využívajícího halogenalkandehalogenázu pro detekci halogenovaných uhlovodíků v prostředí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138613"/>
            <a:ext cx="7629525" cy="14398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rgbClr val="012167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cs-CZ" dirty="0"/>
              <a:t>Š. Bidmanová, Z. Prokop, R. Chaloupková, J. Damborský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Loschmidtovy laboratoře, Ústav experimentální biologie a Národní centrum pro výzkum biomolekul, Přírodovědecká fakulta, Masarykova univerzita, Brno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526E79-541C-49F9-9479-938F92ECA5EF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  <a:p>
            <a:pPr>
              <a:defRPr/>
            </a:pPr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4513"/>
            <a:ext cx="4852426" cy="1051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4959-71D3-4038-B24B-B29F225C309B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42075" y="179388"/>
            <a:ext cx="1906588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79388"/>
            <a:ext cx="5570537" cy="59372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FCA8D-41A1-420A-AFDB-B989834115FE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79388"/>
            <a:ext cx="7593012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258888"/>
            <a:ext cx="3738562" cy="4857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258888"/>
            <a:ext cx="3738563" cy="4857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3960-5955-485D-95E5-5B9AF9F81162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79388"/>
            <a:ext cx="7593012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258888"/>
            <a:ext cx="3738562" cy="4857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0100" y="1258888"/>
            <a:ext cx="3738563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0100" y="3763963"/>
            <a:ext cx="3738563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DCC11-BDCA-464D-BA60-8664FAFBE1E1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719138" y="179388"/>
            <a:ext cx="7593012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719138" y="1258888"/>
            <a:ext cx="3738562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0100" y="1258888"/>
            <a:ext cx="3738563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719138" y="3763963"/>
            <a:ext cx="3738562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0100" y="3763963"/>
            <a:ext cx="3738563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1FD17-0C16-4B35-ADD9-B90DDF8FEFB8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79388"/>
            <a:ext cx="7593012" cy="5397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258888"/>
            <a:ext cx="3738562" cy="4857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0100" y="1258888"/>
            <a:ext cx="3738563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0100" y="3763963"/>
            <a:ext cx="3738563" cy="2352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8419-0CAC-46E3-9F4C-3BAA951301FB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138" y="179388"/>
            <a:ext cx="7593012" cy="5397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19138" y="1258888"/>
            <a:ext cx="7629525" cy="485775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84FA2-516D-43B3-8956-9277AE7964EE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167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A108-4A55-4702-BF04-57CB8244E7D6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06F6-F8D5-43B7-88A6-511E2DB5E5A6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258888"/>
            <a:ext cx="373856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258888"/>
            <a:ext cx="373856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7FC6-1DBA-49BF-86A3-4E5512F36F0D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D5309-3DB8-48CE-AF84-AE24230A243C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0269B-4059-476C-8611-A9C1C73207C4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C29A-C8AF-4086-A7F5-484D6CF40CFB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DB6B-3068-4AEB-A0CE-BFF0E3643BD7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D9A56-EAFD-4621-BDEE-A69ED27A29E3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PPT-podklad-modr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351588"/>
            <a:ext cx="9144000" cy="506412"/>
            <a:chOff x="0" y="4001"/>
            <a:chExt cx="5760" cy="319"/>
          </a:xfrm>
        </p:grpSpPr>
        <p:sp>
          <p:nvSpPr>
            <p:cNvPr id="1032" name="Rectangle 9"/>
            <p:cNvSpPr>
              <a:spLocks noChangeArrowheads="1"/>
            </p:cNvSpPr>
            <p:nvPr/>
          </p:nvSpPr>
          <p:spPr bwMode="auto">
            <a:xfrm>
              <a:off x="0" y="4003"/>
              <a:ext cx="5758" cy="317"/>
            </a:xfrm>
            <a:prstGeom prst="rect">
              <a:avLst/>
            </a:prstGeom>
            <a:solidFill>
              <a:srgbClr val="0096FA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cs-CZ" smtClean="0"/>
            </a:p>
          </p:txBody>
        </p:sp>
        <p:sp>
          <p:nvSpPr>
            <p:cNvPr id="1033" name="Line 8"/>
            <p:cNvSpPr>
              <a:spLocks noChangeShapeType="1"/>
            </p:cNvSpPr>
            <p:nvPr/>
          </p:nvSpPr>
          <p:spPr bwMode="auto">
            <a:xfrm>
              <a:off x="0" y="4001"/>
              <a:ext cx="5760" cy="0"/>
            </a:xfrm>
            <a:prstGeom prst="line">
              <a:avLst/>
            </a:prstGeom>
            <a:noFill/>
            <a:ln w="19050">
              <a:solidFill>
                <a:srgbClr val="0096F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79388"/>
            <a:ext cx="75930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258888"/>
            <a:ext cx="76295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332538"/>
            <a:ext cx="4318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89663" y="6332538"/>
            <a:ext cx="2159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72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457D20-25DF-4DB1-9103-512D2156A890}" type="slidenum">
              <a:rPr lang="cs-CZ"/>
              <a:pPr>
                <a:defRPr/>
              </a:pPr>
              <a:t>‹#›</a:t>
            </a:fld>
            <a:r>
              <a:rPr lang="cs-CZ"/>
              <a:t>/celkem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600">
          <a:solidFill>
            <a:srgbClr val="0027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rgbClr val="002776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2776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2776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2776"/>
          </a:solidFill>
          <a:latin typeface="+mn-lt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2776"/>
          </a:solidFill>
          <a:latin typeface="+mn-lt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2776"/>
          </a:solidFill>
          <a:latin typeface="+mn-lt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2776"/>
          </a:solidFill>
          <a:latin typeface="+mn-lt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00277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39.tiff"/><Relationship Id="rId7" Type="http://schemas.openxmlformats.org/officeDocument/2006/relationships/image" Target="../media/image43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tiff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0.tiff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47130" y="4353175"/>
            <a:ext cx="7920880" cy="142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cs-CZ" sz="2400" u="sng" dirty="0" smtClean="0">
                <a:solidFill>
                  <a:srgbClr val="012167"/>
                </a:solidFill>
                <a:latin typeface="Calibri" pitchFamily="34" charset="0"/>
              </a:rPr>
              <a:t>Jaroslav Bendl</a:t>
            </a:r>
            <a:r>
              <a:rPr lang="cs-CZ" sz="2400" dirty="0" smtClean="0">
                <a:solidFill>
                  <a:srgbClr val="012167"/>
                </a:solidFill>
                <a:latin typeface="Calibri" pitchFamily="34" charset="0"/>
              </a:rPr>
              <a:t>, Jan Štourač, Miloš Musil, Jaroslav </a:t>
            </a:r>
            <a:r>
              <a:rPr lang="cs-CZ" sz="2400" dirty="0" err="1" smtClean="0">
                <a:solidFill>
                  <a:srgbClr val="012167"/>
                </a:solidFill>
                <a:latin typeface="Calibri" pitchFamily="34" charset="0"/>
              </a:rPr>
              <a:t>Zendulka</a:t>
            </a:r>
            <a:r>
              <a:rPr lang="cs-CZ" sz="2400" dirty="0" smtClean="0">
                <a:solidFill>
                  <a:srgbClr val="012167"/>
                </a:solidFill>
                <a:latin typeface="Calibri" pitchFamily="34" charset="0"/>
              </a:rPr>
              <a:t>, </a:t>
            </a:r>
            <a:r>
              <a:rPr lang="cs-CZ" sz="2400" dirty="0" smtClean="0">
                <a:solidFill>
                  <a:srgbClr val="012167"/>
                </a:solidFill>
                <a:latin typeface="Calibri" pitchFamily="34" charset="0"/>
              </a:rPr>
              <a:t/>
            </a:r>
            <a:br>
              <a:rPr lang="cs-CZ" sz="2400" dirty="0" smtClean="0">
                <a:solidFill>
                  <a:srgbClr val="012167"/>
                </a:solidFill>
                <a:latin typeface="Calibri" pitchFamily="34" charset="0"/>
              </a:rPr>
            </a:br>
            <a:r>
              <a:rPr lang="cs-CZ" sz="2400" dirty="0" smtClean="0">
                <a:solidFill>
                  <a:srgbClr val="012167"/>
                </a:solidFill>
                <a:latin typeface="Calibri" pitchFamily="34" charset="0"/>
              </a:rPr>
              <a:t>Jiří </a:t>
            </a:r>
            <a:r>
              <a:rPr lang="cs-CZ" sz="2400" dirty="0" smtClean="0">
                <a:solidFill>
                  <a:srgbClr val="012167"/>
                </a:solidFill>
                <a:latin typeface="Calibri" pitchFamily="34" charset="0"/>
              </a:rPr>
              <a:t>Damborský, Jan </a:t>
            </a:r>
            <a:r>
              <a:rPr lang="cs-CZ" sz="2400" dirty="0" err="1" smtClean="0">
                <a:solidFill>
                  <a:srgbClr val="012167"/>
                </a:solidFill>
                <a:latin typeface="Calibri" pitchFamily="34" charset="0"/>
              </a:rPr>
              <a:t>Brezovský</a:t>
            </a:r>
            <a:endParaRPr lang="cs-CZ" sz="2400" dirty="0" smtClean="0">
              <a:solidFill>
                <a:srgbClr val="012167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de-DE" alt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de-DE" alt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endParaRPr lang="cs-CZ" altLang="cs-CZ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itle 8"/>
          <p:cNvSpPr txBox="1">
            <a:spLocks/>
          </p:cNvSpPr>
          <p:nvPr/>
        </p:nvSpPr>
        <p:spPr bwMode="auto">
          <a:xfrm>
            <a:off x="647130" y="1916832"/>
            <a:ext cx="70932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7B5FF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cs-CZ" sz="3400" dirty="0" smtClean="0">
                <a:solidFill>
                  <a:srgbClr val="012167"/>
                </a:solidFill>
                <a:latin typeface="Calibri" pitchFamily="34" charset="0"/>
              </a:rPr>
              <a:t/>
            </a:r>
            <a:br>
              <a:rPr lang="cs-CZ" sz="3400" dirty="0" smtClean="0">
                <a:solidFill>
                  <a:srgbClr val="012167"/>
                </a:solidFill>
                <a:latin typeface="Calibri" pitchFamily="34" charset="0"/>
              </a:rPr>
            </a:br>
            <a:r>
              <a:rPr lang="en-US" sz="4800" dirty="0" smtClean="0">
                <a:solidFill>
                  <a:srgbClr val="012167"/>
                </a:solidFill>
                <a:latin typeface="Calibri" pitchFamily="34" charset="0"/>
              </a:rPr>
              <a:t>PredictSNP2</a:t>
            </a:r>
            <a:endParaRPr lang="cs-CZ" sz="4800" dirty="0" smtClean="0">
              <a:solidFill>
                <a:srgbClr val="012167"/>
              </a:solidFill>
              <a:latin typeface="Calibri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sz="3000" dirty="0" smtClean="0">
                <a:solidFill>
                  <a:srgbClr val="012167"/>
                </a:solidFill>
                <a:latin typeface="Calibri" pitchFamily="34" charset="0"/>
              </a:rPr>
              <a:t>Konsenzuální </a:t>
            </a:r>
            <a:r>
              <a:rPr lang="cs-CZ" sz="3000" dirty="0">
                <a:solidFill>
                  <a:srgbClr val="012167"/>
                </a:solidFill>
                <a:latin typeface="Calibri" pitchFamily="34" charset="0"/>
              </a:rPr>
              <a:t>prediktor vlivu nukleotidových mutací na rozvoj </a:t>
            </a:r>
            <a:r>
              <a:rPr lang="cs-CZ" sz="3000" dirty="0" err="1">
                <a:solidFill>
                  <a:srgbClr val="012167"/>
                </a:solidFill>
                <a:latin typeface="Calibri" pitchFamily="34" charset="0"/>
              </a:rPr>
              <a:t>monogenních</a:t>
            </a:r>
            <a:r>
              <a:rPr lang="cs-CZ" sz="3000" dirty="0">
                <a:solidFill>
                  <a:srgbClr val="012167"/>
                </a:solidFill>
                <a:latin typeface="Calibri" pitchFamily="34" charset="0"/>
              </a:rPr>
              <a:t> chorob</a:t>
            </a:r>
            <a:endParaRPr lang="en-US" sz="3000" dirty="0">
              <a:solidFill>
                <a:srgbClr val="012167"/>
              </a:solidFill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40639" y="6466258"/>
            <a:ext cx="7920880" cy="34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000" b="1" dirty="0" smtClean="0">
                <a:solidFill>
                  <a:srgbClr val="012167"/>
                </a:solidFill>
                <a:latin typeface="Calibri" pitchFamily="34" charset="0"/>
              </a:rPr>
              <a:t>ENBIK 2016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82834"/>
          <a:stretch/>
        </p:blipFill>
        <p:spPr>
          <a:xfrm>
            <a:off x="3959714" y="2509162"/>
            <a:ext cx="540277" cy="631806"/>
          </a:xfrm>
          <a:prstGeom prst="rect">
            <a:avLst/>
          </a:prstGeom>
        </p:spPr>
      </p:pic>
    </p:spTree>
  </p:cSld>
  <p:clrMapOvr>
    <a:masterClrMapping/>
  </p:clrMapOvr>
  <p:transition advTm="2379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/>
          <p:cNvSpPr txBox="1"/>
          <p:nvPr/>
        </p:nvSpPr>
        <p:spPr>
          <a:xfrm>
            <a:off x="-322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356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Korelační matice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6453336"/>
            <a:ext cx="8712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Calibri" pitchFamily="34" charset="0"/>
              </a:rPr>
              <a:t>SPEARMAN CORRELATION</a:t>
            </a:r>
            <a:endParaRPr lang="en-US" sz="1400" b="1" dirty="0">
              <a:latin typeface="Calibri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55016"/>
              </p:ext>
            </p:extLst>
          </p:nvPr>
        </p:nvGraphicFramePr>
        <p:xfrm>
          <a:off x="278858" y="1124744"/>
          <a:ext cx="8613622" cy="5256587"/>
        </p:xfrm>
        <a:graphic>
          <a:graphicData uri="http://schemas.openxmlformats.org/drawingml/2006/table">
            <a:tbl>
              <a:tblPr/>
              <a:tblGrid>
                <a:gridCol w="1810774"/>
                <a:gridCol w="1133808"/>
                <a:gridCol w="1133808"/>
                <a:gridCol w="1133808"/>
                <a:gridCol w="1133808"/>
                <a:gridCol w="1133808"/>
                <a:gridCol w="1133808"/>
              </a:tblGrid>
              <a:tr h="750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CADD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DANN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FATHMM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FitCons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GWAVA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FunSeq2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</a:tr>
              <a:tr h="7509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CADD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9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DANN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0.61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9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FATHMM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E93737"/>
                          </a:solidFill>
                          <a:effectLst/>
                          <a:latin typeface="Calibri" pitchFamily="34" charset="0"/>
                        </a:rPr>
                        <a:t>0.54</a:t>
                      </a:r>
                      <a:endParaRPr lang="en-US" sz="1800" b="1" i="0" u="none" strike="noStrike" dirty="0">
                        <a:solidFill>
                          <a:srgbClr val="E9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E93737"/>
                          </a:solidFill>
                          <a:effectLst/>
                          <a:latin typeface="Calibri" pitchFamily="34" charset="0"/>
                        </a:rPr>
                        <a:t>0.51</a:t>
                      </a:r>
                      <a:endParaRPr lang="en-US" sz="1800" b="1" i="0" u="none" strike="noStrike" dirty="0">
                        <a:solidFill>
                          <a:srgbClr val="E9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9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FitCons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9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GWAVA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94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FunSeq2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E93737"/>
                          </a:solidFill>
                          <a:effectLst/>
                          <a:latin typeface="Calibri" pitchFamily="34" charset="0"/>
                        </a:rPr>
                        <a:t>0.53</a:t>
                      </a:r>
                      <a:endParaRPr lang="en-US" sz="1800" b="1" i="0" u="none" strike="noStrike" dirty="0">
                        <a:solidFill>
                          <a:srgbClr val="E9373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1035" marR="11035" marT="1103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1916830"/>
            <a:ext cx="1069395" cy="67757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42" y="1916831"/>
            <a:ext cx="1069393" cy="67757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59" y="1910478"/>
            <a:ext cx="1069397" cy="677576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56" y="2659438"/>
            <a:ext cx="1065278" cy="674966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822" y="3407395"/>
            <a:ext cx="1069393" cy="677573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62" y="3407395"/>
            <a:ext cx="1069394" cy="677574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42" y="3407395"/>
            <a:ext cx="1069392" cy="677573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93" y="4168696"/>
            <a:ext cx="1065277" cy="674965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62" y="4168696"/>
            <a:ext cx="1069394" cy="677574"/>
          </a:xfrm>
          <a:prstGeom prst="rect">
            <a:avLst/>
          </a:prstGeom>
        </p:spPr>
      </p:pic>
      <p:pic>
        <p:nvPicPr>
          <p:cNvPr id="4096" name="Obrázek 40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30" y="4907830"/>
            <a:ext cx="1074159" cy="6805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57" y="1916831"/>
            <a:ext cx="1087978" cy="68934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2659439"/>
            <a:ext cx="1069396" cy="6775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31" y="2659439"/>
            <a:ext cx="1069394" cy="677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62" y="2658133"/>
            <a:ext cx="1069395" cy="6775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29" y="1910478"/>
            <a:ext cx="1064628" cy="6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19019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Principy integrovaných nástrojů</a:t>
            </a:r>
          </a:p>
        </p:txBody>
      </p:sp>
      <p:graphicFrame>
        <p:nvGraphicFramePr>
          <p:cNvPr id="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00541"/>
              </p:ext>
            </p:extLst>
          </p:nvPr>
        </p:nvGraphicFramePr>
        <p:xfrm>
          <a:off x="280800" y="1700808"/>
          <a:ext cx="8568953" cy="375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296"/>
                <a:gridCol w="2754306"/>
                <a:gridCol w="3162351"/>
              </a:tblGrid>
              <a:tr h="54589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Princip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predikce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Trénovací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cs-CZ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dataset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C8FA"/>
                    </a:solidFill>
                  </a:tcPr>
                </a:tc>
              </a:tr>
              <a:tr h="534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CADD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Logistická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regrese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Uměle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generovaný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233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DANN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Neuronové</a:t>
                      </a:r>
                      <a:r>
                        <a:rPr lang="cs-CZ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sítě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Uměle generovaný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2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</a:t>
                      </a: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AT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HMM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SVM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HGMD, 1KG 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(MAF≥1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23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GWAVA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Random forest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HGMD, 1KG (MAF≥1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%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4233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FunSeq2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Expertní systém</a:t>
                      </a:r>
                      <a:r>
                        <a:rPr lang="cs-CZ" sz="180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/ evoluční </a:t>
                      </a:r>
                      <a:r>
                        <a:rPr lang="cs-CZ" sz="1800" i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konzervovanost</a:t>
                      </a:r>
                      <a:r>
                        <a:rPr lang="cs-CZ" sz="180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+ funkční anotace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4233">
                <a:tc>
                  <a:txBody>
                    <a:bodyPr/>
                    <a:lstStyle/>
                    <a:p>
                      <a:r>
                        <a:rPr lang="cs-CZ" sz="1800" b="1" i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FitCons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Expertní</a:t>
                      </a:r>
                      <a:r>
                        <a:rPr lang="cs-CZ" sz="180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systém / </a:t>
                      </a:r>
                      <a:r>
                        <a:rPr lang="cs-CZ" sz="1800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evoluční</a:t>
                      </a:r>
                      <a:r>
                        <a:rPr lang="cs-CZ" sz="180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cs-CZ" sz="1800" i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konzervovanost</a:t>
                      </a:r>
                      <a:r>
                        <a:rPr lang="cs-CZ" sz="1800" i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+ funkční anotace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908957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Kategorie mutací</a:t>
            </a: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288000" y="1268760"/>
            <a:ext cx="864096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Mutace jsou rozdělovány do pěti kategorií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988840"/>
            <a:ext cx="7626474" cy="16437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990800"/>
            <a:ext cx="7626474" cy="195837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990799"/>
            <a:ext cx="7626474" cy="202047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988839"/>
            <a:ext cx="7626474" cy="3550183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988839"/>
            <a:ext cx="7626474" cy="3529470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988838"/>
            <a:ext cx="7626473" cy="3517042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1" y="1990800"/>
            <a:ext cx="7626473" cy="35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78201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Kompilace </a:t>
            </a:r>
            <a:r>
              <a:rPr lang="cs-CZ" altLang="cs-CZ" dirty="0" err="1" smtClean="0">
                <a:latin typeface="Calibri" pitchFamily="34" charset="0"/>
              </a:rPr>
              <a:t>datasetu</a:t>
            </a:r>
            <a:endParaRPr lang="cs-CZ" altLang="cs-CZ" dirty="0" smtClean="0">
              <a:latin typeface="Calibri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058"/>
            <a:ext cx="3476317" cy="11521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5059"/>
            <a:ext cx="3477600" cy="35810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412776"/>
            <a:ext cx="3746839" cy="11544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1200"/>
            <a:ext cx="3755504" cy="3643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" y="4999484"/>
            <a:ext cx="5913703" cy="14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00474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Kompozice </a:t>
            </a:r>
            <a:r>
              <a:rPr lang="cs-CZ" altLang="cs-CZ" dirty="0" err="1" smtClean="0">
                <a:latin typeface="Calibri" pitchFamily="34" charset="0"/>
              </a:rPr>
              <a:t>datasetu</a:t>
            </a:r>
            <a:endParaRPr lang="cs-CZ" altLang="cs-CZ" dirty="0" smtClean="0">
              <a:latin typeface="Calibri" pitchFamily="34" charset="0"/>
            </a:endParaRPr>
          </a:p>
        </p:txBody>
      </p:sp>
      <p:graphicFrame>
        <p:nvGraphicFramePr>
          <p:cNvPr id="11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38284"/>
              </p:ext>
            </p:extLst>
          </p:nvPr>
        </p:nvGraphicFramePr>
        <p:xfrm>
          <a:off x="653376" y="2852936"/>
          <a:ext cx="7879064" cy="3203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8"/>
                <a:gridCol w="1414309"/>
                <a:gridCol w="1308236"/>
                <a:gridCol w="1664637"/>
                <a:gridCol w="1584176"/>
                <a:gridCol w="1512168"/>
              </a:tblGrid>
              <a:tr h="523933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Kategorie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Velikost</a:t>
                      </a:r>
                    </a:p>
                    <a:p>
                      <a:pPr algn="ctr"/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Trénovací</a:t>
                      </a: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set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Velikost</a:t>
                      </a:r>
                    </a:p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Testovací</a:t>
                      </a: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set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</a:tr>
              <a:tr h="512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Ne-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exonické</a:t>
                      </a:r>
                      <a:endParaRPr lang="cs-CZ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Regulační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1 056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358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745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Ne-</a:t>
                      </a:r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exonické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Sestřihové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1 998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1 582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745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Exonické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Nesynonymní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14 028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2 692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745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Exonické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Synonymní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818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816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745"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Exonické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Nesmyslné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1 068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1 068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8000" y="1268760"/>
            <a:ext cx="864096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Vytvořený </a:t>
            </a:r>
            <a:r>
              <a:rPr lang="cs-CZ" sz="2400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dataset</a:t>
            </a: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 je rozdělen na </a:t>
            </a:r>
            <a:r>
              <a:rPr lang="cs-CZ" sz="2400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trénovací</a:t>
            </a: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 a testovací sadu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Testovací sada: pouze mutace nepoužité k trénování kombinovaných nástrojů</a:t>
            </a:r>
          </a:p>
        </p:txBody>
      </p:sp>
    </p:spTree>
    <p:extLst>
      <p:ext uri="{BB962C8B-B14F-4D97-AF65-F5344CB8AC3E}">
        <p14:creationId xmlns:p14="http://schemas.microsoft.com/office/powerpoint/2010/main" val="2556797582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Volba optimálních prahů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2" y="3475840"/>
            <a:ext cx="3077592" cy="2410282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60000" y="1268760"/>
            <a:ext cx="8676488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200" dirty="0" smtClean="0">
                <a:latin typeface="Calibri" pitchFamily="32" charset="0"/>
                <a:ea typeface="Droid Sans Fallback" charset="0"/>
                <a:cs typeface="Droid Sans Fallback" charset="0"/>
              </a:rPr>
              <a:t>Nástroje nemají dělící práh pro odlišení škodlivých mutací od neutrálních → </a:t>
            </a:r>
            <a:r>
              <a:rPr lang="cs-CZ" sz="2200" i="1" dirty="0" smtClean="0">
                <a:solidFill>
                  <a:srgbClr val="FF0000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uživatelé mají potíže s interpretací výsledků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200" dirty="0" smtClean="0">
                <a:latin typeface="Calibri" pitchFamily="32" charset="0"/>
                <a:ea typeface="Droid Sans Fallback" charset="0"/>
                <a:cs typeface="Droid Sans Fallback" charset="0"/>
              </a:rPr>
              <a:t>Průměrné hodnoty rysů se v různých regionech liší </a:t>
            </a:r>
            <a:br>
              <a:rPr lang="cs-CZ" sz="2200" dirty="0" smtClean="0">
                <a:latin typeface="Calibri" pitchFamily="32" charset="0"/>
                <a:ea typeface="Droid Sans Fallback" charset="0"/>
                <a:cs typeface="Droid Sans Fallback" charset="0"/>
              </a:rPr>
            </a:br>
            <a:r>
              <a:rPr lang="cs-CZ" sz="2200" dirty="0" smtClean="0">
                <a:latin typeface="Calibri" pitchFamily="32" charset="0"/>
                <a:ea typeface="Droid Sans Fallback" charset="0"/>
                <a:cs typeface="Droid Sans Fallback" charset="0"/>
              </a:rPr>
              <a:t>→ </a:t>
            </a:r>
            <a:r>
              <a:rPr lang="cs-CZ" sz="2200" i="1" dirty="0" smtClean="0">
                <a:solidFill>
                  <a:srgbClr val="FF0000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použití univerzálního dělícího prahu není dobrý nápad</a:t>
            </a:r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88" y="3611309"/>
            <a:ext cx="3797188" cy="2160830"/>
          </a:xfrm>
          <a:prstGeom prst="rect">
            <a:avLst/>
          </a:prstGeom>
          <a:ln w="12700">
            <a:noFill/>
          </a:ln>
        </p:spPr>
      </p:pic>
      <p:graphicFrame>
        <p:nvGraphicFramePr>
          <p:cNvPr id="42" name="Tabulk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0461"/>
              </p:ext>
            </p:extLst>
          </p:nvPr>
        </p:nvGraphicFramePr>
        <p:xfrm>
          <a:off x="4067944" y="3492158"/>
          <a:ext cx="4330380" cy="2385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284"/>
                <a:gridCol w="1470695"/>
                <a:gridCol w="1552401"/>
              </a:tblGrid>
              <a:tr h="349041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Kategorie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Přesnost predikce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90868">
                <a:tc v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univerzální práh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optimální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práh</a:t>
                      </a:r>
                      <a:endParaRPr lang="cs-CZ" sz="14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0.52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0.76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0.68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0.69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0.73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0.83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0.95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9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0.64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0.65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3" name="Přímá spojnice 42"/>
          <p:cNvCxnSpPr/>
          <p:nvPr/>
        </p:nvCxnSpPr>
        <p:spPr>
          <a:xfrm>
            <a:off x="7005952" y="5013176"/>
            <a:ext cx="1535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 flipV="1">
            <a:off x="7084870" y="4191434"/>
            <a:ext cx="0" cy="18002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V="1">
            <a:off x="7084870" y="5220754"/>
            <a:ext cx="0" cy="18002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V="1">
            <a:off x="7082750" y="5553236"/>
            <a:ext cx="0" cy="18002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V="1">
            <a:off x="7092280" y="4507024"/>
            <a:ext cx="0" cy="18002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13144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>
                <a:latin typeface="Calibri" pitchFamily="34" charset="0"/>
              </a:rPr>
              <a:t>Volba optimálních prahů</a:t>
            </a:r>
            <a:endParaRPr lang="cs-CZ" altLang="cs-CZ" dirty="0" smtClean="0">
              <a:latin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99643" cy="4104456"/>
          </a:xfrm>
          <a:prstGeom prst="rect">
            <a:avLst/>
          </a:prstGeom>
        </p:spPr>
      </p:pic>
      <p:sp>
        <p:nvSpPr>
          <p:cNvPr id="6" name="TextBox 1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66997" y="5661248"/>
            <a:ext cx="8000190" cy="288032"/>
          </a:xfrm>
          <a:prstGeom prst="rect">
            <a:avLst/>
          </a:prstGeom>
          <a:solidFill>
            <a:srgbClr val="00C8FA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82880" indent="-322263" algn="ctr">
              <a:lnSpc>
                <a:spcPct val="110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8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ZLEPŠENÍ OPTIMÁLNÍCH PRAHŮ OPROTI UNIVERZÁLNÍM</a:t>
            </a:r>
            <a:endParaRPr lang="cs-CZ" sz="1800" b="1" dirty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" name="Rectangle 87"/>
          <p:cNvSpPr/>
          <p:nvPr/>
        </p:nvSpPr>
        <p:spPr>
          <a:xfrm>
            <a:off x="755575" y="5661248"/>
            <a:ext cx="8011611" cy="936104"/>
          </a:xfrm>
          <a:prstGeom prst="rect">
            <a:avLst/>
          </a:prstGeom>
          <a:noFill/>
          <a:ln>
            <a:solidFill>
              <a:srgbClr val="00C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5220072" y="6117761"/>
            <a:ext cx="266507" cy="31092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180956" y="5980837"/>
            <a:ext cx="692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Calibri" pitchFamily="34" charset="0"/>
              </a:rPr>
              <a:t>5</a:t>
            </a:r>
            <a:r>
              <a:rPr lang="en-US" b="1" dirty="0" smtClean="0">
                <a:latin typeface="Calibri" pitchFamily="34" charset="0"/>
              </a:rPr>
              <a:t>%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96244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8293"/>
            <a:ext cx="4299930" cy="2609343"/>
          </a:xfrm>
          <a:prstGeom prst="rect">
            <a:avLst/>
          </a:prstGeom>
        </p:spPr>
      </p:pic>
      <p:sp>
        <p:nvSpPr>
          <p:cNvPr id="7" name="TextBox 1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546800"/>
            <a:ext cx="8833919" cy="23112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Konfidence nástrojů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7090" y="1124744"/>
            <a:ext cx="3998205" cy="1944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>
              <a:lnSpc>
                <a:spcPct val="125000"/>
              </a:lnSpc>
              <a:spcBef>
                <a:spcPts val="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Průběh výpočtu</a:t>
            </a:r>
            <a:r>
              <a:rPr lang="en-US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: 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Transformace je specifická pro každý nástroj a kategorii</a:t>
            </a:r>
            <a:endParaRPr lang="en-US" sz="20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Příklad</a:t>
            </a:r>
            <a:r>
              <a:rPr lang="en-US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: CADD </a:t>
            </a: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skóre </a:t>
            </a: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3</a:t>
            </a:r>
            <a:endParaRPr lang="en-US" sz="2000" b="1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15085" y="3745180"/>
            <a:ext cx="4321411" cy="331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405120" y="3675451"/>
            <a:ext cx="1377841" cy="401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>
              <a:lnSpc>
                <a:spcPct val="125000"/>
              </a:lnSpc>
              <a:spcBef>
                <a:spcPts val="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6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CADD </a:t>
            </a:r>
            <a:r>
              <a:rPr lang="cs-CZ" sz="1600" b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score</a:t>
            </a:r>
            <a:endParaRPr lang="cs-CZ" sz="1600" b="1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572000" y="1117677"/>
            <a:ext cx="4392022" cy="360039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 algn="ctr">
              <a:lnSpc>
                <a:spcPct val="125000"/>
              </a:lnSpc>
              <a:spcBef>
                <a:spcPts val="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8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Nástroj CADD, kategorie synonymních mutací</a:t>
            </a:r>
          </a:p>
        </p:txBody>
      </p:sp>
      <p:cxnSp>
        <p:nvCxnSpPr>
          <p:cNvPr id="4096" name="Přímá spojnice 4095"/>
          <p:cNvCxnSpPr/>
          <p:nvPr/>
        </p:nvCxnSpPr>
        <p:spPr>
          <a:xfrm>
            <a:off x="5510758" y="1556792"/>
            <a:ext cx="0" cy="1872208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H="1" flipV="1">
            <a:off x="5114926" y="1724025"/>
            <a:ext cx="565248" cy="3324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/>
          <p:cNvSpPr/>
          <p:nvPr/>
        </p:nvSpPr>
        <p:spPr>
          <a:xfrm>
            <a:off x="4499992" y="1556792"/>
            <a:ext cx="287101" cy="190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986247" y="2164232"/>
            <a:ext cx="1377841" cy="401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lIns="0" tIns="0" rIns="0" bIns="0"/>
          <a:lstStyle/>
          <a:p>
            <a:pPr marL="17462">
              <a:lnSpc>
                <a:spcPct val="125000"/>
              </a:lnSpc>
              <a:spcBef>
                <a:spcPts val="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6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Přesnost</a:t>
            </a:r>
          </a:p>
        </p:txBody>
      </p:sp>
      <p:cxnSp>
        <p:nvCxnSpPr>
          <p:cNvPr id="55" name="Přímá spojnice se šipkou 54"/>
          <p:cNvCxnSpPr/>
          <p:nvPr/>
        </p:nvCxnSpPr>
        <p:spPr>
          <a:xfrm flipV="1">
            <a:off x="2987824" y="1727351"/>
            <a:ext cx="2522934" cy="8385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376267" y="6021288"/>
            <a:ext cx="779910" cy="41034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glow rad="635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5510758" y="1724025"/>
            <a:ext cx="0" cy="42972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635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33062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Konsenzuální model</a:t>
            </a: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108325"/>
            <a:ext cx="33782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21456" y="1143000"/>
                <a:ext cx="3657600" cy="1630363"/>
              </a:xfrm>
              <a:prstGeom prst="rect">
                <a:avLst/>
              </a:prstGeom>
              <a:solidFill>
                <a:srgbClr val="C0C0C0"/>
              </a:solidFill>
              <a:ln w="1836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9000" tIns="54000" rIns="99000" bIns="54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cs-CZ" sz="1800" b="1" dirty="0" smtClean="0">
                    <a:solidFill>
                      <a:schemeClr val="tx1"/>
                    </a:solidFill>
                    <a:latin typeface="Calibri" pitchFamily="34" charset="0"/>
                  </a:rPr>
                  <a:t>Rozhodnutí nástroje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𝜹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, ‹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-1,1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›</a:t>
                </a: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-1 … 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predikce škodlivosti</a:t>
                </a: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1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…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predikce neutrality</a:t>
                </a: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456" y="1143000"/>
                <a:ext cx="3657600" cy="1630363"/>
              </a:xfrm>
              <a:prstGeom prst="rect">
                <a:avLst/>
              </a:prstGeom>
              <a:blipFill rotWithShape="1">
                <a:blip r:embed="rId3"/>
                <a:stretch>
                  <a:fillRect l="-995" t="-741"/>
                </a:stretch>
              </a:blipFill>
              <a:ln w="1836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4114800" y="1143000"/>
                <a:ext cx="4881563" cy="1630363"/>
              </a:xfrm>
              <a:prstGeom prst="rect">
                <a:avLst/>
              </a:prstGeom>
              <a:solidFill>
                <a:srgbClr val="C0C0C0"/>
              </a:solidFill>
              <a:ln w="1836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000" tIns="54000" rIns="99000" bIns="54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cs-CZ" sz="1800" b="1" dirty="0" smtClean="0">
                    <a:solidFill>
                      <a:schemeClr val="tx1"/>
                    </a:solidFill>
                    <a:latin typeface="Calibri" pitchFamily="34" charset="0"/>
                  </a:rPr>
                  <a:t>Skóre konfidence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</m:acc>
                      </m:e>
                      <m:sub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, ‹</a:t>
                </a:r>
                <a:r>
                  <a:rPr lang="cs-CZ" sz="1800" dirty="0">
                    <a:solidFill>
                      <a:schemeClr val="tx1"/>
                    </a:solidFill>
                    <a:latin typeface="Calibri" pitchFamily="34" charset="0"/>
                  </a:rPr>
                  <a:t>0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,1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›</a:t>
                </a:r>
              </a:p>
              <a:p>
                <a:pPr>
                  <a:buClrTx/>
                  <a:buFontTx/>
                  <a:buNone/>
                </a:pPr>
                <a:endParaRPr lang="cs-CZ" sz="1800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0 …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minimální důvěra nástroje ve své rozhodnutí</a:t>
                </a: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1 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…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maximální důvěra nástroje ve své rozhodnutí</a:t>
                </a: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2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143000"/>
                <a:ext cx="4881563" cy="1630363"/>
              </a:xfrm>
              <a:prstGeom prst="rect">
                <a:avLst/>
              </a:prstGeom>
              <a:blipFill rotWithShape="1">
                <a:blip r:embed="rId4"/>
                <a:stretch>
                  <a:fillRect l="-746" t="-370"/>
                </a:stretch>
              </a:blipFill>
              <a:ln w="1836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228600" y="3267075"/>
                <a:ext cx="3657600" cy="2905125"/>
              </a:xfrm>
              <a:prstGeom prst="rect">
                <a:avLst/>
              </a:prstGeom>
              <a:solidFill>
                <a:srgbClr val="C0C0C0"/>
              </a:solidFill>
              <a:ln w="1836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000" tIns="54000" rIns="99000" bIns="54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ahoma" pitchFamily="32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sz="1800" b="1" dirty="0" smtClean="0">
                    <a:solidFill>
                      <a:schemeClr val="tx1"/>
                    </a:solidFill>
                    <a:latin typeface="Calibri" pitchFamily="34" charset="0"/>
                  </a:rPr>
                  <a:t>Pathogenicity s</a:t>
                </a:r>
                <a:r>
                  <a:rPr lang="cs-CZ" sz="1800" b="1" dirty="0" err="1" smtClean="0">
                    <a:solidFill>
                      <a:schemeClr val="tx1"/>
                    </a:solidFill>
                    <a:latin typeface="Calibri" pitchFamily="34" charset="0"/>
                  </a:rPr>
                  <a:t>kó</a:t>
                </a:r>
                <a:r>
                  <a:rPr lang="en-US" sz="1800" b="1" dirty="0" smtClean="0">
                    <a:solidFill>
                      <a:schemeClr val="tx1"/>
                    </a:solidFill>
                    <a:latin typeface="Calibri" pitchFamily="34" charset="0"/>
                  </a:rPr>
                  <a:t>re</a:t>
                </a:r>
                <a:r>
                  <a:rPr lang="cs-CZ" sz="1800" b="1" dirty="0" smtClean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𝑷𝑺</m:t>
                        </m:r>
                      </m:e>
                      <m:sub>
                        <m:r>
                          <a:rPr lang="cs-CZ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, 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‹</a:t>
                </a:r>
                <a:r>
                  <a:rPr lang="cs-CZ" sz="1800" dirty="0">
                    <a:solidFill>
                      <a:schemeClr val="tx1"/>
                    </a:solidFill>
                    <a:latin typeface="Calibri" pitchFamily="34" charset="0"/>
                  </a:rPr>
                  <a:t>-1,1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›</a:t>
                </a:r>
              </a:p>
              <a:p>
                <a:pPr>
                  <a:buClrTx/>
                  <a:buFontTx/>
                  <a:buNone/>
                </a:pP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-1 …	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všechny nástroje predikují, že mutace je škodlivá</a:t>
                </a: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>
                  <a:buClrTx/>
                  <a:buFontTx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 0 … 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nástroje poskytují vzájemně protichůdná rozhodnutí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/>
                </a:r>
                <a:b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</a:b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/>
                </a:r>
                <a:b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</a:b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+</a:t>
                </a:r>
                <a:r>
                  <a:rPr lang="en-US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1 …</a:t>
                </a:r>
                <a:r>
                  <a:rPr lang="cs-CZ" sz="1800" dirty="0" smtClean="0">
                    <a:solidFill>
                      <a:schemeClr val="tx1"/>
                    </a:solidFill>
                    <a:latin typeface="Calibri" pitchFamily="34" charset="0"/>
                  </a:rPr>
                  <a:t> všechny nástroje predikují, že mutace je neutrální</a:t>
                </a:r>
                <a:r>
                  <a:rPr lang="en-US" sz="1800" dirty="0">
                    <a:solidFill>
                      <a:schemeClr val="tx1"/>
                    </a:solidFill>
                    <a:latin typeface="Calibri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267075"/>
                <a:ext cx="3657600" cy="2905125"/>
              </a:xfrm>
              <a:prstGeom prst="rect">
                <a:avLst/>
              </a:prstGeom>
              <a:blipFill rotWithShape="1">
                <a:blip r:embed="rId5"/>
                <a:stretch>
                  <a:fillRect l="-1161" t="-625" b="-625"/>
                </a:stretch>
              </a:blipFill>
              <a:ln w="1836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4132263" y="4111625"/>
            <a:ext cx="685800" cy="6858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9"/>
          <p:cNvSpPr/>
          <p:nvPr/>
        </p:nvSpPr>
        <p:spPr>
          <a:xfrm>
            <a:off x="221456" y="3267074"/>
            <a:ext cx="3657600" cy="29051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/>
          <p:cNvSpPr/>
          <p:nvPr/>
        </p:nvSpPr>
        <p:spPr>
          <a:xfrm>
            <a:off x="228600" y="1143000"/>
            <a:ext cx="3650456" cy="1630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5724128" y="3501008"/>
            <a:ext cx="685800" cy="6858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2"/>
          <p:cNvSpPr/>
          <p:nvPr/>
        </p:nvSpPr>
        <p:spPr>
          <a:xfrm>
            <a:off x="4107855" y="1142999"/>
            <a:ext cx="4888508" cy="16303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6334472" y="3501008"/>
            <a:ext cx="685800" cy="68580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56144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11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10199"/>
              </p:ext>
            </p:extLst>
          </p:nvPr>
        </p:nvGraphicFramePr>
        <p:xfrm>
          <a:off x="280797" y="2694370"/>
          <a:ext cx="8528260" cy="3335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819"/>
                <a:gridCol w="816091"/>
                <a:gridCol w="960107"/>
                <a:gridCol w="960107"/>
                <a:gridCol w="960107"/>
                <a:gridCol w="960107"/>
                <a:gridCol w="960107"/>
                <a:gridCol w="1105129"/>
                <a:gridCol w="971686"/>
              </a:tblGrid>
              <a:tr h="423310">
                <a:tc gridSpan="9">
                  <a:txBody>
                    <a:bodyPr/>
                    <a:lstStyle/>
                    <a:p>
                      <a:pPr algn="ctr"/>
                      <a:r>
                        <a:rPr lang="cs-CZ" sz="2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Přesnost</a:t>
                      </a:r>
                      <a:r>
                        <a:rPr lang="cs-CZ" sz="2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predikce na </a:t>
                      </a: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trénovacím</a:t>
                      </a:r>
                      <a:r>
                        <a:rPr lang="cs-CZ" sz="2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cs-CZ" sz="22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datasetu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C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8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8FA"/>
                    </a:solidFill>
                  </a:tcPr>
                </a:tc>
              </a:tr>
              <a:tr h="42331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Dataset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CADD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DANN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FATHMM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FitCons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FunSeq2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GWAVA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ROZSAH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PSNP2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0.82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0.76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0.82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0.66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0.70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0.52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0.82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0.86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0.64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0.69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0.69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0.55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0.69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0.63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0.57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0.69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0.75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0.50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0.74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0.83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0.95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0.81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0.50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0.96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0.59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0.50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0.96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0.96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0.62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0.65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0.62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0.67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0.63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0.62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0.71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0.72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4271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Souhrn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0.69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0.73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0.74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0.53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0.70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0.58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0.53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– 0.74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0.79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7090" y="1268760"/>
            <a:ext cx="4860214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Velké rozdíly v přesnosti nástrojů</a:t>
            </a:r>
            <a:b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</a:b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(průměrná směr. odchylka = 0.1)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08104" y="1268760"/>
            <a:ext cx="3300947" cy="288032"/>
          </a:xfrm>
          <a:prstGeom prst="rect">
            <a:avLst/>
          </a:prstGeom>
          <a:solidFill>
            <a:srgbClr val="00C8FA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82880" indent="-322263" algn="ctr">
              <a:lnSpc>
                <a:spcPct val="110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8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ZLEPŠENÍ PŘESNOSTI PREDIKCE</a:t>
            </a:r>
            <a:endParaRPr lang="cs-CZ" sz="1800" b="1" dirty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4" name="Rectangle 87"/>
          <p:cNvSpPr/>
          <p:nvPr/>
        </p:nvSpPr>
        <p:spPr>
          <a:xfrm>
            <a:off x="5508104" y="1268760"/>
            <a:ext cx="3300947" cy="1296144"/>
          </a:xfrm>
          <a:prstGeom prst="rect">
            <a:avLst/>
          </a:prstGeom>
          <a:noFill/>
          <a:ln>
            <a:solidFill>
              <a:srgbClr val="00C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012167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6084168" y="1808820"/>
            <a:ext cx="432048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001715" y="1740514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Calibri" pitchFamily="34" charset="0"/>
              </a:rPr>
              <a:t>13</a:t>
            </a:r>
            <a:r>
              <a:rPr lang="en-US" b="1" dirty="0" smtClean="0">
                <a:latin typeface="Calibri" pitchFamily="34" charset="0"/>
              </a:rPr>
              <a:t>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Porovnání konsenzuálního modelu</a:t>
            </a:r>
          </a:p>
        </p:txBody>
      </p:sp>
    </p:spTree>
    <p:extLst>
      <p:ext uri="{BB962C8B-B14F-4D97-AF65-F5344CB8AC3E}">
        <p14:creationId xmlns:p14="http://schemas.microsoft.com/office/powerpoint/2010/main" val="606987216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Calibri" pitchFamily="34" charset="0"/>
              </a:rPr>
              <a:t>Monogenní</a:t>
            </a:r>
            <a:r>
              <a:rPr lang="cs-CZ" altLang="cs-CZ" dirty="0" smtClean="0">
                <a:latin typeface="Calibri" pitchFamily="34" charset="0"/>
              </a:rPr>
              <a:t> choroby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0000" y="1196752"/>
            <a:ext cx="7885310" cy="4258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Rozsah problému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Závažný fenotypický projev u </a:t>
            </a: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0,4</a:t>
            </a:r>
            <a:r>
              <a:rPr lang="en-US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%</a:t>
            </a: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narozených dětí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Potenciál k rozvoji genetické choroby u </a:t>
            </a:r>
            <a:r>
              <a:rPr lang="en-US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8%</a:t>
            </a: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populace</a:t>
            </a: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Náklady na celoživotní zdravotní péči činí až </a:t>
            </a: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5 000 000 </a:t>
            </a:r>
            <a:r>
              <a:rPr lang="en-US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$</a:t>
            </a: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/ pacient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20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17462">
              <a:lnSpc>
                <a:spcPct val="125000"/>
              </a:lnSpc>
              <a:spcBef>
                <a:spcPts val="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Přičiny</a:t>
            </a: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problému</a:t>
            </a:r>
            <a:endParaRPr lang="cs-CZ" sz="2400" dirty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Aktuální stav: </a:t>
            </a: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4 000 variant chorob / 3 000 genů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Pro více než 50</a:t>
            </a:r>
            <a:r>
              <a:rPr lang="en-US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%</a:t>
            </a: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 fenotypických projevů není známo, jaké mutace je způsobují 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i="1" dirty="0" smtClean="0">
                <a:solidFill>
                  <a:srgbClr val="FF0000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Jsou z protein-nekódujících oblastí?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6425952"/>
            <a:ext cx="9144000" cy="315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 algn="ctr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Data založena na výročních zprávách 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sdružených institucí „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Centers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for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Mendelian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Genomics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“ (NIH)</a:t>
            </a:r>
          </a:p>
        </p:txBody>
      </p:sp>
    </p:spTree>
    <p:extLst>
      <p:ext uri="{BB962C8B-B14F-4D97-AF65-F5344CB8AC3E}">
        <p14:creationId xmlns:p14="http://schemas.microsoft.com/office/powerpoint/2010/main" val="393127103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Porovnání konsenzuálního modelu</a:t>
            </a:r>
          </a:p>
        </p:txBody>
      </p:sp>
      <p:graphicFrame>
        <p:nvGraphicFramePr>
          <p:cNvPr id="11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3113"/>
              </p:ext>
            </p:extLst>
          </p:nvPr>
        </p:nvGraphicFramePr>
        <p:xfrm>
          <a:off x="5580112" y="1423092"/>
          <a:ext cx="3084923" cy="294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702"/>
                <a:gridCol w="1217221"/>
              </a:tblGrid>
              <a:tr h="340236">
                <a:tc gridSpan="2"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AUC: PŘEHLED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8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CADD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0.73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GWAVA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0.61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FATHMM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FitCons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FunSeq2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0.67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DANN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0.74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803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PredictSNP2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0.83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C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" name="Text Box 2"/>
          <p:cNvSpPr txBox="1">
            <a:spLocks noChangeArrowheads="1"/>
          </p:cNvSpPr>
          <p:nvPr/>
        </p:nvSpPr>
        <p:spPr bwMode="auto">
          <a:xfrm>
            <a:off x="5591533" y="4653136"/>
            <a:ext cx="3073502" cy="288032"/>
          </a:xfrm>
          <a:prstGeom prst="rect">
            <a:avLst/>
          </a:prstGeom>
          <a:solidFill>
            <a:srgbClr val="00C8FA"/>
          </a:solidFill>
          <a:ln w="9525">
            <a:solidFill>
              <a:srgbClr val="00C8FA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pPr marL="182880" indent="-322263" algn="ctr">
              <a:lnSpc>
                <a:spcPct val="110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8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AUC: PRŮMĚRNÉ ZLEPŠENÍ</a:t>
            </a:r>
            <a:endParaRPr lang="cs-CZ" sz="1800" b="1" dirty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73" name="Rectangle 87"/>
          <p:cNvSpPr/>
          <p:nvPr/>
        </p:nvSpPr>
        <p:spPr>
          <a:xfrm>
            <a:off x="5580112" y="4653136"/>
            <a:ext cx="3084923" cy="1296144"/>
          </a:xfrm>
          <a:prstGeom prst="rect">
            <a:avLst/>
          </a:prstGeom>
          <a:noFill/>
          <a:ln w="28575">
            <a:solidFill>
              <a:srgbClr val="00C8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167"/>
              </a:solidFill>
            </a:endParaRPr>
          </a:p>
        </p:txBody>
      </p:sp>
      <p:cxnSp>
        <p:nvCxnSpPr>
          <p:cNvPr id="76" name="Přímá spojnice se šipkou 75"/>
          <p:cNvCxnSpPr/>
          <p:nvPr/>
        </p:nvCxnSpPr>
        <p:spPr>
          <a:xfrm flipV="1">
            <a:off x="5940152" y="5193196"/>
            <a:ext cx="432048" cy="50405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Obdélník 4102"/>
          <p:cNvSpPr/>
          <p:nvPr/>
        </p:nvSpPr>
        <p:spPr>
          <a:xfrm>
            <a:off x="6848883" y="5124890"/>
            <a:ext cx="918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Calibri" pitchFamily="34" charset="0"/>
              </a:rPr>
              <a:t>0.16</a:t>
            </a:r>
            <a:endParaRPr lang="en-US" b="1" dirty="0">
              <a:latin typeface="Calibri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5" y="1368858"/>
            <a:ext cx="4752065" cy="458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632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4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Porovnání typů prediktorů</a:t>
            </a:r>
          </a:p>
        </p:txBody>
      </p:sp>
      <p:graphicFrame>
        <p:nvGraphicFramePr>
          <p:cNvPr id="52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42012"/>
              </p:ext>
            </p:extLst>
          </p:nvPr>
        </p:nvGraphicFramePr>
        <p:xfrm>
          <a:off x="539552" y="5240100"/>
          <a:ext cx="3528392" cy="8531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6191"/>
                <a:gridCol w="1392201"/>
              </a:tblGrid>
              <a:tr h="426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Jednotlivé nástroje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0.51 - 0.74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6598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PredictSNP2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0.75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29831"/>
              </p:ext>
            </p:extLst>
          </p:nvPr>
        </p:nvGraphicFramePr>
        <p:xfrm>
          <a:off x="4752346" y="5240100"/>
          <a:ext cx="3996118" cy="8531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19365"/>
                <a:gridCol w="1576753"/>
              </a:tblGrid>
              <a:tr h="426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Jednotlivé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nástroje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0.66 - 0.76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26598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PredictSNP1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0.76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528392" cy="37229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46" y="1280607"/>
            <a:ext cx="3996118" cy="37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23443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Vstupní stránka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5253"/>
            <a:ext cx="2703652" cy="255220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01" y="1135253"/>
            <a:ext cx="5527880" cy="19337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01" y="4792481"/>
            <a:ext cx="5527880" cy="86876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364601" y="3140968"/>
            <a:ext cx="5527880" cy="1224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Podporované verze genomu</a:t>
            </a: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: referenční chromozom verze 37 / 38 včetně subverzí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Podporované typy vstupu</a:t>
            </a: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: web formulář, soubor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Podporované formáty vstupu</a:t>
            </a: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: VCF, GVF, HGVS</a:t>
            </a:r>
          </a:p>
          <a:p>
            <a:pPr marL="17462">
              <a:lnSpc>
                <a:spcPct val="125000"/>
              </a:lnSpc>
              <a:spcBef>
                <a:spcPts val="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20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2" name="Rectangle 44"/>
          <p:cNvSpPr/>
          <p:nvPr/>
        </p:nvSpPr>
        <p:spPr>
          <a:xfrm>
            <a:off x="377824" y="1622425"/>
            <a:ext cx="1949451" cy="685800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45"/>
          <p:cNvCxnSpPr/>
          <p:nvPr/>
        </p:nvCxnSpPr>
        <p:spPr>
          <a:xfrm>
            <a:off x="1403648" y="5279532"/>
            <a:ext cx="1960953" cy="0"/>
          </a:xfrm>
          <a:prstGeom prst="line">
            <a:avLst/>
          </a:prstGeom>
          <a:ln w="19050">
            <a:solidFill>
              <a:srgbClr val="012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4"/>
          <p:cNvSpPr/>
          <p:nvPr/>
        </p:nvSpPr>
        <p:spPr>
          <a:xfrm>
            <a:off x="3364601" y="1135252"/>
            <a:ext cx="5527880" cy="1933707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44"/>
          <p:cNvSpPr/>
          <p:nvPr/>
        </p:nvSpPr>
        <p:spPr>
          <a:xfrm>
            <a:off x="377824" y="2428875"/>
            <a:ext cx="1949451" cy="711200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44"/>
          <p:cNvSpPr/>
          <p:nvPr/>
        </p:nvSpPr>
        <p:spPr>
          <a:xfrm>
            <a:off x="3364600" y="4797152"/>
            <a:ext cx="5527880" cy="868767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45"/>
          <p:cNvCxnSpPr/>
          <p:nvPr/>
        </p:nvCxnSpPr>
        <p:spPr>
          <a:xfrm flipV="1">
            <a:off x="1403648" y="3140076"/>
            <a:ext cx="0" cy="2139456"/>
          </a:xfrm>
          <a:prstGeom prst="line">
            <a:avLst/>
          </a:prstGeom>
          <a:ln w="19050">
            <a:solidFill>
              <a:srgbClr val="012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3364601" y="5742598"/>
            <a:ext cx="5527880" cy="8547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60362" indent="-342900">
              <a:lnSpc>
                <a:spcPct val="125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Propustnost: </a:t>
            </a: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2 uživatelé / 50 mutací za vteřinu</a:t>
            </a:r>
            <a:endParaRPr lang="cs-CZ" sz="2000" b="1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cxnSp>
        <p:nvCxnSpPr>
          <p:cNvPr id="31" name="Straight Connector 45"/>
          <p:cNvCxnSpPr/>
          <p:nvPr/>
        </p:nvCxnSpPr>
        <p:spPr>
          <a:xfrm>
            <a:off x="2327275" y="1965325"/>
            <a:ext cx="1037326" cy="0"/>
          </a:xfrm>
          <a:prstGeom prst="line">
            <a:avLst/>
          </a:prstGeom>
          <a:ln w="19050">
            <a:solidFill>
              <a:srgbClr val="012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/>
          <p:nvPr/>
        </p:nvSpPr>
        <p:spPr>
          <a:xfrm>
            <a:off x="1812789" y="6418800"/>
            <a:ext cx="4943767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12167"/>
                </a:solidFill>
                <a:latin typeface="Calibri" panose="020F0502020204030204" pitchFamily="34" charset="0"/>
                <a:ea typeface="WenQuanYi Micro Hei" pitchFamily="2"/>
                <a:cs typeface="Calibri" panose="020F0502020204030204" pitchFamily="34" charset="0"/>
              </a:rPr>
              <a:t>http://loschmidt.chemi.muni.cz/predictsnp2</a:t>
            </a:r>
            <a:endParaRPr lang="en-US" sz="2000" b="1" dirty="0">
              <a:solidFill>
                <a:srgbClr val="012167"/>
              </a:solidFill>
              <a:latin typeface="Calibri" panose="020F0502020204030204" pitchFamily="34" charset="0"/>
              <a:ea typeface="WenQuanYi Micro Hei" pitchFamily="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58088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1" grpId="0" animBg="1"/>
      <p:bldP spid="22" grpId="0" animBg="1"/>
      <p:bldP spid="23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Výstupní stránka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134000"/>
            <a:ext cx="2703600" cy="227697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cxnSp>
        <p:nvCxnSpPr>
          <p:cNvPr id="12" name="Straight Connector 45"/>
          <p:cNvCxnSpPr/>
          <p:nvPr/>
        </p:nvCxnSpPr>
        <p:spPr>
          <a:xfrm flipV="1">
            <a:off x="3278043" y="2025688"/>
            <a:ext cx="1" cy="1619336"/>
          </a:xfrm>
          <a:prstGeom prst="line">
            <a:avLst/>
          </a:prstGeom>
          <a:ln w="19050">
            <a:solidFill>
              <a:srgbClr val="012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4"/>
          <p:cNvSpPr/>
          <p:nvPr/>
        </p:nvSpPr>
        <p:spPr>
          <a:xfrm>
            <a:off x="375637" y="1886024"/>
            <a:ext cx="2600326" cy="279326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880" y="1487805"/>
            <a:ext cx="5529600" cy="491637"/>
          </a:xfrm>
          <a:prstGeom prst="rect">
            <a:avLst/>
          </a:prstGeom>
          <a:ln w="19050">
            <a:solidFill>
              <a:srgbClr val="012167"/>
            </a:solidFill>
          </a:ln>
        </p:spPr>
      </p:pic>
      <p:sp>
        <p:nvSpPr>
          <p:cNvPr id="8" name="Rectangle 44"/>
          <p:cNvSpPr/>
          <p:nvPr/>
        </p:nvSpPr>
        <p:spPr>
          <a:xfrm>
            <a:off x="374705" y="1622425"/>
            <a:ext cx="2600326" cy="222399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45"/>
          <p:cNvCxnSpPr>
            <a:endCxn id="3" idx="1"/>
          </p:cNvCxnSpPr>
          <p:nvPr/>
        </p:nvCxnSpPr>
        <p:spPr>
          <a:xfrm>
            <a:off x="2972844" y="1733624"/>
            <a:ext cx="390036" cy="0"/>
          </a:xfrm>
          <a:prstGeom prst="line">
            <a:avLst/>
          </a:prstGeom>
          <a:ln w="19050">
            <a:solidFill>
              <a:srgbClr val="012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Obrázek 410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"/>
          <a:stretch/>
        </p:blipFill>
        <p:spPr>
          <a:xfrm>
            <a:off x="324000" y="3645024"/>
            <a:ext cx="8568480" cy="648000"/>
          </a:xfrm>
          <a:prstGeom prst="rect">
            <a:avLst/>
          </a:prstGeom>
          <a:ln w="19050">
            <a:solidFill>
              <a:srgbClr val="012167"/>
            </a:solidFill>
          </a:ln>
        </p:spPr>
      </p:pic>
      <p:pic>
        <p:nvPicPr>
          <p:cNvPr id="4111" name="Obrázek 41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4615223"/>
            <a:ext cx="8568481" cy="419574"/>
          </a:xfrm>
          <a:prstGeom prst="rect">
            <a:avLst/>
          </a:prstGeom>
          <a:ln w="19050">
            <a:solidFill>
              <a:srgbClr val="012167"/>
            </a:solidFill>
          </a:ln>
        </p:spPr>
      </p:pic>
      <p:sp>
        <p:nvSpPr>
          <p:cNvPr id="48" name="Rectangle 44"/>
          <p:cNvSpPr/>
          <p:nvPr/>
        </p:nvSpPr>
        <p:spPr>
          <a:xfrm>
            <a:off x="377824" y="3076574"/>
            <a:ext cx="2600326" cy="180976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4"/>
          <p:cNvSpPr/>
          <p:nvPr/>
        </p:nvSpPr>
        <p:spPr>
          <a:xfrm>
            <a:off x="377824" y="2905125"/>
            <a:ext cx="2600326" cy="109030"/>
          </a:xfrm>
          <a:prstGeom prst="rect">
            <a:avLst/>
          </a:prstGeom>
          <a:noFill/>
          <a:ln w="19050">
            <a:solidFill>
              <a:srgbClr val="01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45"/>
          <p:cNvCxnSpPr>
            <a:stCxn id="23" idx="3"/>
          </p:cNvCxnSpPr>
          <p:nvPr/>
        </p:nvCxnSpPr>
        <p:spPr>
          <a:xfrm>
            <a:off x="2975963" y="2025687"/>
            <a:ext cx="302080" cy="0"/>
          </a:xfrm>
          <a:prstGeom prst="line">
            <a:avLst/>
          </a:prstGeom>
          <a:ln w="19050">
            <a:solidFill>
              <a:srgbClr val="012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6" name="Obrázek 41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6" y="5335303"/>
            <a:ext cx="8571124" cy="613977"/>
          </a:xfrm>
          <a:prstGeom prst="rect">
            <a:avLst/>
          </a:prstGeom>
          <a:ln w="19050">
            <a:solidFill>
              <a:srgbClr val="012167"/>
            </a:solidFill>
          </a:ln>
        </p:spPr>
      </p:pic>
      <p:sp>
        <p:nvSpPr>
          <p:cNvPr id="15" name="Text Box 5"/>
          <p:cNvSpPr/>
          <p:nvPr/>
        </p:nvSpPr>
        <p:spPr>
          <a:xfrm>
            <a:off x="1812789" y="6418800"/>
            <a:ext cx="4943767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12167"/>
                </a:solidFill>
                <a:latin typeface="Calibri" panose="020F0502020204030204" pitchFamily="34" charset="0"/>
                <a:ea typeface="WenQuanYi Micro Hei" pitchFamily="2"/>
                <a:cs typeface="Calibri" panose="020F0502020204030204" pitchFamily="34" charset="0"/>
              </a:rPr>
              <a:t>http://loschmidt.chemi.muni.cz/predictsnp2</a:t>
            </a:r>
            <a:endParaRPr lang="en-US" sz="2000" b="1" dirty="0">
              <a:solidFill>
                <a:srgbClr val="012167"/>
              </a:solidFill>
              <a:latin typeface="Calibri" panose="020F0502020204030204" pitchFamily="34" charset="0"/>
              <a:ea typeface="WenQuanYi Micro Hei" pitchFamily="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58088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Závěry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04" y="4557332"/>
            <a:ext cx="1872592" cy="7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22" y="4644129"/>
            <a:ext cx="654810" cy="653402"/>
          </a:xfrm>
          <a:prstGeom prst="rect">
            <a:avLst/>
          </a:prstGeom>
        </p:spPr>
      </p:pic>
      <p:pic>
        <p:nvPicPr>
          <p:cNvPr id="11" name="Picture 6" descr="http://www.metacentrum.cz/export/sites/metacentrum/images/metalogo/metalogo_pruhledne_10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4612842"/>
            <a:ext cx="3600400" cy="7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60000" y="1258888"/>
            <a:ext cx="8388464" cy="2818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9725" indent="-322263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Ohodnocení šesti predikčních nástrojů na třech </a:t>
            </a:r>
            <a:r>
              <a:rPr lang="cs-CZ" sz="2400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datasetech</a:t>
            </a:r>
            <a:endParaRPr lang="cs-CZ" sz="24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339725" indent="-322263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Vývoj meta-prediktoru zlepšujícího přesnost predikce nad úroveň jednotlivých integrovaných nástrojů</a:t>
            </a:r>
          </a:p>
          <a:p>
            <a:pPr marL="339725" indent="-322263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Přímé srovnání nukleotidových a aminokyselinových prediktorů</a:t>
            </a:r>
          </a:p>
          <a:p>
            <a:pPr marL="339725" indent="-322263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Implementace v podobě interaktivní webové aplikace</a:t>
            </a:r>
            <a:endParaRPr lang="en-US" sz="24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339725" indent="-322263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400" b="1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37112"/>
            <a:ext cx="1274109" cy="1128332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43808" y="5723384"/>
            <a:ext cx="6048672" cy="801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400" dirty="0" smtClean="0">
                <a:latin typeface="Calibri" pitchFamily="34" charset="0"/>
              </a:rPr>
              <a:t>Bendl J. et al. (2016) P</a:t>
            </a:r>
            <a:r>
              <a:rPr lang="en-US" sz="1400" dirty="0" smtClean="0">
                <a:latin typeface="Calibri" pitchFamily="34" charset="0"/>
              </a:rPr>
              <a:t>redictSNP2</a:t>
            </a:r>
            <a:r>
              <a:rPr lang="en-US" sz="1400" dirty="0">
                <a:latin typeface="Calibri" pitchFamily="34" charset="0"/>
              </a:rPr>
              <a:t>: A unified platform for accurately evaluating SNP effects by exploiting the different characteristics of variants in distinct genomic </a:t>
            </a:r>
            <a:r>
              <a:rPr lang="en-US" sz="1400" dirty="0" smtClean="0">
                <a:latin typeface="Calibri" pitchFamily="34" charset="0"/>
              </a:rPr>
              <a:t>regions</a:t>
            </a:r>
            <a:r>
              <a:rPr lang="cs-CZ" sz="1400" b="1" dirty="0" smtClean="0">
                <a:latin typeface="Calibri" pitchFamily="34" charset="0"/>
              </a:rPr>
              <a:t>. </a:t>
            </a:r>
            <a:r>
              <a:rPr lang="cs-CZ" sz="1400" i="1" dirty="0">
                <a:latin typeface="Calibri" pitchFamily="34" charset="0"/>
              </a:rPr>
              <a:t>PLOS </a:t>
            </a:r>
            <a:r>
              <a:rPr lang="cs-CZ" sz="1400" i="1" dirty="0" err="1" smtClean="0">
                <a:latin typeface="Calibri" pitchFamily="34" charset="0"/>
              </a:rPr>
              <a:t>Comput</a:t>
            </a:r>
            <a:r>
              <a:rPr lang="cs-CZ" sz="1400" i="1" dirty="0" smtClean="0">
                <a:latin typeface="Calibri" pitchFamily="34" charset="0"/>
              </a:rPr>
              <a:t> </a:t>
            </a:r>
            <a:r>
              <a:rPr lang="cs-CZ" sz="1400" i="1" dirty="0" err="1" smtClean="0">
                <a:latin typeface="Calibri" pitchFamily="34" charset="0"/>
              </a:rPr>
              <a:t>Biol</a:t>
            </a:r>
            <a:r>
              <a:rPr lang="cs-CZ" sz="1400" i="1" dirty="0" smtClean="0">
                <a:latin typeface="Calibri" pitchFamily="34" charset="0"/>
              </a:rPr>
              <a:t> </a:t>
            </a:r>
            <a:r>
              <a:rPr lang="cs-CZ" sz="1400" dirty="0" smtClean="0">
                <a:latin typeface="Calibri" pitchFamily="34" charset="0"/>
              </a:rPr>
              <a:t>12:</a:t>
            </a:r>
            <a:r>
              <a:rPr lang="en-US" sz="1400" i="1" dirty="0" smtClean="0">
                <a:latin typeface="Calibri" pitchFamily="34" charset="0"/>
              </a:rPr>
              <a:t> e100</a:t>
            </a:r>
            <a:r>
              <a:rPr lang="cs-CZ" sz="1400" i="1" dirty="0" smtClean="0">
                <a:latin typeface="Calibri" pitchFamily="34" charset="0"/>
              </a:rPr>
              <a:t>4962</a:t>
            </a:r>
            <a:r>
              <a:rPr lang="cs-CZ" sz="1400" dirty="0" smtClean="0">
                <a:latin typeface="Calibri" pitchFamily="34" charset="0"/>
              </a:rPr>
              <a:t>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15" name="Picture 4" descr="http://www.ploscompbiol.org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56147"/>
            <a:ext cx="2664296" cy="3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323527" y="5589240"/>
            <a:ext cx="8568953" cy="0"/>
          </a:xfrm>
          <a:prstGeom prst="line">
            <a:avLst/>
          </a:prstGeom>
          <a:noFill/>
          <a:ln w="31680">
            <a:solidFill>
              <a:srgbClr val="012167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8060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Příklady </a:t>
            </a:r>
          </a:p>
        </p:txBody>
      </p:sp>
      <p:graphicFrame>
        <p:nvGraphicFramePr>
          <p:cNvPr id="13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80380"/>
              </p:ext>
            </p:extLst>
          </p:nvPr>
        </p:nvGraphicFramePr>
        <p:xfrm>
          <a:off x="360000" y="1316777"/>
          <a:ext cx="8460472" cy="4056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22"/>
                <a:gridCol w="6336950"/>
              </a:tblGrid>
              <a:tr h="485295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Oblast genomu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C8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Příklady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nemocí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C8FA"/>
                    </a:solidFill>
                  </a:tcPr>
                </a:tc>
              </a:tr>
              <a:tr h="474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MIR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Autozomálně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dominantní ztráta sluchu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932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Long </a:t>
                      </a:r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ncRNA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Polydaktylie, typ E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</a:t>
                      </a:r>
                      <a:r>
                        <a:rPr lang="cs-CZ" sz="20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šestiprstost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Aplastická anémie (nedostatečná tvorba krevních buněk)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932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Small</a:t>
                      </a:r>
                      <a:r>
                        <a:rPr lang="cs-CZ" sz="20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cs-CZ" sz="20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ncRNA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Nanismus, MOPD</a:t>
                      </a:r>
                      <a:r>
                        <a:rPr lang="cs-CZ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I</a:t>
                      </a:r>
                      <a:r>
                        <a:rPr lang="cs-CZ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(zakrnělost)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932"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Enhancer</a:t>
                      </a:r>
                      <a:r>
                        <a:rPr lang="cs-CZ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CNC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Holoprosencefalie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(neúplné oddělení mozkových hemisfér)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Van </a:t>
                      </a:r>
                      <a:r>
                        <a:rPr lang="cs-CZ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Bouchemova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nemoc (</a:t>
                      </a:r>
                      <a:r>
                        <a:rPr lang="cs-CZ" sz="20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hyperostóza</a:t>
                      </a:r>
                      <a:r>
                        <a:rPr lang="cs-CZ" sz="20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kostí / zvýšená produkce kostní hmoty, obvykle v oblasti lebky)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425952"/>
            <a:ext cx="9144000" cy="315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 algn="ctr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Makrythanasis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, P. &amp;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Antonarakis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, S.E.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Clin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.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Genet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. 84, 422–428 (2013)</a:t>
            </a:r>
            <a:endParaRPr lang="cs-CZ" sz="1700" dirty="0" smtClean="0">
              <a:solidFill>
                <a:schemeClr val="tx2"/>
              </a:solidFill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63532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Diagnóza … Prognóza … Léčba !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425952"/>
            <a:ext cx="9144000" cy="315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 algn="ctr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Orphanet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–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The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portal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for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rare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diseases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and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orphan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1700" dirty="0" err="1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drugs</a:t>
            </a:r>
            <a:r>
              <a:rPr lang="cs-CZ" sz="1700" dirty="0" smtClean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0000" y="1258888"/>
            <a:ext cx="7885310" cy="4258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Diagnostická odysea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Vzácná dědičná onemocnění jsou obtížně </a:t>
            </a:r>
            <a:r>
              <a:rPr lang="cs-CZ" sz="2000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diagnostikovatelná</a:t>
            </a:r>
            <a:endParaRPr lang="cs-CZ" sz="20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1000" b="1" dirty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Vývoj léčiv</a:t>
            </a:r>
          </a:p>
          <a:p>
            <a:pPr marL="360362" indent="-342900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dirty="0" smtClean="0">
                <a:latin typeface="Calibri" pitchFamily="32" charset="0"/>
                <a:ea typeface="Droid Sans Fallback" charset="0"/>
                <a:cs typeface="Droid Sans Fallback" charset="0"/>
              </a:rPr>
              <a:t>Již dnes stovky léků zmírňujících příznaky</a:t>
            </a:r>
          </a:p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1000" dirty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Genová terapie</a:t>
            </a:r>
            <a:endParaRPr lang="cs-CZ" sz="2400" b="1" dirty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20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6705933" cy="21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6932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425952"/>
            <a:ext cx="9144000" cy="315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 algn="ctr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Makrythanasis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, P. &amp;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Antonarakis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, S.E.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Clin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. </a:t>
            </a:r>
            <a:r>
              <a:rPr lang="cs-CZ" sz="1700" dirty="0" err="1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Genet</a:t>
            </a:r>
            <a:r>
              <a:rPr lang="cs-CZ" sz="1700" dirty="0">
                <a:solidFill>
                  <a:schemeClr val="tx2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. 84, 422–428 (2013)</a:t>
            </a:r>
            <a:endParaRPr lang="cs-CZ" sz="1700" dirty="0" smtClean="0">
              <a:solidFill>
                <a:schemeClr val="tx2"/>
              </a:solidFill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1" y="548680"/>
            <a:ext cx="2343157" cy="1312168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59832" y="476672"/>
            <a:ext cx="5904656" cy="172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4800" b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Encore</a:t>
            </a:r>
            <a:r>
              <a:rPr lang="cs-CZ" sz="48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4800" b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une</a:t>
            </a:r>
            <a:r>
              <a:rPr lang="cs-CZ" sz="48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4800" b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fois</a:t>
            </a:r>
            <a:r>
              <a:rPr lang="cs-CZ" sz="48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?</a:t>
            </a:r>
          </a:p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000" b="1" i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Genomic</a:t>
            </a:r>
            <a:r>
              <a:rPr lang="cs-CZ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2000" b="1" i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era</a:t>
            </a:r>
            <a:r>
              <a:rPr lang="cs-CZ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2000" b="1" i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arrives</a:t>
            </a:r>
            <a:r>
              <a:rPr lang="cs-CZ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. And </a:t>
            </a:r>
            <a:r>
              <a:rPr lang="cs-CZ" sz="2000" b="1" i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this</a:t>
            </a:r>
            <a:r>
              <a:rPr lang="cs-CZ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2000" b="1" i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time</a:t>
            </a:r>
            <a:r>
              <a:rPr lang="cs-CZ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, </a:t>
            </a:r>
            <a:r>
              <a:rPr lang="cs-CZ" sz="2000" b="1" i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it</a:t>
            </a:r>
            <a:r>
              <a:rPr lang="en-US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’s</a:t>
            </a:r>
            <a:r>
              <a:rPr lang="cs-CZ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2000" b="1" i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probably</a:t>
            </a:r>
            <a:r>
              <a:rPr lang="cs-CZ" sz="2000" b="1" i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r>
              <a:rPr lang="cs-CZ" sz="2000" b="1" i="1" dirty="0" err="1" smtClean="0">
                <a:solidFill>
                  <a:srgbClr val="FF0000"/>
                </a:solidFill>
                <a:latin typeface="Calibri" pitchFamily="32" charset="0"/>
                <a:ea typeface="Droid Sans Fallback" charset="0"/>
                <a:cs typeface="Droid Sans Fallback" charset="0"/>
              </a:rPr>
              <a:t>real</a:t>
            </a:r>
            <a:endParaRPr lang="cs-CZ" sz="2000" i="1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404664"/>
            <a:ext cx="8568952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/>
          <p:nvPr/>
        </p:nvSpPr>
        <p:spPr>
          <a:xfrm>
            <a:off x="-322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2124145"/>
            <a:ext cx="705764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58010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Hlavní cíl projektu</a:t>
            </a:r>
          </a:p>
        </p:txBody>
      </p:sp>
      <p:sp>
        <p:nvSpPr>
          <p:cNvPr id="15" name="Text Box 5"/>
          <p:cNvSpPr/>
          <p:nvPr/>
        </p:nvSpPr>
        <p:spPr>
          <a:xfrm>
            <a:off x="1877774" y="6418800"/>
            <a:ext cx="4813796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12167"/>
                </a:solidFill>
                <a:latin typeface="Calibri" panose="020F0502020204030204" pitchFamily="34" charset="0"/>
                <a:ea typeface="WenQuanYi Micro Hei" pitchFamily="2"/>
                <a:cs typeface="Calibri" panose="020F0502020204030204" pitchFamily="34" charset="0"/>
              </a:rPr>
              <a:t>http://loschmidt.chemi.muni.cz/predictsnp</a:t>
            </a:r>
            <a:endParaRPr lang="en-US" sz="2000" b="1" dirty="0">
              <a:solidFill>
                <a:srgbClr val="012167"/>
              </a:solidFill>
              <a:latin typeface="Calibri" panose="020F0502020204030204" pitchFamily="34" charset="0"/>
              <a:ea typeface="WenQuanYi Micro Hei" pitchFamily="2"/>
              <a:cs typeface="Calibri" panose="020F050202020403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60000" y="1258888"/>
            <a:ext cx="8460464" cy="585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Prioritizace</a:t>
            </a: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škodlivých mutací</a:t>
            </a:r>
          </a:p>
          <a:p>
            <a:pPr marL="17462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b="1" dirty="0" smtClean="0">
                <a:latin typeface="Calibri" pitchFamily="32" charset="0"/>
                <a:ea typeface="Droid Sans Fallback" charset="0"/>
                <a:cs typeface="Droid Sans Fallback" charset="0"/>
              </a:rPr>
              <a:t> </a:t>
            </a:r>
            <a:endParaRPr lang="en-US" sz="2400" b="1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09168"/>
            <a:ext cx="5544617" cy="4171474"/>
          </a:xfrm>
          <a:prstGeom prst="rect">
            <a:avLst/>
          </a:prstGeom>
        </p:spPr>
      </p:pic>
      <p:sp>
        <p:nvSpPr>
          <p:cNvPr id="21" name="TextBox 13"/>
          <p:cNvSpPr txBox="1"/>
          <p:nvPr/>
        </p:nvSpPr>
        <p:spPr>
          <a:xfrm>
            <a:off x="-322" y="6273225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2876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PredictSNP1</a:t>
            </a:r>
          </a:p>
        </p:txBody>
      </p:sp>
      <p:sp>
        <p:nvSpPr>
          <p:cNvPr id="15" name="Text Box 5"/>
          <p:cNvSpPr/>
          <p:nvPr/>
        </p:nvSpPr>
        <p:spPr>
          <a:xfrm>
            <a:off x="1877774" y="6418800"/>
            <a:ext cx="4813796" cy="4039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compatLnSpc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12167"/>
                </a:solidFill>
                <a:latin typeface="Calibri" panose="020F0502020204030204" pitchFamily="34" charset="0"/>
                <a:ea typeface="WenQuanYi Micro Hei" pitchFamily="2"/>
                <a:cs typeface="Calibri" panose="020F0502020204030204" pitchFamily="34" charset="0"/>
              </a:rPr>
              <a:t>http://loschmidt.chemi.muni.cz/predictsnp</a:t>
            </a:r>
            <a:endParaRPr lang="en-US" sz="2000" b="1" dirty="0">
              <a:solidFill>
                <a:srgbClr val="012167"/>
              </a:solidFill>
              <a:latin typeface="Calibri" panose="020F0502020204030204" pitchFamily="34" charset="0"/>
              <a:ea typeface="WenQuanYi Micro Hei" pitchFamily="2"/>
              <a:cs typeface="Calibri" panose="020F0502020204030204" pitchFamily="34" charset="0"/>
            </a:endParaRPr>
          </a:p>
        </p:txBody>
      </p:sp>
      <p:pic>
        <p:nvPicPr>
          <p:cNvPr id="1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28" y="2060849"/>
            <a:ext cx="2761280" cy="3811403"/>
          </a:xfrm>
          <a:prstGeom prst="rect">
            <a:avLst/>
          </a:prstGeom>
        </p:spPr>
      </p:pic>
      <p:sp>
        <p:nvSpPr>
          <p:cNvPr id="8" name="Rectangle 19"/>
          <p:cNvSpPr/>
          <p:nvPr/>
        </p:nvSpPr>
        <p:spPr>
          <a:xfrm>
            <a:off x="179512" y="1533524"/>
            <a:ext cx="2520280" cy="771525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43808" y="1124744"/>
            <a:ext cx="6048672" cy="801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9725" indent="-322263" algn="ctr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1400" dirty="0" smtClean="0">
                <a:latin typeface="Calibri" pitchFamily="34" charset="0"/>
              </a:rPr>
              <a:t>Bendl J. et al. (2014) PredictSNP</a:t>
            </a:r>
            <a:r>
              <a:rPr lang="cs-CZ" sz="1400" dirty="0">
                <a:latin typeface="Calibri" pitchFamily="34" charset="0"/>
              </a:rPr>
              <a:t>: robust and accurate consensus </a:t>
            </a:r>
            <a:r>
              <a:rPr lang="cs-CZ" sz="1400" dirty="0" err="1">
                <a:latin typeface="Calibri" pitchFamily="34" charset="0"/>
              </a:rPr>
              <a:t>classifier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 smtClean="0">
                <a:latin typeface="Calibri" pitchFamily="34" charset="0"/>
              </a:rPr>
              <a:t>for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 smtClean="0">
                <a:latin typeface="Calibri" pitchFamily="34" charset="0"/>
              </a:rPr>
              <a:t>prediction</a:t>
            </a:r>
            <a:r>
              <a:rPr lang="cs-CZ" sz="1400" dirty="0" smtClean="0">
                <a:latin typeface="Calibri" pitchFamily="34" charset="0"/>
              </a:rPr>
              <a:t> </a:t>
            </a:r>
            <a:r>
              <a:rPr lang="cs-CZ" sz="1400" dirty="0">
                <a:latin typeface="Calibri" pitchFamily="34" charset="0"/>
              </a:rPr>
              <a:t>of disease-related mutations. PLOS </a:t>
            </a:r>
            <a:r>
              <a:rPr lang="cs-CZ" sz="1400" dirty="0" err="1" smtClean="0">
                <a:latin typeface="Calibri" pitchFamily="34" charset="0"/>
              </a:rPr>
              <a:t>Comput</a:t>
            </a:r>
            <a:r>
              <a:rPr lang="cs-CZ" sz="1400" dirty="0" smtClean="0">
                <a:latin typeface="Calibri" pitchFamily="34" charset="0"/>
              </a:rPr>
              <a:t> </a:t>
            </a:r>
            <a:r>
              <a:rPr lang="cs-CZ" sz="1400" dirty="0" err="1" smtClean="0">
                <a:latin typeface="Calibri" pitchFamily="34" charset="0"/>
              </a:rPr>
              <a:t>Biol</a:t>
            </a:r>
            <a:r>
              <a:rPr lang="cs-CZ" sz="1400" dirty="0" smtClean="0">
                <a:latin typeface="Calibri" pitchFamily="34" charset="0"/>
              </a:rPr>
              <a:t> 10:</a:t>
            </a:r>
            <a:r>
              <a:rPr lang="en-US" sz="1400" i="1" dirty="0">
                <a:latin typeface="Calibri" pitchFamily="34" charset="0"/>
              </a:rPr>
              <a:t> e1003440</a:t>
            </a:r>
            <a:r>
              <a:rPr lang="cs-CZ" sz="1400" dirty="0" smtClean="0">
                <a:latin typeface="Calibri" pitchFamily="34" charset="0"/>
              </a:rPr>
              <a:t>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11" name="Picture 4" descr="http://www.ploscompbiol.org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664296" cy="3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323528" y="1772816"/>
            <a:ext cx="8352928" cy="19138"/>
          </a:xfrm>
          <a:prstGeom prst="line">
            <a:avLst/>
          </a:prstGeom>
          <a:noFill/>
          <a:ln w="31680">
            <a:solidFill>
              <a:srgbClr val="012167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32297"/>
              </p:ext>
            </p:extLst>
          </p:nvPr>
        </p:nvGraphicFramePr>
        <p:xfrm>
          <a:off x="611560" y="4653136"/>
          <a:ext cx="4287965" cy="128579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829901"/>
                <a:gridCol w="1458064"/>
              </a:tblGrid>
              <a:tr h="42840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Uživatelů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/>
                        <a:buNone/>
                      </a:pP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cs-CZ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1,0</a:t>
                      </a:r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00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840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Calibri" pitchFamily="34" charset="0"/>
                        </a:rPr>
                        <a:t>Analyzovaných</a:t>
                      </a:r>
                      <a:r>
                        <a:rPr lang="cs-CZ" sz="2000" baseline="0" dirty="0" smtClean="0">
                          <a:latin typeface="Calibri" pitchFamily="34" charset="0"/>
                        </a:rPr>
                        <a:t> proteinů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 smtClean="0">
                          <a:latin typeface="Calibri" pitchFamily="34" charset="0"/>
                        </a:rPr>
                        <a:t>&gt; </a:t>
                      </a:r>
                      <a:r>
                        <a:rPr lang="cs-CZ" sz="2000" baseline="0" dirty="0" smtClean="0">
                          <a:latin typeface="Calibri" pitchFamily="34" charset="0"/>
                        </a:rPr>
                        <a:t>10,0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00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992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Analyzovaných mutací</a:t>
                      </a:r>
                      <a:endParaRPr 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&gt; </a:t>
                      </a:r>
                      <a:r>
                        <a:rPr lang="cs-CZ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itchFamily="34" charset="0"/>
                        </a:rPr>
                        <a:t>100,000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9"/>
            <a:ext cx="4153133" cy="20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4698"/>
      </p:ext>
    </p:extLst>
  </p:cSld>
  <p:clrMapOvr>
    <a:masterClrMapping/>
  </p:clrMapOvr>
  <p:transition advTm="1949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latin typeface="Calibri" pitchFamily="34" charset="0"/>
              </a:rPr>
              <a:t>PredictSNP</a:t>
            </a:r>
            <a:r>
              <a:rPr lang="en-US" altLang="cs-CZ" dirty="0" smtClean="0">
                <a:latin typeface="Calibri" pitchFamily="34" charset="0"/>
              </a:rPr>
              <a:t>2</a:t>
            </a:r>
            <a:endParaRPr lang="cs-CZ" altLang="cs-CZ" dirty="0" smtClean="0">
              <a:latin typeface="Calibri" pitchFamily="34" charset="0"/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9" y="2976714"/>
            <a:ext cx="3197359" cy="2828550"/>
          </a:xfrm>
          <a:prstGeom prst="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19138" y="1258888"/>
            <a:ext cx="8245350" cy="1089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9725" indent="-322263">
              <a:lnSpc>
                <a:spcPct val="125000"/>
              </a:lnSpc>
              <a:spcBef>
                <a:spcPts val="0"/>
              </a:spcBef>
              <a:buClrTx/>
              <a:buFont typeface="Arial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Vývoj meta-nástroje s cílem zlepšení přesnosti predikce oproti nejlepšímu z integrovaných nástrojů</a:t>
            </a:r>
          </a:p>
          <a:p>
            <a:pPr marL="339725" indent="-322263">
              <a:lnSpc>
                <a:spcPct val="125000"/>
              </a:lnSpc>
              <a:spcBef>
                <a:spcPts val="0"/>
              </a:spcBef>
              <a:buClrTx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cs-CZ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2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2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09" y="2976714"/>
            <a:ext cx="3197359" cy="2828550"/>
          </a:xfrm>
          <a:prstGeom prst="rect">
            <a:avLst/>
          </a:prstGeom>
        </p:spPr>
      </p:pic>
      <p:cxnSp>
        <p:nvCxnSpPr>
          <p:cNvPr id="26" name="Straight Arrow Connector 12"/>
          <p:cNvCxnSpPr/>
          <p:nvPr/>
        </p:nvCxnSpPr>
        <p:spPr>
          <a:xfrm>
            <a:off x="2411760" y="2976714"/>
            <a:ext cx="0" cy="481630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"/>
          <p:cNvSpPr txBox="1"/>
          <p:nvPr/>
        </p:nvSpPr>
        <p:spPr>
          <a:xfrm>
            <a:off x="1475656" y="23488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Calibri" pitchFamily="34" charset="0"/>
              </a:rPr>
              <a:t>Rozhodovací hranice stavového prostoru</a:t>
            </a:r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1638"/>
            <a:ext cx="3197359" cy="2828550"/>
          </a:xfrm>
          <a:prstGeom prst="rect">
            <a:avLst/>
          </a:prstGeom>
        </p:spPr>
      </p:pic>
      <p:pic>
        <p:nvPicPr>
          <p:cNvPr id="4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1638"/>
            <a:ext cx="3197359" cy="2831598"/>
          </a:xfrm>
          <a:prstGeom prst="rect">
            <a:avLst/>
          </a:prstGeom>
        </p:spPr>
      </p:pic>
      <p:pic>
        <p:nvPicPr>
          <p:cNvPr id="4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1638"/>
            <a:ext cx="3197359" cy="2828550"/>
          </a:xfrm>
          <a:prstGeom prst="rect">
            <a:avLst/>
          </a:prstGeom>
        </p:spPr>
      </p:pic>
      <p:pic>
        <p:nvPicPr>
          <p:cNvPr id="49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1638"/>
            <a:ext cx="3197359" cy="2828550"/>
          </a:xfrm>
          <a:prstGeom prst="rect">
            <a:avLst/>
          </a:prstGeom>
        </p:spPr>
      </p:pic>
      <p:pic>
        <p:nvPicPr>
          <p:cNvPr id="50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1638"/>
            <a:ext cx="3197359" cy="2828550"/>
          </a:xfrm>
          <a:prstGeom prst="rect">
            <a:avLst/>
          </a:prstGeom>
        </p:spPr>
      </p:pic>
      <p:pic>
        <p:nvPicPr>
          <p:cNvPr id="51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0825"/>
            <a:ext cx="3197359" cy="2828550"/>
          </a:xfrm>
          <a:prstGeom prst="rect">
            <a:avLst/>
          </a:prstGeom>
        </p:spPr>
      </p:pic>
      <p:pic>
        <p:nvPicPr>
          <p:cNvPr id="52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4686"/>
            <a:ext cx="3197359" cy="2828550"/>
          </a:xfrm>
          <a:prstGeom prst="rect">
            <a:avLst/>
          </a:prstGeom>
        </p:spPr>
      </p:pic>
      <p:pic>
        <p:nvPicPr>
          <p:cNvPr id="53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11638"/>
            <a:ext cx="3197359" cy="2828550"/>
          </a:xfrm>
          <a:prstGeom prst="rect">
            <a:avLst/>
          </a:prstGeom>
        </p:spPr>
      </p:pic>
      <p:cxnSp>
        <p:nvCxnSpPr>
          <p:cNvPr id="54" name="Straight Arrow Connector 30"/>
          <p:cNvCxnSpPr/>
          <p:nvPr/>
        </p:nvCxnSpPr>
        <p:spPr>
          <a:xfrm flipH="1">
            <a:off x="7219950" y="2910825"/>
            <a:ext cx="496215" cy="585648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3"/>
          <p:cNvSpPr txBox="1"/>
          <p:nvPr/>
        </p:nvSpPr>
        <p:spPr>
          <a:xfrm>
            <a:off x="6536439" y="2241957"/>
            <a:ext cx="235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Calibri" pitchFamily="34" charset="0"/>
              </a:rPr>
              <a:t>Rozhodovací hranice meta-prediktoru</a:t>
            </a:r>
          </a:p>
        </p:txBody>
      </p:sp>
      <p:cxnSp>
        <p:nvCxnSpPr>
          <p:cNvPr id="56" name="Straight Arrow Connector 34"/>
          <p:cNvCxnSpPr/>
          <p:nvPr/>
        </p:nvCxnSpPr>
        <p:spPr>
          <a:xfrm flipH="1">
            <a:off x="7513830" y="2914686"/>
            <a:ext cx="202335" cy="1277788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047368"/>
      </p:ext>
    </p:extLst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9388"/>
            <a:ext cx="7593012" cy="5397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Calibri" pitchFamily="34" charset="0"/>
              </a:rPr>
              <a:t>Výběr nástrojů k integraci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9138" y="1258888"/>
            <a:ext cx="8245350" cy="2242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74662" indent="-457200">
              <a:lnSpc>
                <a:spcPct val="125000"/>
              </a:lnSpc>
              <a:spcBef>
                <a:spcPts val="0"/>
              </a:spcBef>
              <a:buFont typeface="+mj-lt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Nesmí být založen pouze na evoluční </a:t>
            </a:r>
            <a:r>
              <a:rPr lang="cs-CZ" sz="2400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konzervovanosti</a:t>
            </a:r>
            <a:endParaRPr lang="cs-CZ" sz="2400" dirty="0" smtClean="0">
              <a:latin typeface="Calibri" pitchFamily="32" charset="0"/>
              <a:ea typeface="Droid Sans Fallback" charset="0"/>
              <a:cs typeface="Droid Sans Fallback" charset="0"/>
            </a:endParaRPr>
          </a:p>
          <a:p>
            <a:pPr marL="474662" indent="-457200">
              <a:lnSpc>
                <a:spcPct val="12500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Existuje ve formě </a:t>
            </a:r>
            <a:r>
              <a:rPr lang="cs-CZ" sz="2400" dirty="0" err="1" smtClean="0">
                <a:latin typeface="Calibri" pitchFamily="32" charset="0"/>
                <a:ea typeface="Droid Sans Fallback" charset="0"/>
                <a:cs typeface="Droid Sans Fallback" charset="0"/>
              </a:rPr>
              <a:t>stand-alone</a:t>
            </a:r>
            <a:r>
              <a:rPr lang="cs-CZ" sz="2400" dirty="0" smtClean="0">
                <a:latin typeface="Calibri" pitchFamily="32" charset="0"/>
                <a:ea typeface="Droid Sans Fallback" charset="0"/>
                <a:cs typeface="Droid Sans Fallback" charset="0"/>
              </a:rPr>
              <a:t> aplikace nebo má přepočítaná data pro celý genom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5" y="2851624"/>
            <a:ext cx="5073923" cy="3241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00" y="2851200"/>
            <a:ext cx="5076940" cy="3243600"/>
          </a:xfrm>
          <a:prstGeom prst="rect">
            <a:avLst/>
          </a:prstGeom>
        </p:spPr>
      </p:pic>
    </p:spTree>
  </p:cSld>
  <p:clrMapOvr>
    <a:masterClrMapping/>
  </p:clrMapOvr>
  <p:transition advTm="19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-LL_prezentace_bila_sablona">
  <a:themeElements>
    <a:clrScheme name="MU-LL_prezentace_bila_sablo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U-LL_prezentace_bila_sabl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-LL_prezentace_bila_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-LL_prezentace_bila_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-LL_prezentace_bila_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-LL_prezentace_bila_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-LL_prezentace_bila_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-LL_prezentace_bila_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-LL_prezentace_bila_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-LL_prezentace_bila_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-LL_prezentace_bila_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-LL_prezentace_bila_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-LL_prezentace_bila_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-LL_prezentace_bila_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14551</TotalTime>
  <Words>949</Words>
  <Application>Microsoft Office PowerPoint</Application>
  <PresentationFormat>Předvádění na obrazovce (4:3)</PresentationFormat>
  <Paragraphs>324</Paragraphs>
  <Slides>24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MU-LL_prezentace_bila_sablona</vt:lpstr>
      <vt:lpstr>Prezentace aplikace PowerPoint</vt:lpstr>
      <vt:lpstr>Monogenní choroby</vt:lpstr>
      <vt:lpstr>Příklady </vt:lpstr>
      <vt:lpstr>Diagnóza … Prognóza … Léčba !</vt:lpstr>
      <vt:lpstr>Prezentace aplikace PowerPoint</vt:lpstr>
      <vt:lpstr>Hlavní cíl projektu</vt:lpstr>
      <vt:lpstr>PredictSNP1</vt:lpstr>
      <vt:lpstr>PredictSNP2</vt:lpstr>
      <vt:lpstr>Výběr nástrojů k integraci</vt:lpstr>
      <vt:lpstr>Korelační matice</vt:lpstr>
      <vt:lpstr>Principy integrovaných nástrojů</vt:lpstr>
      <vt:lpstr>Kategorie mutací</vt:lpstr>
      <vt:lpstr>Kompilace datasetu</vt:lpstr>
      <vt:lpstr>Kompozice datasetu</vt:lpstr>
      <vt:lpstr>Volba optimálních prahů</vt:lpstr>
      <vt:lpstr>Volba optimálních prahů</vt:lpstr>
      <vt:lpstr>Konfidence nástrojů</vt:lpstr>
      <vt:lpstr>Konsenzuální model</vt:lpstr>
      <vt:lpstr>Porovnání konsenzuálního modelu</vt:lpstr>
      <vt:lpstr>Porovnání konsenzuálního modelu</vt:lpstr>
      <vt:lpstr>Porovnání typů prediktorů</vt:lpstr>
      <vt:lpstr>Vstupní stránka</vt:lpstr>
      <vt:lpstr>Výstupní stránka</vt:lpstr>
      <vt:lpstr>Závěry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ll</dc:creator>
  <cp:lastModifiedBy>Jarda</cp:lastModifiedBy>
  <cp:revision>962</cp:revision>
  <dcterms:created xsi:type="dcterms:W3CDTF">2010-02-02T13:20:55Z</dcterms:created>
  <dcterms:modified xsi:type="dcterms:W3CDTF">2016-06-13T12:15:18Z</dcterms:modified>
</cp:coreProperties>
</file>