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58" r:id="rId4"/>
    <p:sldId id="259" r:id="rId5"/>
    <p:sldId id="262" r:id="rId6"/>
    <p:sldId id="261" r:id="rId7"/>
    <p:sldId id="270" r:id="rId8"/>
    <p:sldId id="267" r:id="rId9"/>
    <p:sldId id="264" r:id="rId10"/>
    <p:sldId id="260" r:id="rId11"/>
    <p:sldId id="265" r:id="rId12"/>
    <p:sldId id="266" r:id="rId13"/>
    <p:sldId id="268" r:id="rId14"/>
    <p:sldId id="269" r:id="rId15"/>
    <p:sldId id="273" r:id="rId16"/>
  </p:sldIdLst>
  <p:sldSz cx="6858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858"/>
        </a:solidFill>
        <a:effectLst/>
        <a:uFillTx/>
        <a:latin typeface="Decima Nova Pro Lt"/>
        <a:ea typeface="Decima Nova Pro Lt"/>
        <a:cs typeface="Decima Nova Pro Lt"/>
        <a:sym typeface="Decima Nova Pro L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858"/>
        </a:solidFill>
        <a:effectLst/>
        <a:uFillTx/>
        <a:latin typeface="Decima Nova Pro Lt"/>
        <a:ea typeface="Decima Nova Pro Lt"/>
        <a:cs typeface="Decima Nova Pro Lt"/>
        <a:sym typeface="Decima Nova Pro L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858"/>
        </a:solidFill>
        <a:effectLst/>
        <a:uFillTx/>
        <a:latin typeface="Decima Nova Pro Lt"/>
        <a:ea typeface="Decima Nova Pro Lt"/>
        <a:cs typeface="Decima Nova Pro Lt"/>
        <a:sym typeface="Decima Nova Pro L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858"/>
        </a:solidFill>
        <a:effectLst/>
        <a:uFillTx/>
        <a:latin typeface="Decima Nova Pro Lt"/>
        <a:ea typeface="Decima Nova Pro Lt"/>
        <a:cs typeface="Decima Nova Pro Lt"/>
        <a:sym typeface="Decima Nova Pro L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858"/>
        </a:solidFill>
        <a:effectLst/>
        <a:uFillTx/>
        <a:latin typeface="Decima Nova Pro Lt"/>
        <a:ea typeface="Decima Nova Pro Lt"/>
        <a:cs typeface="Decima Nova Pro Lt"/>
        <a:sym typeface="Decima Nova Pro L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858"/>
        </a:solidFill>
        <a:effectLst/>
        <a:uFillTx/>
        <a:latin typeface="Decima Nova Pro Lt"/>
        <a:ea typeface="Decima Nova Pro Lt"/>
        <a:cs typeface="Decima Nova Pro Lt"/>
        <a:sym typeface="Decima Nova Pro L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858"/>
        </a:solidFill>
        <a:effectLst/>
        <a:uFillTx/>
        <a:latin typeface="Decima Nova Pro Lt"/>
        <a:ea typeface="Decima Nova Pro Lt"/>
        <a:cs typeface="Decima Nova Pro Lt"/>
        <a:sym typeface="Decima Nova Pro L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858"/>
        </a:solidFill>
        <a:effectLst/>
        <a:uFillTx/>
        <a:latin typeface="Decima Nova Pro Lt"/>
        <a:ea typeface="Decima Nova Pro Lt"/>
        <a:cs typeface="Decima Nova Pro Lt"/>
        <a:sym typeface="Decima Nova Pro L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858"/>
        </a:solidFill>
        <a:effectLst/>
        <a:uFillTx/>
        <a:latin typeface="Decima Nova Pro Lt"/>
        <a:ea typeface="Decima Nova Pro Lt"/>
        <a:cs typeface="Decima Nova Pro Lt"/>
        <a:sym typeface="Decima Nova Pro L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C2AC"/>
    <a:srgbClr val="D0FCF7"/>
    <a:srgbClr val="8FF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Decima Nova Pro Lt"/>
          <a:ea typeface="Decima Nova Pro Lt"/>
          <a:cs typeface="Decima Nova Pro Lt"/>
        </a:font>
        <a:srgbClr val="58585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6E3"/>
          </a:solidFill>
        </a:fill>
      </a:tcStyle>
    </a:wholeTbl>
    <a:band2H>
      <a:tcTxStyle/>
      <a:tcStyle>
        <a:tcBdr/>
        <a:fill>
          <a:solidFill>
            <a:srgbClr val="E6F3F2"/>
          </a:solidFill>
        </a:fill>
      </a:tcStyle>
    </a:band2H>
    <a:firstCol>
      <a:tcTxStyle b="on" i="off">
        <a:font>
          <a:latin typeface="Decima Nova Pro Lt"/>
          <a:ea typeface="Decima Nova Pro Lt"/>
          <a:cs typeface="Decima Nova Pro 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ecima Nova Pro Lt"/>
          <a:ea typeface="Decima Nova Pro Lt"/>
          <a:cs typeface="Decima Nova Pro 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ecima Nova Pro Lt"/>
          <a:ea typeface="Decima Nova Pro Lt"/>
          <a:cs typeface="Decima Nova Pro 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Decima Nova Pro Lt"/>
          <a:ea typeface="Decima Nova Pro Lt"/>
          <a:cs typeface="Decima Nova Pro Lt"/>
        </a:font>
        <a:srgbClr val="58585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D"/>
          </a:solidFill>
        </a:fill>
      </a:tcStyle>
    </a:wholeTbl>
    <a:band2H>
      <a:tcTxStyle/>
      <a:tcStyle>
        <a:tcBdr/>
        <a:fill>
          <a:solidFill>
            <a:srgbClr val="E7E7E8"/>
          </a:solidFill>
        </a:fill>
      </a:tcStyle>
    </a:band2H>
    <a:firstCol>
      <a:tcTxStyle b="on" i="off">
        <a:font>
          <a:latin typeface="Decima Nova Pro Lt"/>
          <a:ea typeface="Decima Nova Pro Lt"/>
          <a:cs typeface="Decima Nova Pro 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ecima Nova Pro Lt"/>
          <a:ea typeface="Decima Nova Pro Lt"/>
          <a:cs typeface="Decima Nova Pro 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ecima Nova Pro Lt"/>
          <a:ea typeface="Decima Nova Pro Lt"/>
          <a:cs typeface="Decima Nova Pro 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Decima Nova Pro Lt"/>
          <a:ea typeface="Decima Nova Pro Lt"/>
          <a:cs typeface="Decima Nova Pro Lt"/>
        </a:font>
        <a:srgbClr val="58585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3F3CD"/>
          </a:solidFill>
        </a:fill>
      </a:tcStyle>
    </a:wholeTbl>
    <a:band2H>
      <a:tcTxStyle/>
      <a:tcStyle>
        <a:tcBdr/>
        <a:fill>
          <a:solidFill>
            <a:srgbClr val="F9F9E7"/>
          </a:solidFill>
        </a:fill>
      </a:tcStyle>
    </a:band2H>
    <a:firstCol>
      <a:tcTxStyle b="on" i="off">
        <a:font>
          <a:latin typeface="Decima Nova Pro Lt"/>
          <a:ea typeface="Decima Nova Pro Lt"/>
          <a:cs typeface="Decima Nova Pro 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ecima Nova Pro Lt"/>
          <a:ea typeface="Decima Nova Pro Lt"/>
          <a:cs typeface="Decima Nova Pro 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ecima Nova Pro Lt"/>
          <a:ea typeface="Decima Nova Pro Lt"/>
          <a:cs typeface="Decima Nova Pro 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Decima Nova Pro Lt"/>
          <a:ea typeface="Decima Nova Pro Lt"/>
          <a:cs typeface="Decima Nova Pro Lt"/>
        </a:font>
        <a:srgbClr val="58585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ecima Nova Pro Lt"/>
          <a:ea typeface="Decima Nova Pro Lt"/>
          <a:cs typeface="Decima Nova Pro L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ecima Nova Pro Lt"/>
          <a:ea typeface="Decima Nova Pro Lt"/>
          <a:cs typeface="Decima Nova Pro Lt"/>
        </a:font>
        <a:srgbClr val="58585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85858"/>
              </a:solidFill>
              <a:prstDash val="solid"/>
              <a:round/>
            </a:ln>
          </a:top>
          <a:bottom>
            <a:ln w="25400" cap="flat">
              <a:solidFill>
                <a:srgbClr val="58585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Decima Nova Pro Lt"/>
          <a:ea typeface="Decima Nova Pro Lt"/>
          <a:cs typeface="Decima Nova Pro L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85858"/>
              </a:solidFill>
              <a:prstDash val="solid"/>
              <a:round/>
            </a:ln>
          </a:top>
          <a:bottom>
            <a:ln w="25400" cap="flat">
              <a:solidFill>
                <a:srgbClr val="58585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Decima Nova Pro Lt"/>
          <a:ea typeface="Decima Nova Pro Lt"/>
          <a:cs typeface="Decima Nova Pro Lt"/>
        </a:font>
        <a:srgbClr val="58585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0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Decima Nova Pro Lt"/>
          <a:ea typeface="Decima Nova Pro Lt"/>
          <a:cs typeface="Decima Nova Pro 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85858"/>
          </a:solidFill>
        </a:fill>
      </a:tcStyle>
    </a:firstCol>
    <a:lastRow>
      <a:tcTxStyle b="on" i="off">
        <a:font>
          <a:latin typeface="Decima Nova Pro Lt"/>
          <a:ea typeface="Decima Nova Pro Lt"/>
          <a:cs typeface="Decima Nova Pro 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85858"/>
          </a:solidFill>
        </a:fill>
      </a:tcStyle>
    </a:lastRow>
    <a:firstRow>
      <a:tcTxStyle b="on" i="off">
        <a:font>
          <a:latin typeface="Decima Nova Pro Lt"/>
          <a:ea typeface="Decima Nova Pro Lt"/>
          <a:cs typeface="Decima Nova Pro 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8585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Decima Nova Pro Lt"/>
          <a:ea typeface="Decima Nova Pro Lt"/>
          <a:cs typeface="Decima Nova Pro Lt"/>
        </a:font>
        <a:srgbClr val="585858"/>
      </a:tcTxStyle>
      <a:tcStyle>
        <a:tcBdr>
          <a:left>
            <a:ln w="12700" cap="flat">
              <a:solidFill>
                <a:srgbClr val="585858"/>
              </a:solidFill>
              <a:prstDash val="solid"/>
              <a:round/>
            </a:ln>
          </a:left>
          <a:right>
            <a:ln w="12700" cap="flat">
              <a:solidFill>
                <a:srgbClr val="585858"/>
              </a:solidFill>
              <a:prstDash val="solid"/>
              <a:round/>
            </a:ln>
          </a:right>
          <a:top>
            <a:ln w="12700" cap="flat">
              <a:solidFill>
                <a:srgbClr val="585858"/>
              </a:solidFill>
              <a:prstDash val="solid"/>
              <a:round/>
            </a:ln>
          </a:top>
          <a:bottom>
            <a:ln w="12700" cap="flat">
              <a:solidFill>
                <a:srgbClr val="585858"/>
              </a:solidFill>
              <a:prstDash val="solid"/>
              <a:round/>
            </a:ln>
          </a:bottom>
          <a:insideH>
            <a:ln w="12700" cap="flat">
              <a:solidFill>
                <a:srgbClr val="585858"/>
              </a:solidFill>
              <a:prstDash val="solid"/>
              <a:round/>
            </a:ln>
          </a:insideH>
          <a:insideV>
            <a:ln w="12700" cap="flat">
              <a:solidFill>
                <a:srgbClr val="585858"/>
              </a:solidFill>
              <a:prstDash val="solid"/>
              <a:round/>
            </a:ln>
          </a:insideV>
        </a:tcBdr>
        <a:fill>
          <a:solidFill>
            <a:srgbClr val="585858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ecima Nova Pro Lt"/>
          <a:ea typeface="Decima Nova Pro Lt"/>
          <a:cs typeface="Decima Nova Pro Lt"/>
        </a:font>
        <a:srgbClr val="585858"/>
      </a:tcTxStyle>
      <a:tcStyle>
        <a:tcBdr>
          <a:left>
            <a:ln w="12700" cap="flat">
              <a:solidFill>
                <a:srgbClr val="585858"/>
              </a:solidFill>
              <a:prstDash val="solid"/>
              <a:round/>
            </a:ln>
          </a:left>
          <a:right>
            <a:ln w="12700" cap="flat">
              <a:solidFill>
                <a:srgbClr val="585858"/>
              </a:solidFill>
              <a:prstDash val="solid"/>
              <a:round/>
            </a:ln>
          </a:right>
          <a:top>
            <a:ln w="12700" cap="flat">
              <a:solidFill>
                <a:srgbClr val="585858"/>
              </a:solidFill>
              <a:prstDash val="solid"/>
              <a:round/>
            </a:ln>
          </a:top>
          <a:bottom>
            <a:ln w="12700" cap="flat">
              <a:solidFill>
                <a:srgbClr val="585858"/>
              </a:solidFill>
              <a:prstDash val="solid"/>
              <a:round/>
            </a:ln>
          </a:bottom>
          <a:insideH>
            <a:ln w="12700" cap="flat">
              <a:solidFill>
                <a:srgbClr val="585858"/>
              </a:solidFill>
              <a:prstDash val="solid"/>
              <a:round/>
            </a:ln>
          </a:insideH>
          <a:insideV>
            <a:ln w="12700" cap="flat">
              <a:solidFill>
                <a:srgbClr val="585858"/>
              </a:solidFill>
              <a:prstDash val="solid"/>
              <a:round/>
            </a:ln>
          </a:insideV>
        </a:tcBdr>
        <a:fill>
          <a:solidFill>
            <a:srgbClr val="585858">
              <a:alpha val="20000"/>
            </a:srgbClr>
          </a:solidFill>
        </a:fill>
      </a:tcStyle>
    </a:firstCol>
    <a:lastRow>
      <a:tcTxStyle b="on" i="off">
        <a:font>
          <a:latin typeface="Decima Nova Pro Lt"/>
          <a:ea typeface="Decima Nova Pro Lt"/>
          <a:cs typeface="Decima Nova Pro Lt"/>
        </a:font>
        <a:srgbClr val="585858"/>
      </a:tcTxStyle>
      <a:tcStyle>
        <a:tcBdr>
          <a:left>
            <a:ln w="12700" cap="flat">
              <a:solidFill>
                <a:srgbClr val="585858"/>
              </a:solidFill>
              <a:prstDash val="solid"/>
              <a:round/>
            </a:ln>
          </a:left>
          <a:right>
            <a:ln w="12700" cap="flat">
              <a:solidFill>
                <a:srgbClr val="585858"/>
              </a:solidFill>
              <a:prstDash val="solid"/>
              <a:round/>
            </a:ln>
          </a:right>
          <a:top>
            <a:ln w="50800" cap="flat">
              <a:solidFill>
                <a:srgbClr val="585858"/>
              </a:solidFill>
              <a:prstDash val="solid"/>
              <a:round/>
            </a:ln>
          </a:top>
          <a:bottom>
            <a:ln w="12700" cap="flat">
              <a:solidFill>
                <a:srgbClr val="585858"/>
              </a:solidFill>
              <a:prstDash val="solid"/>
              <a:round/>
            </a:ln>
          </a:bottom>
          <a:insideH>
            <a:ln w="12700" cap="flat">
              <a:solidFill>
                <a:srgbClr val="585858"/>
              </a:solidFill>
              <a:prstDash val="solid"/>
              <a:round/>
            </a:ln>
          </a:insideH>
          <a:insideV>
            <a:ln w="12700" cap="flat">
              <a:solidFill>
                <a:srgbClr val="58585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Decima Nova Pro Lt"/>
          <a:ea typeface="Decima Nova Pro Lt"/>
          <a:cs typeface="Decima Nova Pro Lt"/>
        </a:font>
        <a:srgbClr val="585858"/>
      </a:tcTxStyle>
      <a:tcStyle>
        <a:tcBdr>
          <a:left>
            <a:ln w="12700" cap="flat">
              <a:solidFill>
                <a:srgbClr val="585858"/>
              </a:solidFill>
              <a:prstDash val="solid"/>
              <a:round/>
            </a:ln>
          </a:left>
          <a:right>
            <a:ln w="12700" cap="flat">
              <a:solidFill>
                <a:srgbClr val="585858"/>
              </a:solidFill>
              <a:prstDash val="solid"/>
              <a:round/>
            </a:ln>
          </a:right>
          <a:top>
            <a:ln w="12700" cap="flat">
              <a:solidFill>
                <a:srgbClr val="585858"/>
              </a:solidFill>
              <a:prstDash val="solid"/>
              <a:round/>
            </a:ln>
          </a:top>
          <a:bottom>
            <a:ln w="25400" cap="flat">
              <a:solidFill>
                <a:srgbClr val="585858"/>
              </a:solidFill>
              <a:prstDash val="solid"/>
              <a:round/>
            </a:ln>
          </a:bottom>
          <a:insideH>
            <a:ln w="12700" cap="flat">
              <a:solidFill>
                <a:srgbClr val="585858"/>
              </a:solidFill>
              <a:prstDash val="solid"/>
              <a:round/>
            </a:ln>
          </a:insideH>
          <a:insideV>
            <a:ln w="12700" cap="flat">
              <a:solidFill>
                <a:srgbClr val="58585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76" autoAdjust="0"/>
    <p:restoredTop sz="94082" autoAdjust="0"/>
  </p:normalViewPr>
  <p:slideViewPr>
    <p:cSldViewPr snapToGrid="0">
      <p:cViewPr varScale="1">
        <p:scale>
          <a:sx n="163" d="100"/>
          <a:sy n="163" d="100"/>
        </p:scale>
        <p:origin x="11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79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34633" y="1923678"/>
            <a:ext cx="3510392" cy="648073"/>
          </a:xfrm>
          <a:prstGeom prst="rect">
            <a:avLst/>
          </a:prstGeom>
        </p:spPr>
        <p:txBody>
          <a:bodyPr/>
          <a:lstStyle>
            <a:lvl1pPr>
              <a:defRPr sz="4400" b="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4634" y="4011911"/>
            <a:ext cx="2700301" cy="4671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Decima Nova Pro"/>
                <a:ea typeface="Decima Nova Pro"/>
                <a:cs typeface="Decima Nova Pro"/>
                <a:sym typeface="Decima Nova Pro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Decima Nova Pro"/>
                <a:ea typeface="Decima Nova Pro"/>
                <a:cs typeface="Decima Nova Pro"/>
                <a:sym typeface="Decima Nova Pro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Decima Nova Pro"/>
                <a:ea typeface="Decima Nova Pro"/>
                <a:cs typeface="Decima Nova Pro"/>
                <a:sym typeface="Decima Nova Pro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Decima Nova Pro"/>
                <a:ea typeface="Decima Nova Pro"/>
                <a:cs typeface="Decima Nova Pro"/>
                <a:sym typeface="Decima Nova Pro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Decima Nova Pro"/>
                <a:ea typeface="Decima Nova Pro"/>
                <a:cs typeface="Decima Nova Pro"/>
                <a:sym typeface="Decima Nova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3"/>
          </p:nvPr>
        </p:nvSpPr>
        <p:spPr>
          <a:xfrm>
            <a:off x="134634" y="4289790"/>
            <a:ext cx="2700301" cy="3786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635" y="302658"/>
            <a:ext cx="1188132" cy="36209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c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half" idx="1"/>
          </p:nvPr>
        </p:nvSpPr>
        <p:spPr>
          <a:xfrm>
            <a:off x="296652" y="1276350"/>
            <a:ext cx="6218448" cy="16554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/>
            </a:lvl1pPr>
            <a:lvl2pPr marL="640896" indent="-183696">
              <a:spcBef>
                <a:spcPts val="400"/>
              </a:spcBef>
              <a:buFontTx/>
              <a:defRPr sz="1800"/>
            </a:lvl2pPr>
            <a:lvl3pPr marL="1085850" indent="-171450">
              <a:spcBef>
                <a:spcPts val="400"/>
              </a:spcBef>
              <a:buFontTx/>
              <a:defRPr sz="1800"/>
            </a:lvl3pPr>
            <a:lvl4pPr marL="1577339" indent="-205739">
              <a:spcBef>
                <a:spcPts val="400"/>
              </a:spcBef>
              <a:buFontTx/>
              <a:defRPr sz="1800"/>
            </a:lvl4pPr>
            <a:lvl5pPr marL="2034539" indent="-205739">
              <a:spcBef>
                <a:spcPts val="400"/>
              </a:spcBef>
              <a:buFontTx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half" idx="13"/>
          </p:nvPr>
        </p:nvSpPr>
        <p:spPr>
          <a:xfrm>
            <a:off x="296653" y="3363839"/>
            <a:ext cx="6218447" cy="12241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/>
            </a:lvl1pPr>
          </a:lstStyle>
          <a:p>
            <a:pPr marL="0" indent="0">
              <a:spcBef>
                <a:spcPts val="400"/>
              </a:spcBef>
              <a:buSzTx/>
              <a:buFontTx/>
              <a:buNone/>
              <a:defRPr sz="1800"/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pic" sz="quarter" idx="13"/>
          </p:nvPr>
        </p:nvSpPr>
        <p:spPr>
          <a:xfrm>
            <a:off x="296653" y="1276350"/>
            <a:ext cx="1836203" cy="331162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2402682" y="1276350"/>
            <a:ext cx="4112419" cy="16554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/>
            </a:lvl1pPr>
            <a:lvl2pPr marL="640896" indent="-183696">
              <a:spcBef>
                <a:spcPts val="400"/>
              </a:spcBef>
              <a:buFontTx/>
              <a:defRPr sz="1800"/>
            </a:lvl2pPr>
            <a:lvl3pPr marL="1085850" indent="-171450">
              <a:spcBef>
                <a:spcPts val="400"/>
              </a:spcBef>
              <a:buFontTx/>
              <a:defRPr sz="1800"/>
            </a:lvl3pPr>
            <a:lvl4pPr marL="1577339" indent="-205739">
              <a:spcBef>
                <a:spcPts val="400"/>
              </a:spcBef>
              <a:buFontTx/>
              <a:defRPr sz="1800"/>
            </a:lvl4pPr>
            <a:lvl5pPr marL="2034539" indent="-205739">
              <a:spcBef>
                <a:spcPts val="400"/>
              </a:spcBef>
              <a:buFontTx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quarter" idx="14"/>
          </p:nvPr>
        </p:nvSpPr>
        <p:spPr>
          <a:xfrm>
            <a:off x="2402681" y="3363839"/>
            <a:ext cx="4112420" cy="12241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/>
            </a:lvl1pPr>
          </a:lstStyle>
          <a:p>
            <a:pPr marL="0" indent="0">
              <a:spcBef>
                <a:spcPts val="400"/>
              </a:spcBef>
              <a:buSzTx/>
              <a:buFontTx/>
              <a:buNone/>
              <a:defRPr sz="1800"/>
            </a:pPr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296652" y="1347613"/>
            <a:ext cx="6218448" cy="324661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sz="quarter" idx="13"/>
          </p:nvPr>
        </p:nvSpPr>
        <p:spPr>
          <a:xfrm>
            <a:off x="296653" y="771798"/>
            <a:ext cx="6218447" cy="4318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2000" i="1"/>
            </a:lvl1pPr>
          </a:lstStyle>
          <a:p>
            <a:pPr marL="0" indent="0">
              <a:spcBef>
                <a:spcPts val="400"/>
              </a:spcBef>
              <a:buSzTx/>
              <a:buFontTx/>
              <a:buNone/>
              <a:defRPr sz="2000" i="1"/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sz="half" idx="1"/>
          </p:nvPr>
        </p:nvSpPr>
        <p:spPr>
          <a:xfrm>
            <a:off x="296652" y="1200151"/>
            <a:ext cx="3075199" cy="33944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sz="quarter" idx="1"/>
          </p:nvPr>
        </p:nvSpPr>
        <p:spPr>
          <a:xfrm>
            <a:off x="134633" y="2643759"/>
            <a:ext cx="6210692" cy="57606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cap="all">
                <a:solidFill>
                  <a:srgbClr val="FFFFFF"/>
                </a:solidFill>
                <a:latin typeface="Decima Nova Pro"/>
                <a:ea typeface="Decima Nova Pro"/>
                <a:cs typeface="Decima Nova Pro"/>
                <a:sym typeface="Decima Nova Pro"/>
              </a:defRPr>
            </a:lvl1pPr>
            <a:lvl2pPr>
              <a:buFontTx/>
              <a:defRPr cap="all">
                <a:solidFill>
                  <a:srgbClr val="FFFFFF"/>
                </a:solidFill>
                <a:latin typeface="Decima Nova Pro"/>
                <a:ea typeface="Decima Nova Pro"/>
                <a:cs typeface="Decima Nova Pro"/>
                <a:sym typeface="Decima Nova Pro"/>
              </a:defRPr>
            </a:lvl2pPr>
            <a:lvl3pPr>
              <a:buFontTx/>
              <a:defRPr cap="all">
                <a:solidFill>
                  <a:srgbClr val="FFFFFF"/>
                </a:solidFill>
                <a:latin typeface="Decima Nova Pro"/>
                <a:ea typeface="Decima Nova Pro"/>
                <a:cs typeface="Decima Nova Pro"/>
                <a:sym typeface="Decima Nova Pro"/>
              </a:defRPr>
            </a:lvl3pPr>
            <a:lvl4pPr>
              <a:buFontTx/>
              <a:defRPr cap="all">
                <a:solidFill>
                  <a:srgbClr val="FFFFFF"/>
                </a:solidFill>
                <a:latin typeface="Decima Nova Pro"/>
                <a:ea typeface="Decima Nova Pro"/>
                <a:cs typeface="Decima Nova Pro"/>
                <a:sym typeface="Decima Nova Pro"/>
              </a:defRPr>
            </a:lvl4pPr>
            <a:lvl5pPr>
              <a:buFontTx/>
              <a:defRPr cap="all">
                <a:solidFill>
                  <a:srgbClr val="FFFFFF"/>
                </a:solidFill>
                <a:latin typeface="Decima Nova Pro"/>
                <a:ea typeface="Decima Nova Pro"/>
                <a:cs typeface="Decima Nova Pro"/>
                <a:sym typeface="Decima Nova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296652" y="249492"/>
            <a:ext cx="6210691" cy="4860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378101" y="1274365"/>
            <a:ext cx="1350170" cy="5746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latin typeface="Decima Nova Pro"/>
                <a:ea typeface="Decima Nova Pro"/>
                <a:cs typeface="Decima Nova Pro"/>
                <a:sym typeface="Decima Nova Pro"/>
              </a:defRPr>
            </a:lvl1pPr>
            <a:lvl2pPr marL="640896" indent="-183696">
              <a:spcBef>
                <a:spcPts val="400"/>
              </a:spcBef>
              <a:buFontTx/>
              <a:defRPr sz="1800">
                <a:latin typeface="Decima Nova Pro"/>
                <a:ea typeface="Decima Nova Pro"/>
                <a:cs typeface="Decima Nova Pro"/>
                <a:sym typeface="Decima Nova Pro"/>
              </a:defRPr>
            </a:lvl2pPr>
            <a:lvl3pPr marL="1085850" indent="-171450">
              <a:spcBef>
                <a:spcPts val="400"/>
              </a:spcBef>
              <a:buFontTx/>
              <a:defRPr sz="1800">
                <a:latin typeface="Decima Nova Pro"/>
                <a:ea typeface="Decima Nova Pro"/>
                <a:cs typeface="Decima Nova Pro"/>
                <a:sym typeface="Decima Nova Pro"/>
              </a:defRPr>
            </a:lvl3pPr>
            <a:lvl4pPr marL="1577339" indent="-205739">
              <a:spcBef>
                <a:spcPts val="400"/>
              </a:spcBef>
              <a:buFontTx/>
              <a:defRPr sz="1800">
                <a:latin typeface="Decima Nova Pro"/>
                <a:ea typeface="Decima Nova Pro"/>
                <a:cs typeface="Decima Nova Pro"/>
                <a:sym typeface="Decima Nova Pro"/>
              </a:defRPr>
            </a:lvl4pPr>
            <a:lvl5pPr marL="2034539" indent="-205739">
              <a:spcBef>
                <a:spcPts val="400"/>
              </a:spcBef>
              <a:buFontTx/>
              <a:defRPr sz="1800">
                <a:latin typeface="Decima Nova Pro"/>
                <a:ea typeface="Decima Nova Pro"/>
                <a:cs typeface="Decima Nova Pro"/>
                <a:sym typeface="Decima Nova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pic" sz="quarter" idx="13"/>
          </p:nvPr>
        </p:nvSpPr>
        <p:spPr>
          <a:xfrm>
            <a:off x="378101" y="2100521"/>
            <a:ext cx="1346339" cy="5746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sz="quarter" idx="14"/>
          </p:nvPr>
        </p:nvSpPr>
        <p:spPr>
          <a:xfrm>
            <a:off x="378101" y="2926680"/>
            <a:ext cx="1346339" cy="5746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sz="quarter" idx="15"/>
          </p:nvPr>
        </p:nvSpPr>
        <p:spPr>
          <a:xfrm>
            <a:off x="403152" y="3752836"/>
            <a:ext cx="1346338" cy="5746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96652" y="249492"/>
            <a:ext cx="6218448" cy="486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96652" y="1200151"/>
            <a:ext cx="6218448" cy="339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639827" y="4628764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9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666666"/>
          </a:solidFill>
          <a:uFillTx/>
          <a:latin typeface="Decima Nova Pro"/>
          <a:ea typeface="Decima Nova Pro"/>
          <a:cs typeface="Decima Nova Pro"/>
          <a:sym typeface="Decima Nova Pro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666666"/>
          </a:solidFill>
          <a:uFillTx/>
          <a:latin typeface="Decima Nova Pro"/>
          <a:ea typeface="Decima Nova Pro"/>
          <a:cs typeface="Decima Nova Pro"/>
          <a:sym typeface="Decima Nova Pro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666666"/>
          </a:solidFill>
          <a:uFillTx/>
          <a:latin typeface="Decima Nova Pro"/>
          <a:ea typeface="Decima Nova Pro"/>
          <a:cs typeface="Decima Nova Pro"/>
          <a:sym typeface="Decima Nova Pro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666666"/>
          </a:solidFill>
          <a:uFillTx/>
          <a:latin typeface="Decima Nova Pro"/>
          <a:ea typeface="Decima Nova Pro"/>
          <a:cs typeface="Decima Nova Pro"/>
          <a:sym typeface="Decima Nova Pro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666666"/>
          </a:solidFill>
          <a:uFillTx/>
          <a:latin typeface="Decima Nova Pro"/>
          <a:ea typeface="Decima Nova Pro"/>
          <a:cs typeface="Decima Nova Pro"/>
          <a:sym typeface="Decima Nova Pro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666666"/>
          </a:solidFill>
          <a:uFillTx/>
          <a:latin typeface="Decima Nova Pro"/>
          <a:ea typeface="Decima Nova Pro"/>
          <a:cs typeface="Decima Nova Pro"/>
          <a:sym typeface="Decima Nova Pro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666666"/>
          </a:solidFill>
          <a:uFillTx/>
          <a:latin typeface="Decima Nova Pro"/>
          <a:ea typeface="Decima Nova Pro"/>
          <a:cs typeface="Decima Nova Pro"/>
          <a:sym typeface="Decima Nova Pro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666666"/>
          </a:solidFill>
          <a:uFillTx/>
          <a:latin typeface="Decima Nova Pro"/>
          <a:ea typeface="Decima Nova Pro"/>
          <a:cs typeface="Decima Nova Pro"/>
          <a:sym typeface="Decima Nova Pro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666666"/>
          </a:solidFill>
          <a:uFillTx/>
          <a:latin typeface="Decima Nova Pro"/>
          <a:ea typeface="Decima Nova Pro"/>
          <a:cs typeface="Decima Nova Pro"/>
          <a:sym typeface="Decima Nova Pro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666666"/>
          </a:solidFill>
          <a:uFillTx/>
          <a:latin typeface="Decima Nova Pro Lt"/>
          <a:ea typeface="Decima Nova Pro Lt"/>
          <a:cs typeface="Decima Nova Pro Lt"/>
          <a:sym typeface="Decima Nova Pro Lt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666666"/>
          </a:solidFill>
          <a:uFillTx/>
          <a:latin typeface="Decima Nova Pro Lt"/>
          <a:ea typeface="Decima Nova Pro Lt"/>
          <a:cs typeface="Decima Nova Pro Lt"/>
          <a:sym typeface="Decima Nova Pro Lt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666666"/>
          </a:solidFill>
          <a:uFillTx/>
          <a:latin typeface="Decima Nova Pro Lt"/>
          <a:ea typeface="Decima Nova Pro Lt"/>
          <a:cs typeface="Decima Nova Pro Lt"/>
          <a:sym typeface="Decima Nova Pro Lt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666666"/>
          </a:solidFill>
          <a:uFillTx/>
          <a:latin typeface="Decima Nova Pro Lt"/>
          <a:ea typeface="Decima Nova Pro Lt"/>
          <a:cs typeface="Decima Nova Pro Lt"/>
          <a:sym typeface="Decima Nova Pro Lt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666666"/>
          </a:solidFill>
          <a:uFillTx/>
          <a:latin typeface="Decima Nova Pro Lt"/>
          <a:ea typeface="Decima Nova Pro Lt"/>
          <a:cs typeface="Decima Nova Pro Lt"/>
          <a:sym typeface="Decima Nova Pro Lt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666666"/>
          </a:solidFill>
          <a:uFillTx/>
          <a:latin typeface="Decima Nova Pro Lt"/>
          <a:ea typeface="Decima Nova Pro Lt"/>
          <a:cs typeface="Decima Nova Pro Lt"/>
          <a:sym typeface="Decima Nova Pro Lt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666666"/>
          </a:solidFill>
          <a:uFillTx/>
          <a:latin typeface="Decima Nova Pro Lt"/>
          <a:ea typeface="Decima Nova Pro Lt"/>
          <a:cs typeface="Decima Nova Pro Lt"/>
          <a:sym typeface="Decima Nova Pro Lt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666666"/>
          </a:solidFill>
          <a:uFillTx/>
          <a:latin typeface="Decima Nova Pro Lt"/>
          <a:ea typeface="Decima Nova Pro Lt"/>
          <a:cs typeface="Decima Nova Pro Lt"/>
          <a:sym typeface="Decima Nova Pro Lt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666666"/>
          </a:solidFill>
          <a:uFillTx/>
          <a:latin typeface="Decima Nova Pro Lt"/>
          <a:ea typeface="Decima Nova Pro Lt"/>
          <a:cs typeface="Decima Nova Pro Lt"/>
          <a:sym typeface="Decima Nova Pro L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ebi.ac.uk/chemblnt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ctrTitle"/>
          </p:nvPr>
        </p:nvSpPr>
        <p:spPr>
          <a:xfrm>
            <a:off x="59376" y="2870079"/>
            <a:ext cx="4335379" cy="1197663"/>
          </a:xfrm>
          <a:prstGeom prst="rect">
            <a:avLst/>
          </a:prstGeom>
        </p:spPr>
        <p:txBody>
          <a:bodyPr>
            <a:noAutofit/>
          </a:bodyPr>
          <a:lstStyle>
            <a:lvl1pPr defTabSz="768095">
              <a:defRPr sz="3696"/>
            </a:lvl1pPr>
          </a:lstStyle>
          <a:p>
            <a:r>
              <a:rPr lang="en-US" sz="2400" b="1" dirty="0" err="1">
                <a:latin typeface="+mj-lt"/>
              </a:rPr>
              <a:t>Jak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najít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jehlu</a:t>
            </a:r>
            <a:r>
              <a:rPr lang="en-US" sz="2400" b="1" dirty="0">
                <a:latin typeface="+mj-lt"/>
              </a:rPr>
              <a:t> v </a:t>
            </a:r>
            <a:r>
              <a:rPr lang="en-US" sz="2400" b="1" dirty="0" err="1">
                <a:latin typeface="+mj-lt"/>
              </a:rPr>
              <a:t>kupce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sena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aneb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orientace</a:t>
            </a:r>
            <a:r>
              <a:rPr lang="en-US" sz="2400" b="1" dirty="0">
                <a:latin typeface="+mj-lt"/>
              </a:rPr>
              <a:t> v </a:t>
            </a:r>
            <a:r>
              <a:rPr lang="en-US" sz="2400" b="1" dirty="0" err="1">
                <a:latin typeface="+mj-lt"/>
              </a:rPr>
              <a:t>dnešních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databázích</a:t>
            </a:r>
            <a:endParaRPr sz="2400" b="1" dirty="0">
              <a:latin typeface="+mj-lt"/>
            </a:endParaRPr>
          </a:p>
        </p:txBody>
      </p:sp>
      <p:sp>
        <p:nvSpPr>
          <p:cNvPr id="152" name="Shape 152"/>
          <p:cNvSpPr>
            <a:spLocks noGrp="1"/>
          </p:cNvSpPr>
          <p:nvPr>
            <p:ph type="subTitle" sz="quarter" idx="1"/>
          </p:nvPr>
        </p:nvSpPr>
        <p:spPr>
          <a:xfrm>
            <a:off x="134634" y="4536350"/>
            <a:ext cx="2700301" cy="467191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>
                <a:latin typeface="Calibri" panose="020F0502020204030204" pitchFamily="34" charset="0"/>
              </a:rPr>
              <a:t>Ond</a:t>
            </a:r>
            <a:r>
              <a:rPr lang="cs-CZ" dirty="0" err="1" smtClean="0">
                <a:latin typeface="Calibri" panose="020F0502020204030204" pitchFamily="34" charset="0"/>
              </a:rPr>
              <a:t>řej</a:t>
            </a:r>
            <a:r>
              <a:rPr lang="cs-CZ" dirty="0" smtClean="0">
                <a:latin typeface="Calibri" panose="020F0502020204030204" pitchFamily="34" charset="0"/>
              </a:rPr>
              <a:t> Svoboda</a:t>
            </a:r>
            <a:endParaRPr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807"/>
            <a:ext cx="6858000" cy="48605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dirty="0" smtClean="0">
                <a:solidFill>
                  <a:srgbClr val="0AC2AC"/>
                </a:solidFill>
                <a:latin typeface="+mj-lt"/>
              </a:rPr>
              <a:t>Stavba optimální databáze</a:t>
            </a:r>
            <a:endParaRPr lang="en-US" sz="2400" dirty="0">
              <a:solidFill>
                <a:srgbClr val="0AC2AC"/>
              </a:solidFill>
              <a:latin typeface="+mj-lt"/>
            </a:endParaRP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47571" y="734895"/>
            <a:ext cx="1861713" cy="1321308"/>
            <a:chOff x="301435" y="1236708"/>
            <a:chExt cx="3055245" cy="2168389"/>
          </a:xfrm>
        </p:grpSpPr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301435" y="1647549"/>
              <a:ext cx="575954" cy="175754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2780726" y="1236708"/>
              <a:ext cx="575954" cy="216838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2160904" y="2025161"/>
              <a:ext cx="575954" cy="137993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1541081" y="2773307"/>
              <a:ext cx="575954" cy="63179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921258" y="2219125"/>
              <a:ext cx="575954" cy="118597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2480700" y="734895"/>
            <a:ext cx="1861713" cy="1321308"/>
            <a:chOff x="5927046" y="2773311"/>
            <a:chExt cx="3055245" cy="2168389"/>
          </a:xfrm>
        </p:grpSpPr>
        <p:sp>
          <p:nvSpPr>
            <p:cNvPr id="27" name="Rectangle 26"/>
            <p:cNvSpPr/>
            <p:nvPr/>
          </p:nvSpPr>
          <p:spPr>
            <a:xfrm>
              <a:off x="5927046" y="3184152"/>
              <a:ext cx="575954" cy="175754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406337" y="2773311"/>
              <a:ext cx="575954" cy="216838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86515" y="3561764"/>
              <a:ext cx="575954" cy="137993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66692" y="4309910"/>
              <a:ext cx="575954" cy="63179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46869" y="3755728"/>
              <a:ext cx="575954" cy="118597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32" name="Group 31"/>
            <p:cNvGrpSpPr>
              <a:grpSpLocks noChangeAspect="1"/>
            </p:cNvGrpSpPr>
            <p:nvPr/>
          </p:nvGrpSpPr>
          <p:grpSpPr>
            <a:xfrm>
              <a:off x="5927046" y="3755233"/>
              <a:ext cx="3055245" cy="1186461"/>
              <a:chOff x="4111446" y="2957944"/>
              <a:chExt cx="3055245" cy="447151"/>
            </a:xfrm>
          </p:grpSpPr>
          <p:sp>
            <p:nvSpPr>
              <p:cNvPr id="33" name="Rectangle 32"/>
              <p:cNvSpPr>
                <a:spLocks noChangeAspect="1"/>
              </p:cNvSpPr>
              <p:nvPr/>
            </p:nvSpPr>
            <p:spPr>
              <a:xfrm>
                <a:off x="4111446" y="3042665"/>
                <a:ext cx="575954" cy="362430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Rectangle 33"/>
              <p:cNvSpPr>
                <a:spLocks noChangeAspect="1"/>
              </p:cNvSpPr>
              <p:nvPr/>
            </p:nvSpPr>
            <p:spPr>
              <a:xfrm>
                <a:off x="6590737" y="2957944"/>
                <a:ext cx="575954" cy="447151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Rectangle 34"/>
              <p:cNvSpPr>
                <a:spLocks noChangeAspect="1"/>
              </p:cNvSpPr>
              <p:nvPr/>
            </p:nvSpPr>
            <p:spPr>
              <a:xfrm>
                <a:off x="5970915" y="3120533"/>
                <a:ext cx="575954" cy="284561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Rectangle 35"/>
              <p:cNvSpPr>
                <a:spLocks noChangeAspect="1"/>
              </p:cNvSpPr>
              <p:nvPr/>
            </p:nvSpPr>
            <p:spPr>
              <a:xfrm>
                <a:off x="5351092" y="3274811"/>
                <a:ext cx="575954" cy="130284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Rectangle 36"/>
              <p:cNvSpPr>
                <a:spLocks noChangeAspect="1"/>
              </p:cNvSpPr>
              <p:nvPr/>
            </p:nvSpPr>
            <p:spPr>
              <a:xfrm>
                <a:off x="4731269" y="3160532"/>
                <a:ext cx="575954" cy="244563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4813828" y="734897"/>
            <a:ext cx="1861713" cy="1319975"/>
            <a:chOff x="1179409" y="2605444"/>
            <a:chExt cx="3070103" cy="2176733"/>
          </a:xfrm>
        </p:grpSpPr>
        <p:sp>
          <p:nvSpPr>
            <p:cNvPr id="14" name="Rectangle 13"/>
            <p:cNvSpPr/>
            <p:nvPr/>
          </p:nvSpPr>
          <p:spPr>
            <a:xfrm>
              <a:off x="1179410" y="3016285"/>
              <a:ext cx="575954" cy="175754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58701" y="2605444"/>
              <a:ext cx="575954" cy="216838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38879" y="3393897"/>
              <a:ext cx="575954" cy="137993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19056" y="4142043"/>
              <a:ext cx="575954" cy="63179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99233" y="3587861"/>
              <a:ext cx="575954" cy="118597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1179410" y="3587366"/>
              <a:ext cx="3055245" cy="1186461"/>
              <a:chOff x="4111446" y="2957944"/>
              <a:chExt cx="3055245" cy="447151"/>
            </a:xfrm>
          </p:grpSpPr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4111446" y="3042665"/>
                <a:ext cx="575954" cy="362430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Rectangle 19"/>
              <p:cNvSpPr>
                <a:spLocks noChangeAspect="1"/>
              </p:cNvSpPr>
              <p:nvPr/>
            </p:nvSpPr>
            <p:spPr>
              <a:xfrm>
                <a:off x="6590737" y="2957944"/>
                <a:ext cx="575954" cy="447151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Rectangle 20"/>
              <p:cNvSpPr>
                <a:spLocks noChangeAspect="1"/>
              </p:cNvSpPr>
              <p:nvPr/>
            </p:nvSpPr>
            <p:spPr>
              <a:xfrm>
                <a:off x="5970915" y="3120533"/>
                <a:ext cx="575954" cy="284561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>
              <a:xfrm>
                <a:off x="5351092" y="3274811"/>
                <a:ext cx="575954" cy="130284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Rectangle 22"/>
              <p:cNvSpPr>
                <a:spLocks noChangeAspect="1"/>
              </p:cNvSpPr>
              <p:nvPr/>
            </p:nvSpPr>
            <p:spPr>
              <a:xfrm>
                <a:off x="4731269" y="3160532"/>
                <a:ext cx="575954" cy="244563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8" name="Group 37"/>
            <p:cNvGrpSpPr>
              <a:grpSpLocks noChangeAspect="1"/>
            </p:cNvGrpSpPr>
            <p:nvPr/>
          </p:nvGrpSpPr>
          <p:grpSpPr>
            <a:xfrm>
              <a:off x="1179409" y="4285114"/>
              <a:ext cx="3070103" cy="497063"/>
              <a:chOff x="301435" y="1236708"/>
              <a:chExt cx="3055245" cy="2168389"/>
            </a:xfrm>
          </p:grpSpPr>
          <p:sp>
            <p:nvSpPr>
              <p:cNvPr id="39" name="Rectangle 38"/>
              <p:cNvSpPr>
                <a:spLocks noChangeAspect="1"/>
              </p:cNvSpPr>
              <p:nvPr/>
            </p:nvSpPr>
            <p:spPr>
              <a:xfrm>
                <a:off x="301435" y="1647549"/>
                <a:ext cx="575954" cy="1757548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0" name="Rectangle 39"/>
              <p:cNvSpPr>
                <a:spLocks noChangeAspect="1"/>
              </p:cNvSpPr>
              <p:nvPr/>
            </p:nvSpPr>
            <p:spPr>
              <a:xfrm>
                <a:off x="2780726" y="1236708"/>
                <a:ext cx="575954" cy="2168389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>
              <a:xfrm>
                <a:off x="2160904" y="2025161"/>
                <a:ext cx="575954" cy="137993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7571" y="2169242"/>
            <a:ext cx="1736909" cy="619157"/>
          </a:xfrm>
        </p:spPr>
        <p:txBody>
          <a:bodyPr>
            <a:normAutofit/>
          </a:bodyPr>
          <a:lstStyle/>
          <a:p>
            <a:r>
              <a:rPr lang="cs-CZ" sz="1200" dirty="0">
                <a:latin typeface="Calibri" panose="020F0502020204030204" pitchFamily="34" charset="0"/>
              </a:rPr>
              <a:t>Vytvoříme klastry z podobných molekul</a:t>
            </a:r>
            <a:endParaRPr lang="en-US" sz="1200" dirty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13"/>
          </p:nvPr>
        </p:nvSpPr>
        <p:spPr>
          <a:xfrm>
            <a:off x="2480700" y="2169242"/>
            <a:ext cx="1999379" cy="638051"/>
          </a:xfrm>
        </p:spPr>
        <p:txBody>
          <a:bodyPr>
            <a:normAutofit/>
          </a:bodyPr>
          <a:lstStyle/>
          <a:p>
            <a:r>
              <a:rPr lang="cs-CZ" sz="1200" dirty="0">
                <a:latin typeface="Calibri" panose="020F0502020204030204" pitchFamily="34" charset="0"/>
              </a:rPr>
              <a:t>Náhodně vybereme molekuly ze všech klastrů</a:t>
            </a:r>
            <a:endParaRPr lang="en-US" sz="1200" dirty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13"/>
          </p:nvPr>
        </p:nvSpPr>
        <p:spPr>
          <a:xfrm>
            <a:off x="4813828" y="2169242"/>
            <a:ext cx="2182803" cy="547969"/>
          </a:xfrm>
        </p:spPr>
        <p:txBody>
          <a:bodyPr>
            <a:normAutofit/>
          </a:bodyPr>
          <a:lstStyle/>
          <a:p>
            <a:r>
              <a:rPr lang="cs-CZ" sz="1200" dirty="0">
                <a:latin typeface="Calibri" panose="020F0502020204030204" pitchFamily="34" charset="0"/>
              </a:rPr>
              <a:t>Provedeme experimentální </a:t>
            </a:r>
            <a:r>
              <a:rPr lang="cs-CZ" sz="1200" dirty="0" err="1">
                <a:latin typeface="Calibri" panose="020F0502020204030204" pitchFamily="34" charset="0"/>
              </a:rPr>
              <a:t>screening</a:t>
            </a:r>
            <a:r>
              <a:rPr lang="cs-CZ" sz="1200" dirty="0">
                <a:latin typeface="Calibri" panose="020F0502020204030204" pitchFamily="34" charset="0"/>
              </a:rPr>
              <a:t> na náhodném výběru</a:t>
            </a:r>
            <a:endParaRPr lang="en-US" sz="1200" dirty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68" name="Text Placeholder 3"/>
          <p:cNvSpPr>
            <a:spLocks noGrp="1"/>
          </p:cNvSpPr>
          <p:nvPr>
            <p:ph type="body" sz="half" idx="13"/>
          </p:nvPr>
        </p:nvSpPr>
        <p:spPr>
          <a:xfrm>
            <a:off x="2408947" y="3136362"/>
            <a:ext cx="2240552" cy="679500"/>
          </a:xfrm>
        </p:spPr>
        <p:txBody>
          <a:bodyPr>
            <a:normAutofit/>
          </a:bodyPr>
          <a:lstStyle/>
          <a:p>
            <a:r>
              <a:rPr lang="cs-CZ" sz="1200" dirty="0">
                <a:latin typeface="Calibri" panose="020F0502020204030204" pitchFamily="34" charset="0"/>
              </a:rPr>
              <a:t>Zachováme jen ty klastry, které obsahovaly aktivní látky a znovu sestavíme původní databázi</a:t>
            </a:r>
            <a:endParaRPr lang="en-US" sz="1200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60036" y="4012132"/>
            <a:ext cx="31332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Kolik aktivních látek se zachová, </a:t>
            </a:r>
          </a:p>
          <a:p>
            <a:r>
              <a:rPr lang="cs-CZ" dirty="0">
                <a:latin typeface="Calibri" panose="020F0502020204030204" pitchFamily="34" charset="0"/>
              </a:rPr>
              <a:t>omezím-li takto databázi?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3525" y="720832"/>
            <a:ext cx="104932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cs-CZ" sz="1200" b="1" dirty="0">
                <a:solidFill>
                  <a:schemeClr val="accent1"/>
                </a:solidFill>
                <a:latin typeface="+mj-lt"/>
              </a:rPr>
              <a:t>300 000 / 1357</a:t>
            </a:r>
            <a:endParaRPr lang="en-US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20963" y="720832"/>
            <a:ext cx="59888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cs-CZ" sz="1200" b="1" dirty="0">
                <a:solidFill>
                  <a:schemeClr val="accent2"/>
                </a:solidFill>
                <a:latin typeface="+mj-lt"/>
              </a:rPr>
              <a:t>150 000</a:t>
            </a:r>
            <a:endParaRPr lang="en-US" sz="1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245901" y="720832"/>
            <a:ext cx="94512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cs-CZ" sz="1200" b="1" dirty="0">
                <a:solidFill>
                  <a:schemeClr val="tx1"/>
                </a:solidFill>
                <a:latin typeface="+mj-lt"/>
              </a:rPr>
              <a:t>6</a:t>
            </a:r>
            <a:r>
              <a:rPr lang="cs-CZ" sz="1200" b="1" dirty="0" smtClean="0">
                <a:solidFill>
                  <a:schemeClr val="tx1"/>
                </a:solidFill>
                <a:latin typeface="+mj-lt"/>
              </a:rPr>
              <a:t>00 </a:t>
            </a:r>
            <a:r>
              <a:rPr lang="cs-CZ" sz="1200" b="1" dirty="0">
                <a:solidFill>
                  <a:schemeClr val="tx1"/>
                </a:solidFill>
                <a:latin typeface="+mj-lt"/>
              </a:rPr>
              <a:t>aktivních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Rectangle 46"/>
          <p:cNvSpPr>
            <a:spLocks noChangeAspect="1"/>
          </p:cNvSpPr>
          <p:nvPr/>
        </p:nvSpPr>
        <p:spPr>
          <a:xfrm>
            <a:off x="169473" y="3404425"/>
            <a:ext cx="346828" cy="1058363"/>
          </a:xfrm>
          <a:prstGeom prst="rect">
            <a:avLst/>
          </a:prstGeom>
          <a:solidFill>
            <a:schemeClr val="bg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endParaRPr lang="en-US"/>
          </a:p>
        </p:txBody>
      </p:sp>
      <p:sp>
        <p:nvSpPr>
          <p:cNvPr id="48" name="Rectangle 47"/>
          <p:cNvSpPr>
            <a:spLocks noChangeAspect="1"/>
          </p:cNvSpPr>
          <p:nvPr/>
        </p:nvSpPr>
        <p:spPr>
          <a:xfrm>
            <a:off x="1662456" y="3157024"/>
            <a:ext cx="346828" cy="1305764"/>
          </a:xfrm>
          <a:prstGeom prst="rect">
            <a:avLst/>
          </a:prstGeom>
          <a:solidFill>
            <a:schemeClr val="bg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endParaRPr lang="en-US"/>
          </a:p>
        </p:txBody>
      </p:sp>
      <p:sp>
        <p:nvSpPr>
          <p:cNvPr id="49" name="Rectangle 48"/>
          <p:cNvSpPr>
            <a:spLocks noChangeAspect="1"/>
          </p:cNvSpPr>
          <p:nvPr/>
        </p:nvSpPr>
        <p:spPr>
          <a:xfrm>
            <a:off x="1289210" y="3631815"/>
            <a:ext cx="346828" cy="830972"/>
          </a:xfrm>
          <a:prstGeom prst="rect">
            <a:avLst/>
          </a:prstGeom>
          <a:solidFill>
            <a:schemeClr val="tx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endParaRPr lang="en-US"/>
          </a:p>
        </p:txBody>
      </p:sp>
      <p:sp>
        <p:nvSpPr>
          <p:cNvPr id="50" name="Rectangle 49"/>
          <p:cNvSpPr>
            <a:spLocks noChangeAspect="1"/>
          </p:cNvSpPr>
          <p:nvPr/>
        </p:nvSpPr>
        <p:spPr>
          <a:xfrm>
            <a:off x="915965" y="4082336"/>
            <a:ext cx="346828" cy="38045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endParaRPr lang="en-US"/>
          </a:p>
        </p:txBody>
      </p:sp>
      <p:sp>
        <p:nvSpPr>
          <p:cNvPr id="51" name="Rectangle 50"/>
          <p:cNvSpPr>
            <a:spLocks noChangeAspect="1"/>
          </p:cNvSpPr>
          <p:nvPr/>
        </p:nvSpPr>
        <p:spPr>
          <a:xfrm>
            <a:off x="542719" y="3748618"/>
            <a:ext cx="346828" cy="71417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endParaRPr lang="en-US"/>
          </a:p>
        </p:txBody>
      </p:sp>
      <p:sp>
        <p:nvSpPr>
          <p:cNvPr id="75" name="TextBox 74"/>
          <p:cNvSpPr txBox="1">
            <a:spLocks noChangeAspect="1"/>
          </p:cNvSpPr>
          <p:nvPr/>
        </p:nvSpPr>
        <p:spPr>
          <a:xfrm>
            <a:off x="436141" y="3136362"/>
            <a:ext cx="914562" cy="233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200 000 / 1000 </a:t>
            </a:r>
            <a:endParaRPr lang="en-US" sz="1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63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uiExpand="1" build="p" animBg="1"/>
      <p:bldP spid="67" grpId="0" build="p" animBg="1"/>
      <p:bldP spid="68" grpId="0" build="p" animBg="1"/>
      <p:bldP spid="69" grpId="0"/>
      <p:bldP spid="73" grpId="0"/>
      <p:bldP spid="74" grpId="0"/>
      <p:bldP spid="47" grpId="0" animBg="1"/>
      <p:bldP spid="48" grpId="0" animBg="1"/>
      <p:bldP spid="49" grpId="0" animBg="1"/>
      <p:bldP spid="50" grpId="0" animBg="1"/>
      <p:bldP spid="50" grpId="1" animBg="1"/>
      <p:bldP spid="51" grpId="0" animBg="1"/>
      <p:bldP spid="51" grpId="1" animBg="1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3" y="11875"/>
            <a:ext cx="6833187" cy="486055"/>
          </a:xfrm>
        </p:spPr>
        <p:txBody>
          <a:bodyPr>
            <a:noAutofit/>
          </a:bodyPr>
          <a:lstStyle/>
          <a:p>
            <a:pPr algn="ctr"/>
            <a:r>
              <a:rPr lang="cs-CZ" sz="2400" dirty="0">
                <a:solidFill>
                  <a:srgbClr val="0AC2AC"/>
                </a:solidFill>
                <a:latin typeface="+mj-lt"/>
              </a:rPr>
              <a:t>Výběr optimálních parametrů</a:t>
            </a:r>
            <a:endParaRPr lang="en-US" sz="2400" dirty="0">
              <a:solidFill>
                <a:srgbClr val="0AC2AC"/>
              </a:solidFill>
              <a:latin typeface="+mj-lt"/>
            </a:endParaRPr>
          </a:p>
        </p:txBody>
      </p:sp>
      <p:pic>
        <p:nvPicPr>
          <p:cNvPr id="5" name="Picture 2" descr="https://www.chemaxon.com/jchem/doc/user/images/sphe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907" y="497930"/>
            <a:ext cx="1397327" cy="135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23" y="2803601"/>
            <a:ext cx="2432000" cy="173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73" y="924574"/>
            <a:ext cx="2432000" cy="173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350" y="926122"/>
            <a:ext cx="2432000" cy="173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06" y="2853355"/>
            <a:ext cx="2362344" cy="16873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79622" y="3132226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11809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13048" y="3132226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3635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78398" y="1156837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594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47086" y="1156837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10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400" dirty="0">
                <a:solidFill>
                  <a:srgbClr val="0AC2AC"/>
                </a:solidFill>
                <a:latin typeface="+mj-lt"/>
              </a:rPr>
              <a:t>Výsledky</a:t>
            </a:r>
            <a:endParaRPr lang="en-US" sz="3200" dirty="0">
              <a:solidFill>
                <a:srgbClr val="0AC2AC"/>
              </a:solidFill>
              <a:latin typeface="+mj-lt"/>
            </a:endParaRPr>
          </a:p>
        </p:txBody>
      </p:sp>
      <p:sp>
        <p:nvSpPr>
          <p:cNvPr id="3" name="TextBox 2"/>
          <p:cNvSpPr txBox="1">
            <a:spLocks noChangeAspect="1"/>
          </p:cNvSpPr>
          <p:nvPr/>
        </p:nvSpPr>
        <p:spPr>
          <a:xfrm>
            <a:off x="239098" y="1423184"/>
            <a:ext cx="2468934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</a:rPr>
              <a:t>Klastrování umožňuje rychlejší konvergenci počtu aktivních látek</a:t>
            </a:r>
            <a:br>
              <a:rPr lang="cs-CZ" sz="1600" dirty="0">
                <a:latin typeface="Calibri" panose="020F0502020204030204" pitchFamily="34" charset="0"/>
              </a:rPr>
            </a:br>
            <a:endParaRPr lang="cs-CZ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</a:rPr>
              <a:t>Použijeme-li klastrování při designu databáze, mohli bychom použít výrazně větší databáze pro </a:t>
            </a:r>
            <a:r>
              <a:rPr lang="cs-CZ" sz="1600" dirty="0" err="1">
                <a:latin typeface="Calibri" panose="020F0502020204030204" pitchFamily="34" charset="0"/>
              </a:rPr>
              <a:t>screening</a:t>
            </a:r>
            <a:endParaRPr lang="en-US" sz="1600" dirty="0">
              <a:latin typeface="Calibri" panose="020F0502020204030204" pitchFamily="34" charset="0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638599" y="1021977"/>
            <a:ext cx="3216395" cy="3050967"/>
            <a:chOff x="4768055" y="864912"/>
            <a:chExt cx="3918745" cy="3717191"/>
          </a:xfrm>
        </p:grpSpPr>
        <p:grpSp>
          <p:nvGrpSpPr>
            <p:cNvPr id="9" name="Group 8"/>
            <p:cNvGrpSpPr/>
            <p:nvPr/>
          </p:nvGrpSpPr>
          <p:grpSpPr>
            <a:xfrm>
              <a:off x="4822948" y="864912"/>
              <a:ext cx="3863852" cy="3578617"/>
              <a:chOff x="2344443" y="1017312"/>
              <a:chExt cx="3863852" cy="357861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r="22879"/>
              <a:stretch/>
            </p:blipFill>
            <p:spPr>
              <a:xfrm>
                <a:off x="2344443" y="1017312"/>
                <a:ext cx="3863852" cy="357861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3645901" y="1219438"/>
                <a:ext cx="1526497" cy="3093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r>
                  <a:rPr lang="cs-CZ" sz="1050" b="1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Počet aktivních látek</a:t>
                </a:r>
                <a:endParaRPr lang="en-US" sz="1050" b="1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032278" y="3657163"/>
                <a:ext cx="1960073" cy="3093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r>
                  <a:rPr lang="cs-CZ" sz="105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Velikost výsledné databáze</a:t>
                </a:r>
                <a:endParaRPr lang="en-US" sz="1050" b="1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541167" y="2494547"/>
                <a:ext cx="1188621" cy="5062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r>
                  <a:rPr lang="cs-CZ" sz="105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Náhodný výběr </a:t>
                </a:r>
              </a:p>
              <a:p>
                <a:r>
                  <a:rPr lang="cs-CZ" sz="105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bez klastrování</a:t>
                </a:r>
                <a:endParaRPr lang="en-US" sz="1050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388442" y="4272743"/>
              <a:ext cx="1511950" cy="309360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r>
                <a:rPr lang="cs-CZ" sz="1050" dirty="0"/>
                <a:t>Velikost vzorku (%)</a:t>
              </a:r>
              <a:endParaRPr lang="en-US" sz="1050" dirty="0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4267628" y="2523416"/>
              <a:ext cx="1262461" cy="261608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ctr"/>
              <a:r>
                <a:rPr lang="cs-CZ" sz="1050" dirty="0"/>
                <a:t>%</a:t>
              </a:r>
              <a:endParaRPr lang="en-US" sz="1050" dirty="0"/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783290" y="4058063"/>
            <a:ext cx="1006525" cy="714358"/>
            <a:chOff x="5927046" y="2773311"/>
            <a:chExt cx="3055245" cy="2168389"/>
          </a:xfrm>
        </p:grpSpPr>
        <p:sp>
          <p:nvSpPr>
            <p:cNvPr id="13" name="Rectangle 12"/>
            <p:cNvSpPr/>
            <p:nvPr/>
          </p:nvSpPr>
          <p:spPr>
            <a:xfrm>
              <a:off x="5927046" y="3184152"/>
              <a:ext cx="575954" cy="175754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406337" y="2773311"/>
              <a:ext cx="575954" cy="216838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786515" y="3561764"/>
              <a:ext cx="575954" cy="137993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66692" y="4309910"/>
              <a:ext cx="575954" cy="63179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46869" y="3755728"/>
              <a:ext cx="575954" cy="118597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5927046" y="3755233"/>
              <a:ext cx="3055245" cy="1186461"/>
              <a:chOff x="4111446" y="2957944"/>
              <a:chExt cx="3055245" cy="447151"/>
            </a:xfrm>
          </p:grpSpPr>
          <p:sp>
            <p:nvSpPr>
              <p:cNvPr id="21" name="Rectangle 20"/>
              <p:cNvSpPr>
                <a:spLocks noChangeAspect="1"/>
              </p:cNvSpPr>
              <p:nvPr/>
            </p:nvSpPr>
            <p:spPr>
              <a:xfrm>
                <a:off x="4111446" y="3042665"/>
                <a:ext cx="575954" cy="362430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>
              <a:xfrm>
                <a:off x="6590737" y="2957944"/>
                <a:ext cx="575954" cy="447151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Rectangle 22"/>
              <p:cNvSpPr>
                <a:spLocks noChangeAspect="1"/>
              </p:cNvSpPr>
              <p:nvPr/>
            </p:nvSpPr>
            <p:spPr>
              <a:xfrm>
                <a:off x="5970915" y="3120533"/>
                <a:ext cx="575954" cy="284561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Rectangle 23"/>
              <p:cNvSpPr>
                <a:spLocks noChangeAspect="1"/>
              </p:cNvSpPr>
              <p:nvPr/>
            </p:nvSpPr>
            <p:spPr>
              <a:xfrm>
                <a:off x="5351092" y="3274811"/>
                <a:ext cx="575954" cy="130284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Rectangle 24"/>
              <p:cNvSpPr>
                <a:spLocks noChangeAspect="1"/>
              </p:cNvSpPr>
              <p:nvPr/>
            </p:nvSpPr>
            <p:spPr>
              <a:xfrm>
                <a:off x="4731269" y="3160532"/>
                <a:ext cx="575954" cy="244563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0" name="Right Brace 9"/>
          <p:cNvSpPr/>
          <p:nvPr/>
        </p:nvSpPr>
        <p:spPr>
          <a:xfrm>
            <a:off x="3891971" y="4404901"/>
            <a:ext cx="232984" cy="344165"/>
          </a:xfrm>
          <a:prstGeom prst="rightBrace">
            <a:avLst/>
          </a:prstGeom>
          <a:noFill/>
          <a:ln w="25400" cap="flat">
            <a:solidFill>
              <a:srgbClr val="FFC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249615" y="4072947"/>
            <a:ext cx="193431" cy="485691"/>
          </a:xfrm>
          <a:prstGeom prst="straightConnector1">
            <a:avLst/>
          </a:prstGeom>
          <a:noFill/>
          <a:ln w="25400" cap="flat">
            <a:solidFill>
              <a:srgbClr val="FFC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3" name="Group 32"/>
          <p:cNvGrpSpPr/>
          <p:nvPr/>
        </p:nvGrpSpPr>
        <p:grpSpPr>
          <a:xfrm>
            <a:off x="5333260" y="3993400"/>
            <a:ext cx="1289652" cy="738937"/>
            <a:chOff x="169473" y="3157024"/>
            <a:chExt cx="1839811" cy="1305764"/>
          </a:xfrm>
        </p:grpSpPr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169473" y="3404425"/>
              <a:ext cx="346828" cy="1058363"/>
            </a:xfrm>
            <a:prstGeom prst="rect">
              <a:avLst/>
            </a:prstGeom>
            <a:solidFill>
              <a:schemeClr val="bg2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1662456" y="3157024"/>
              <a:ext cx="346828" cy="1305764"/>
            </a:xfrm>
            <a:prstGeom prst="rect">
              <a:avLst/>
            </a:prstGeom>
            <a:solidFill>
              <a:schemeClr val="bg2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1289210" y="3631815"/>
              <a:ext cx="346828" cy="830972"/>
            </a:xfrm>
            <a:prstGeom prst="rect">
              <a:avLst/>
            </a:prstGeom>
            <a:solidFill>
              <a:schemeClr val="tx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H="1" flipV="1">
            <a:off x="5380892" y="3008688"/>
            <a:ext cx="769009" cy="735955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Right Brace 35"/>
          <p:cNvSpPr/>
          <p:nvPr/>
        </p:nvSpPr>
        <p:spPr>
          <a:xfrm rot="16200000">
            <a:off x="5880040" y="3147435"/>
            <a:ext cx="215049" cy="1471247"/>
          </a:xfrm>
          <a:prstGeom prst="rightBrac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5380918" y="-7574"/>
            <a:ext cx="1213292" cy="860237"/>
            <a:chOff x="1179409" y="2605444"/>
            <a:chExt cx="3070103" cy="2176733"/>
          </a:xfrm>
        </p:grpSpPr>
        <p:sp>
          <p:nvSpPr>
            <p:cNvPr id="42" name="Rectangle 41"/>
            <p:cNvSpPr/>
            <p:nvPr/>
          </p:nvSpPr>
          <p:spPr>
            <a:xfrm>
              <a:off x="1179410" y="3016285"/>
              <a:ext cx="575954" cy="175754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658701" y="2605444"/>
              <a:ext cx="575954" cy="216838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38879" y="3393897"/>
              <a:ext cx="575954" cy="137993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419056" y="4142043"/>
              <a:ext cx="575954" cy="63179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799233" y="3587861"/>
              <a:ext cx="575954" cy="118597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47" name="Group 46"/>
            <p:cNvGrpSpPr>
              <a:grpSpLocks noChangeAspect="1"/>
            </p:cNvGrpSpPr>
            <p:nvPr/>
          </p:nvGrpSpPr>
          <p:grpSpPr>
            <a:xfrm>
              <a:off x="1179410" y="3587366"/>
              <a:ext cx="3055245" cy="1186461"/>
              <a:chOff x="4111446" y="2957944"/>
              <a:chExt cx="3055245" cy="447151"/>
            </a:xfrm>
          </p:grpSpPr>
          <p:sp>
            <p:nvSpPr>
              <p:cNvPr id="52" name="Rectangle 51"/>
              <p:cNvSpPr>
                <a:spLocks noChangeAspect="1"/>
              </p:cNvSpPr>
              <p:nvPr/>
            </p:nvSpPr>
            <p:spPr>
              <a:xfrm>
                <a:off x="4111446" y="3042665"/>
                <a:ext cx="575954" cy="362430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Rectangle 52"/>
              <p:cNvSpPr>
                <a:spLocks noChangeAspect="1"/>
              </p:cNvSpPr>
              <p:nvPr/>
            </p:nvSpPr>
            <p:spPr>
              <a:xfrm>
                <a:off x="6590737" y="2957944"/>
                <a:ext cx="575954" cy="447151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5970915" y="3120533"/>
                <a:ext cx="575954" cy="284561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5351092" y="3274811"/>
                <a:ext cx="575954" cy="130284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4731269" y="3160532"/>
                <a:ext cx="575954" cy="244563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1179409" y="4285114"/>
              <a:ext cx="3070103" cy="497063"/>
              <a:chOff x="301435" y="1236708"/>
              <a:chExt cx="3055245" cy="2168389"/>
            </a:xfrm>
          </p:grpSpPr>
          <p:sp>
            <p:nvSpPr>
              <p:cNvPr id="49" name="Rectangle 48"/>
              <p:cNvSpPr>
                <a:spLocks noChangeAspect="1"/>
              </p:cNvSpPr>
              <p:nvPr/>
            </p:nvSpPr>
            <p:spPr>
              <a:xfrm>
                <a:off x="301435" y="1647549"/>
                <a:ext cx="575954" cy="1757548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0" name="Rectangle 49"/>
              <p:cNvSpPr>
                <a:spLocks noChangeAspect="1"/>
              </p:cNvSpPr>
              <p:nvPr/>
            </p:nvSpPr>
            <p:spPr>
              <a:xfrm>
                <a:off x="2780726" y="1236708"/>
                <a:ext cx="575954" cy="2168389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Rectangle 50"/>
              <p:cNvSpPr>
                <a:spLocks noChangeAspect="1"/>
              </p:cNvSpPr>
              <p:nvPr/>
            </p:nvSpPr>
            <p:spPr>
              <a:xfrm>
                <a:off x="2160904" y="2025161"/>
                <a:ext cx="575954" cy="137993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7" name="Right Brace 56"/>
          <p:cNvSpPr/>
          <p:nvPr/>
        </p:nvSpPr>
        <p:spPr>
          <a:xfrm rot="10800000">
            <a:off x="5080443" y="712745"/>
            <a:ext cx="232984" cy="139903"/>
          </a:xfrm>
          <a:prstGeom prst="rightBrace">
            <a:avLst/>
          </a:prstGeom>
          <a:noFill/>
          <a:ln w="25400" cap="flat">
            <a:solidFill>
              <a:srgbClr val="0AC2AC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957841" y="784976"/>
            <a:ext cx="116731" cy="489318"/>
          </a:xfrm>
          <a:prstGeom prst="straightConnector1">
            <a:avLst/>
          </a:prstGeom>
          <a:noFill/>
          <a:ln w="25400" cap="flat">
            <a:solidFill>
              <a:srgbClr val="0AC2AC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49010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400" dirty="0" smtClean="0">
                <a:solidFill>
                  <a:srgbClr val="0AC2AC"/>
                </a:solidFill>
                <a:latin typeface="+mj-lt"/>
              </a:rPr>
              <a:t>Závěr</a:t>
            </a:r>
            <a:endParaRPr lang="en-US" sz="2400" dirty="0">
              <a:solidFill>
                <a:srgbClr val="0AC2AC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6652" y="819187"/>
            <a:ext cx="6454589" cy="171885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 smtClean="0">
                <a:latin typeface="Calibri" panose="020F0502020204030204" pitchFamily="34" charset="0"/>
              </a:rPr>
              <a:t>JKlustor</a:t>
            </a:r>
            <a:r>
              <a:rPr lang="cs-CZ" sz="1600" dirty="0" smtClean="0">
                <a:latin typeface="Calibri" panose="020F0502020204030204" pitchFamily="34" charset="0"/>
              </a:rPr>
              <a:t> – nástroj na práci s velkými sadami dat</a:t>
            </a:r>
          </a:p>
          <a:p>
            <a:pPr marL="926646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alibri" panose="020F0502020204030204" pitchFamily="34" charset="0"/>
              </a:rPr>
              <a:t>Snadnější konstrukce databáze</a:t>
            </a:r>
          </a:p>
          <a:p>
            <a:pPr marL="926646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alibri" panose="020F0502020204030204" pitchFamily="34" charset="0"/>
              </a:rPr>
              <a:t>Použití pro QSAR modelování (</a:t>
            </a:r>
            <a:r>
              <a:rPr lang="cs-CZ" sz="1600" i="1" dirty="0" err="1" smtClean="0">
                <a:latin typeface="Calibri" panose="020F0502020204030204" pitchFamily="34" charset="0"/>
              </a:rPr>
              <a:t>domain</a:t>
            </a:r>
            <a:r>
              <a:rPr lang="cs-CZ" sz="1600" i="1" dirty="0" smtClean="0">
                <a:latin typeface="Calibri" panose="020F0502020204030204" pitchFamily="34" charset="0"/>
              </a:rPr>
              <a:t> </a:t>
            </a:r>
            <a:r>
              <a:rPr lang="cs-CZ" sz="1600" i="1" dirty="0" err="1" smtClean="0">
                <a:latin typeface="Calibri" panose="020F0502020204030204" pitchFamily="34" charset="0"/>
              </a:rPr>
              <a:t>of</a:t>
            </a:r>
            <a:r>
              <a:rPr lang="cs-CZ" sz="1600" i="1" dirty="0" smtClean="0">
                <a:latin typeface="Calibri" panose="020F0502020204030204" pitchFamily="34" charset="0"/>
              </a:rPr>
              <a:t> </a:t>
            </a:r>
            <a:r>
              <a:rPr lang="cs-CZ" sz="1600" i="1" dirty="0" err="1" smtClean="0">
                <a:latin typeface="Calibri" panose="020F0502020204030204" pitchFamily="34" charset="0"/>
              </a:rPr>
              <a:t>applicability</a:t>
            </a:r>
            <a:r>
              <a:rPr lang="cs-CZ" sz="1600" dirty="0" smtClean="0">
                <a:latin typeface="Calibri" panose="020F0502020204030204" pitchFamily="34" charset="0"/>
              </a:rPr>
              <a:t> není problém)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574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hu-HU" cap="none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Poděkování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4294967295"/>
          </p:nvPr>
        </p:nvSpPr>
        <p:spPr>
          <a:xfrm>
            <a:off x="0" y="3103563"/>
            <a:ext cx="2735263" cy="1381125"/>
          </a:xfrm>
          <a:prstGeom prst="rect">
            <a:avLst/>
          </a:prstGeom>
          <a:noFill/>
          <a:ln>
            <a:noFill/>
          </a:ln>
        </p:spPr>
        <p:txBody>
          <a:bodyPr wrap="none" lIns="91425" tIns="45700" rIns="91425" bIns="45700" anchor="t" anchorCtr="0">
            <a:noAutofit/>
          </a:bodyPr>
          <a:lstStyle/>
          <a:p>
            <a:pPr algn="l">
              <a:buClr>
                <a:schemeClr val="dk2"/>
              </a:buClr>
              <a:buSzPct val="25000"/>
            </a:pPr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Karla Jarkovská</a:t>
            </a:r>
            <a:b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</a:br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David Pech</a:t>
            </a:r>
            <a:b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</a:br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Max Šauer</a:t>
            </a:r>
            <a:b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</a:br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Gabor Imre</a:t>
            </a:r>
          </a:p>
        </p:txBody>
      </p:sp>
    </p:spTree>
    <p:extLst>
      <p:ext uri="{BB962C8B-B14F-4D97-AF65-F5344CB8AC3E}">
        <p14:creationId xmlns:p14="http://schemas.microsoft.com/office/powerpoint/2010/main" val="3746588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14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422"/>
            <a:ext cx="6858000" cy="486055"/>
          </a:xfrm>
        </p:spPr>
        <p:txBody>
          <a:bodyPr>
            <a:noAutofit/>
          </a:bodyPr>
          <a:lstStyle/>
          <a:p>
            <a:pPr algn="ctr"/>
            <a:r>
              <a:rPr lang="cs-CZ" sz="2400" dirty="0" smtClean="0">
                <a:solidFill>
                  <a:srgbClr val="0AC2AC"/>
                </a:solidFill>
                <a:latin typeface="+mj-lt"/>
              </a:rPr>
              <a:t>O společnosti </a:t>
            </a:r>
            <a:r>
              <a:rPr lang="cs-CZ" sz="2400" dirty="0" err="1" smtClean="0">
                <a:solidFill>
                  <a:srgbClr val="0AC2AC"/>
                </a:solidFill>
                <a:latin typeface="+mj-lt"/>
              </a:rPr>
              <a:t>ChemAxon</a:t>
            </a:r>
            <a:endParaRPr lang="en-US" sz="2400" dirty="0">
              <a:solidFill>
                <a:srgbClr val="0AC2AC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6652" y="420562"/>
            <a:ext cx="6218448" cy="9870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 smtClean="0">
                <a:latin typeface="Calibri" panose="020F0502020204030204" pitchFamily="34" charset="0"/>
              </a:rPr>
              <a:t>Cheminformatická</a:t>
            </a:r>
            <a:r>
              <a:rPr lang="cs-CZ" sz="1600" dirty="0" smtClean="0">
                <a:latin typeface="Calibri" panose="020F0502020204030204" pitchFamily="34" charset="0"/>
              </a:rPr>
              <a:t> společnost, založeno 1998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alibri" panose="020F0502020204030204" pitchFamily="34" charset="0"/>
              </a:rPr>
              <a:t>Sídlo v Budapešti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alibri" panose="020F0502020204030204" pitchFamily="34" charset="0"/>
              </a:rPr>
              <a:t>Více než 30 produktů, 134 zaměstnanců, 264 šálků kávy</a:t>
            </a:r>
            <a:endParaRPr lang="en-US" sz="1600" dirty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9073" y="2711822"/>
            <a:ext cx="2551314" cy="1939239"/>
            <a:chOff x="639073" y="2711822"/>
            <a:chExt cx="2551314" cy="1939239"/>
          </a:xfrm>
        </p:grpSpPr>
        <p:sp>
          <p:nvSpPr>
            <p:cNvPr id="33" name="Rounded Rectangle 32"/>
            <p:cNvSpPr/>
            <p:nvPr/>
          </p:nvSpPr>
          <p:spPr>
            <a:xfrm>
              <a:off x="639073" y="2711822"/>
              <a:ext cx="2551314" cy="1939239"/>
            </a:xfrm>
            <a:prstGeom prst="round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24" y="4082248"/>
              <a:ext cx="382472" cy="43729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855" y="3368778"/>
              <a:ext cx="523887" cy="52388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589" y="3432839"/>
              <a:ext cx="440407" cy="45508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12824" y="2716073"/>
              <a:ext cx="2442391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0" i="0" u="none" strike="noStrike" cap="none" spc="0" normalizeH="0" baseline="0" dirty="0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Chemická analýza</a:t>
              </a:r>
              <a:r>
                <a:rPr kumimoji="0" lang="cs-CZ" sz="1400" b="0" i="0" u="none" strike="noStrike" cap="none" spc="0" normalizeH="0" dirty="0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 a empirické výpočty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Calibri" panose="020F0502020204030204" pitchFamily="34" charset="0"/>
                <a:sym typeface="Decima Nova Pro 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5201" y="3789058"/>
              <a:ext cx="584453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1" u="none" strike="noStrike" cap="none" spc="0" normalizeH="0" baseline="0" dirty="0" err="1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JKlustor</a:t>
              </a:r>
              <a:endParaRPr kumimoji="0" lang="en-US" sz="1400" b="0" i="1" u="none" strike="noStrike" cap="none" spc="0" normalizeH="0" baseline="0" dirty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Calibri" panose="020F0502020204030204" pitchFamily="34" charset="0"/>
                <a:sym typeface="Decima Nova Pro 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26153" y="4180946"/>
              <a:ext cx="784828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1" u="none" strike="noStrike" cap="none" spc="0" normalizeH="0" baseline="0" dirty="0" err="1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Calculators</a:t>
              </a:r>
              <a:endParaRPr kumimoji="0" lang="en-US" sz="1200" b="0" i="1" u="none" strike="noStrike" cap="none" spc="0" normalizeH="0" baseline="0" dirty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Calibri" panose="020F0502020204030204" pitchFamily="34" charset="0"/>
                <a:sym typeface="Decima Nova Pro 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37728" y="3738592"/>
              <a:ext cx="57804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1" u="none" strike="noStrike" cap="none" spc="0" normalizeH="0" baseline="0" dirty="0" err="1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Reactor</a:t>
              </a:r>
              <a:endParaRPr kumimoji="0" lang="en-US" sz="1200" b="0" i="1" u="none" strike="noStrike" cap="none" spc="0" normalizeH="0" baseline="0" dirty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Calibri" panose="020F0502020204030204" pitchFamily="34" charset="0"/>
                <a:sym typeface="Decima Nova Pro Lt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265" y="4029982"/>
              <a:ext cx="358804" cy="35222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199956" y="4334305"/>
              <a:ext cx="881008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1" u="none" strike="noStrike" cap="none" spc="0" normalizeH="0" baseline="0" dirty="0" err="1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Standardizer</a:t>
              </a:r>
              <a:endParaRPr kumimoji="0" lang="en-US" sz="1200" b="0" i="1" u="none" strike="noStrike" cap="none" spc="0" normalizeH="0" baseline="0" dirty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Calibri" panose="020F0502020204030204" pitchFamily="34" charset="0"/>
                <a:sym typeface="Decima Nova Pro 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39073" y="1389061"/>
            <a:ext cx="2551313" cy="1037040"/>
            <a:chOff x="222901" y="1854116"/>
            <a:chExt cx="2551313" cy="1037040"/>
          </a:xfrm>
        </p:grpSpPr>
        <p:sp>
          <p:nvSpPr>
            <p:cNvPr id="36" name="Rounded Rectangle 35"/>
            <p:cNvSpPr/>
            <p:nvPr/>
          </p:nvSpPr>
          <p:spPr>
            <a:xfrm>
              <a:off x="222901" y="1854116"/>
              <a:ext cx="2551313" cy="1037040"/>
            </a:xfrm>
            <a:prstGeom prst="round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607942" y="2243039"/>
              <a:ext cx="985204" cy="625356"/>
              <a:chOff x="768612" y="2347101"/>
              <a:chExt cx="985204" cy="62535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546" y="2347101"/>
                <a:ext cx="415440" cy="448676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768612" y="2695460"/>
                <a:ext cx="985204" cy="276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200" b="0" i="1" u="none" strike="noStrike" cap="none" spc="0" normalizeH="0" baseline="0" dirty="0" err="1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FillTx/>
                    <a:latin typeface="Calibri" panose="020F0502020204030204" pitchFamily="34" charset="0"/>
                    <a:sym typeface="Decima Nova Pro Lt"/>
                  </a:rPr>
                  <a:t>Marvin</a:t>
                </a:r>
                <a:r>
                  <a:rPr kumimoji="0" lang="cs-CZ" sz="1200" b="0" i="1" u="none" strike="noStrike" cap="none" spc="0" normalizeH="0" baseline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FillTx/>
                    <a:latin typeface="Calibri" panose="020F0502020204030204" pitchFamily="34" charset="0"/>
                    <a:sym typeface="Decima Nova Pro Lt"/>
                  </a:rPr>
                  <a:t> </a:t>
                </a:r>
                <a:r>
                  <a:rPr kumimoji="0" lang="cs-CZ" sz="1200" b="0" i="1" u="none" strike="noStrike" cap="none" spc="0" normalizeH="0" baseline="0" dirty="0" err="1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FillTx/>
                    <a:latin typeface="Calibri" panose="020F0502020204030204" pitchFamily="34" charset="0"/>
                    <a:sym typeface="Decima Nova Pro Lt"/>
                  </a:rPr>
                  <a:t>Sketch</a:t>
                </a:r>
                <a:endParaRPr kumimoji="0" lang="en-US" sz="1200" b="0" i="1" u="none" strike="noStrike" cap="none" spc="0" normalizeH="0" baseline="0" dirty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79620" y="2248902"/>
              <a:ext cx="815286" cy="634160"/>
              <a:chOff x="115260" y="2274421"/>
              <a:chExt cx="815286" cy="58178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725" y="2274421"/>
                <a:ext cx="335925" cy="335925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115260" y="2602086"/>
                <a:ext cx="815286" cy="2541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200" b="0" i="1" u="none" strike="noStrike" cap="none" spc="0" normalizeH="0" baseline="0" dirty="0" err="1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FillTx/>
                    <a:latin typeface="Calibri" panose="020F0502020204030204" pitchFamily="34" charset="0"/>
                    <a:sym typeface="Decima Nova Pro Lt"/>
                  </a:rPr>
                  <a:t>Marvin</a:t>
                </a:r>
                <a:r>
                  <a:rPr kumimoji="0" lang="cs-CZ" sz="1200" b="0" i="1" u="none" strike="noStrike" cap="none" spc="0" normalizeH="0" baseline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FillTx/>
                    <a:latin typeface="Calibri" panose="020F0502020204030204" pitchFamily="34" charset="0"/>
                    <a:sym typeface="Decima Nova Pro Lt"/>
                  </a:rPr>
                  <a:t> Live</a:t>
                </a:r>
                <a:endParaRPr kumimoji="0" lang="en-US" sz="1200" b="0" i="1" u="none" strike="noStrike" cap="none" spc="0" normalizeH="0" baseline="0" dirty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96647" y="1907181"/>
              <a:ext cx="2442391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0" i="0" u="none" strike="noStrike" cap="none" spc="0" normalizeH="0" baseline="0" dirty="0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Kreslení a zobrazování</a:t>
              </a:r>
              <a:r>
                <a:rPr kumimoji="0" lang="cs-CZ" sz="1400" b="0" i="0" u="none" strike="noStrike" cap="none" spc="0" normalizeH="0" dirty="0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 molekul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Calibri" panose="020F0502020204030204" pitchFamily="34" charset="0"/>
                <a:sym typeface="Decima Nova Pro 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600427" y="3580049"/>
            <a:ext cx="2551313" cy="1071012"/>
            <a:chOff x="4083753" y="3612004"/>
            <a:chExt cx="2551313" cy="1071012"/>
          </a:xfrm>
        </p:grpSpPr>
        <p:sp>
          <p:nvSpPr>
            <p:cNvPr id="6" name="TextBox 5"/>
            <p:cNvSpPr txBox="1"/>
            <p:nvPr/>
          </p:nvSpPr>
          <p:spPr>
            <a:xfrm>
              <a:off x="4146360" y="4406019"/>
              <a:ext cx="96757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1" u="none" strike="noStrike" cap="none" spc="0" normalizeH="0" baseline="0" dirty="0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Instant </a:t>
              </a:r>
              <a:r>
                <a:rPr kumimoji="0" lang="cs-CZ" sz="1200" b="0" i="1" u="none" strike="noStrike" cap="none" spc="0" normalizeH="0" baseline="0" dirty="0" err="1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JChem</a:t>
              </a:r>
              <a:endParaRPr kumimoji="0" lang="en-US" sz="1200" b="0" i="1" u="none" strike="noStrike" cap="none" spc="0" normalizeH="0" baseline="0" dirty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Calibri" panose="020F0502020204030204" pitchFamily="34" charset="0"/>
                <a:sym typeface="Decima Nova Pro Lt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248" y="3966808"/>
              <a:ext cx="513286" cy="49018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646" y="3939543"/>
              <a:ext cx="511153" cy="53671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022018" y="4406019"/>
              <a:ext cx="493082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1" u="none" strike="noStrike" cap="none" spc="0" normalizeH="0" baseline="0" dirty="0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Plexus</a:t>
              </a:r>
              <a:endParaRPr kumimoji="0" lang="en-US" sz="1200" b="0" i="1" u="none" strike="noStrike" cap="none" spc="0" normalizeH="0" baseline="0" dirty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Calibri" panose="020F0502020204030204" pitchFamily="34" charset="0"/>
                <a:sym typeface="Decima Nova Pro Lt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083753" y="3612004"/>
              <a:ext cx="2551313" cy="1059419"/>
            </a:xfrm>
            <a:prstGeom prst="round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38213" y="3629184"/>
              <a:ext cx="2442391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0" i="0" u="none" strike="noStrike" cap="none" spc="0" normalizeH="0" baseline="0" dirty="0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Databázový management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Calibri" panose="020F0502020204030204" pitchFamily="34" charset="0"/>
                <a:sym typeface="Decima Nova Pro Lt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597171" y="1389061"/>
            <a:ext cx="2551313" cy="964682"/>
            <a:chOff x="4029290" y="1172308"/>
            <a:chExt cx="2551313" cy="9646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9670" y="1563977"/>
              <a:ext cx="367566" cy="36756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4007" y="1551251"/>
              <a:ext cx="396330" cy="34811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155563" y="1859993"/>
              <a:ext cx="834522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1" u="none" strike="noStrike" cap="none" spc="0" normalizeH="0" baseline="0" dirty="0" err="1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JChem</a:t>
              </a:r>
              <a:r>
                <a:rPr kumimoji="0" lang="cs-CZ" sz="1200" b="0" i="1" u="none" strike="noStrike" cap="none" spc="0" normalizeH="0" baseline="0" dirty="0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 Base</a:t>
              </a:r>
              <a:endParaRPr kumimoji="0" lang="en-US" sz="1200" b="0" i="1" u="none" strike="noStrike" cap="none" spc="0" normalizeH="0" baseline="0" dirty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Calibri" panose="020F0502020204030204" pitchFamily="34" charset="0"/>
                <a:sym typeface="Decima Nova Pro 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89200" y="1859992"/>
              <a:ext cx="1334659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1" u="none" strike="noStrike" cap="none" spc="0" normalizeH="0" baseline="0" dirty="0" err="1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Biomolecule</a:t>
              </a:r>
              <a:r>
                <a:rPr kumimoji="0" lang="cs-CZ" sz="1200" b="0" i="1" u="none" strike="noStrike" cap="none" spc="0" normalizeH="0" baseline="0" dirty="0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 </a:t>
              </a:r>
              <a:r>
                <a:rPr kumimoji="0" lang="cs-CZ" sz="1200" b="0" i="1" u="none" strike="noStrike" cap="none" spc="0" normalizeH="0" baseline="0" dirty="0" err="1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Toolkit</a:t>
              </a:r>
              <a:endParaRPr kumimoji="0" lang="en-US" sz="1200" b="0" i="1" u="none" strike="noStrike" cap="none" spc="0" normalizeH="0" baseline="0" dirty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Calibri" panose="020F0502020204030204" pitchFamily="34" charset="0"/>
                <a:sym typeface="Decima Nova Pro Lt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029290" y="1172308"/>
              <a:ext cx="2551313" cy="941001"/>
            </a:xfrm>
            <a:prstGeom prst="round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19001" y="1188267"/>
              <a:ext cx="2442391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sz="1400" dirty="0" smtClean="0">
                  <a:latin typeface="Calibri" panose="020F0502020204030204" pitchFamily="34" charset="0"/>
                </a:rPr>
                <a:t>Ukládání, vyhledávání, …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Calibri" panose="020F0502020204030204" pitchFamily="34" charset="0"/>
                <a:sym typeface="Decima Nova Pro 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97171" y="2431973"/>
            <a:ext cx="2554569" cy="1069846"/>
            <a:chOff x="4083753" y="2335490"/>
            <a:chExt cx="2554569" cy="106984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168" y="2753011"/>
              <a:ext cx="442235" cy="44223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644" y="2777776"/>
              <a:ext cx="692458" cy="35084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394644" y="3128339"/>
              <a:ext cx="837728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1" u="none" strike="noStrike" cap="none" spc="0" normalizeH="0" baseline="0" dirty="0" err="1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Chemicalize</a:t>
              </a:r>
              <a:endParaRPr kumimoji="0" lang="en-US" sz="1200" b="0" i="1" u="none" strike="noStrike" cap="none" spc="0" normalizeH="0" baseline="0" dirty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Calibri" panose="020F0502020204030204" pitchFamily="34" charset="0"/>
                <a:sym typeface="Decima Nova Pro 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09224" y="3128339"/>
              <a:ext cx="929098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1" u="none" strike="noStrike" cap="none" spc="0" normalizeH="0" baseline="0" dirty="0" err="1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ChemCurator</a:t>
              </a:r>
              <a:endParaRPr kumimoji="0" lang="en-US" sz="1200" b="0" i="1" u="none" strike="noStrike" cap="none" spc="0" normalizeH="0" baseline="0" dirty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Calibri" panose="020F0502020204030204" pitchFamily="34" charset="0"/>
                <a:sym typeface="Decima Nova Pro Lt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083753" y="2335490"/>
              <a:ext cx="2551313" cy="1059419"/>
            </a:xfrm>
            <a:prstGeom prst="round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194303" y="2343496"/>
              <a:ext cx="2442391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0" i="0" u="none" strike="noStrike" cap="none" spc="0" normalizeH="0" baseline="0" dirty="0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Práce s </a:t>
              </a:r>
              <a:r>
                <a:rPr kumimoji="0" lang="cs-CZ" sz="1400" b="0" i="0" u="none" strike="noStrike" cap="none" spc="0" normalizeH="0" baseline="0" dirty="0" err="1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chem</a:t>
              </a:r>
              <a:r>
                <a:rPr kumimoji="0" lang="cs-CZ" sz="1400" b="0" i="0" u="none" strike="noStrike" cap="none" spc="0" normalizeH="0" baseline="0" dirty="0" smtClean="0">
                  <a:ln>
                    <a:noFill/>
                  </a:ln>
                  <a:solidFill>
                    <a:srgbClr val="585858"/>
                  </a:solidFill>
                  <a:effectLst/>
                  <a:uFillTx/>
                  <a:latin typeface="Calibri" panose="020F0502020204030204" pitchFamily="34" charset="0"/>
                  <a:sym typeface="Decima Nova Pro Lt"/>
                </a:rPr>
                <a:t>. informacemi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Calibri" panose="020F0502020204030204" pitchFamily="34" charset="0"/>
                <a:sym typeface="Decima Nova Pro 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328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63"/>
            <a:ext cx="6858000" cy="486055"/>
          </a:xfrm>
        </p:spPr>
        <p:txBody>
          <a:bodyPr>
            <a:noAutofit/>
          </a:bodyPr>
          <a:lstStyle/>
          <a:p>
            <a:pPr algn="ctr"/>
            <a:r>
              <a:rPr lang="cs-CZ" sz="2400" dirty="0" smtClean="0">
                <a:solidFill>
                  <a:srgbClr val="0AC2AC"/>
                </a:solidFill>
                <a:latin typeface="+mj-lt"/>
              </a:rPr>
              <a:t>Motivace: Záplava dat</a:t>
            </a:r>
            <a:endParaRPr lang="en-US" sz="2400" dirty="0">
              <a:solidFill>
                <a:srgbClr val="0AC2AC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429" y="748372"/>
            <a:ext cx="3722924" cy="2002132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Chemic</a:t>
            </a:r>
            <a:r>
              <a:rPr lang="cs-CZ" dirty="0" err="1" smtClean="0">
                <a:latin typeface="Calibri" panose="020F0502020204030204" pitchFamily="34" charset="0"/>
              </a:rPr>
              <a:t>ký</a:t>
            </a:r>
            <a:r>
              <a:rPr lang="cs-CZ" dirty="0" smtClean="0">
                <a:latin typeface="Calibri" panose="020F0502020204030204" pitchFamily="34" charset="0"/>
              </a:rPr>
              <a:t> prostor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- </a:t>
            </a:r>
            <a:r>
              <a:rPr lang="en-US" dirty="0" smtClean="0">
                <a:latin typeface="Calibri" panose="020F0502020204030204" pitchFamily="34" charset="0"/>
              </a:rPr>
              <a:t>10</a:t>
            </a:r>
            <a:r>
              <a:rPr lang="en-US" baseline="30000" dirty="0" smtClean="0">
                <a:latin typeface="Calibri" panose="020F0502020204030204" pitchFamily="34" charset="0"/>
              </a:rPr>
              <a:t>60</a:t>
            </a:r>
            <a:r>
              <a:rPr lang="en-US" dirty="0" smtClean="0">
                <a:latin typeface="Calibri" panose="020F0502020204030204" pitchFamily="34" charset="0"/>
              </a:rPr>
              <a:t> mole</a:t>
            </a:r>
            <a:r>
              <a:rPr lang="cs-CZ" dirty="0" smtClean="0">
                <a:latin typeface="Calibri" panose="020F0502020204030204" pitchFamily="34" charset="0"/>
              </a:rPr>
              <a:t>kul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Kombinatorická chemie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- </a:t>
            </a:r>
            <a:r>
              <a:rPr lang="en-US" dirty="0" smtClean="0">
                <a:latin typeface="Calibri" panose="020F0502020204030204" pitchFamily="34" charset="0"/>
              </a:rPr>
              <a:t>&lt; 10</a:t>
            </a:r>
            <a:r>
              <a:rPr lang="en-US" baseline="30000" dirty="0" smtClean="0">
                <a:latin typeface="Calibri" panose="020F0502020204030204" pitchFamily="34" charset="0"/>
              </a:rPr>
              <a:t>11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molekul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Experiment</a:t>
            </a:r>
            <a:r>
              <a:rPr lang="cs-CZ" dirty="0" err="1" smtClean="0">
                <a:latin typeface="Calibri" panose="020F0502020204030204" pitchFamily="34" charset="0"/>
              </a:rPr>
              <a:t>ální</a:t>
            </a:r>
            <a:r>
              <a:rPr lang="cs-CZ" dirty="0" smtClean="0">
                <a:latin typeface="Calibri" panose="020F0502020204030204" pitchFamily="34" charset="0"/>
              </a:rPr>
              <a:t> databáze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</a:rPr>
              <a:t>farmaceutických firem </a:t>
            </a:r>
            <a:r>
              <a:rPr lang="en-US" dirty="0" smtClean="0">
                <a:latin typeface="Calibri" panose="020F0502020204030204" pitchFamily="34" charset="0"/>
              </a:rPr>
              <a:t>– million</a:t>
            </a:r>
            <a:r>
              <a:rPr lang="cs-CZ" dirty="0" smtClean="0">
                <a:latin typeface="Calibri" panose="020F0502020204030204" pitchFamily="34" charset="0"/>
              </a:rPr>
              <a:t>y molekul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3"/>
          </p:nvPr>
        </p:nvSpPr>
        <p:spPr>
          <a:xfrm>
            <a:off x="273123" y="2942649"/>
            <a:ext cx="6157366" cy="646496"/>
          </a:xfrm>
        </p:spPr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Vše platí, uvažujeme-li molekuly v základních stavech a v plynné fázi. Solvatace? Krystalové struktury? Excitované stavy?</a:t>
            </a:r>
            <a:endParaRPr lang="en-US" dirty="0">
              <a:latin typeface="Calibri" panose="020F0502020204030204" pitchFamily="34" charset="0"/>
            </a:endParaRPr>
          </a:p>
          <a:p>
            <a:endParaRPr lang="en-US" sz="16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-1142999" y="4165851"/>
            <a:ext cx="9143999" cy="35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92500" lnSpcReduction="1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Decima Nova Pro Lt"/>
                <a:ea typeface="Decima Nova Pro Lt"/>
                <a:cs typeface="Decima Nova Pro Lt"/>
                <a:sym typeface="Decima Nova Pro Lt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Decima Nova Pro Lt"/>
                <a:ea typeface="Decima Nova Pro Lt"/>
                <a:cs typeface="Decima Nova Pro Lt"/>
                <a:sym typeface="Decima Nova Pro Lt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Decima Nova Pro Lt"/>
                <a:ea typeface="Decima Nova Pro Lt"/>
                <a:cs typeface="Decima Nova Pro Lt"/>
                <a:sym typeface="Decima Nova Pro Lt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Decima Nova Pro Lt"/>
                <a:ea typeface="Decima Nova Pro Lt"/>
                <a:cs typeface="Decima Nova Pro Lt"/>
                <a:sym typeface="Decima Nova Pro Lt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Decima Nova Pro Lt"/>
                <a:ea typeface="Decima Nova Pro Lt"/>
                <a:cs typeface="Decima Nova Pro Lt"/>
                <a:sym typeface="Decima Nova Pro Lt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Decima Nova Pro Lt"/>
                <a:ea typeface="Decima Nova Pro Lt"/>
                <a:cs typeface="Decima Nova Pro Lt"/>
                <a:sym typeface="Decima Nova Pro Lt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Decima Nova Pro Lt"/>
                <a:ea typeface="Decima Nova Pro Lt"/>
                <a:cs typeface="Decima Nova Pro Lt"/>
                <a:sym typeface="Decima Nova Pro Lt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Decima Nova Pro Lt"/>
                <a:ea typeface="Decima Nova Pro Lt"/>
                <a:cs typeface="Decima Nova Pro Lt"/>
                <a:sym typeface="Decima Nova Pro Lt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Decima Nova Pro Lt"/>
                <a:ea typeface="Decima Nova Pro Lt"/>
                <a:cs typeface="Decima Nova Pro Lt"/>
                <a:sym typeface="Decima Nova Pro Lt"/>
              </a:defRPr>
            </a:lvl9pPr>
          </a:lstStyle>
          <a:p>
            <a:pPr marL="0" indent="0" algn="ctr">
              <a:buNone/>
            </a:pPr>
            <a:r>
              <a:rPr lang="cs-CZ" sz="2100" b="1" dirty="0">
                <a:latin typeface="Calibri" panose="020F0502020204030204" pitchFamily="34" charset="0"/>
              </a:rPr>
              <a:t>Jak nalézt určitou molekulu mezi 10</a:t>
            </a:r>
            <a:r>
              <a:rPr lang="cs-CZ" sz="2100" b="1" baseline="30000" dirty="0">
                <a:latin typeface="Calibri" panose="020F0502020204030204" pitchFamily="34" charset="0"/>
              </a:rPr>
              <a:t>60</a:t>
            </a:r>
            <a:r>
              <a:rPr lang="cs-CZ" sz="2100" b="1" dirty="0">
                <a:latin typeface="Calibri" panose="020F0502020204030204" pitchFamily="34" charset="0"/>
              </a:rPr>
              <a:t> možnostmi?</a:t>
            </a:r>
            <a:endParaRPr lang="en-US" sz="2100" dirty="0">
              <a:latin typeface="Calibri" panose="020F0502020204030204" pitchFamily="34" charset="0"/>
            </a:endParaRPr>
          </a:p>
          <a:p>
            <a:pPr hangingPunct="1"/>
            <a:endParaRPr lang="en-US" dirty="0"/>
          </a:p>
        </p:txBody>
      </p:sp>
      <p:pic>
        <p:nvPicPr>
          <p:cNvPr id="1026" name="Picture 2" descr="https://lh4.googleusercontent.com/I3ACo5_kkeWO5hKumhFWjB9zzJEoBAnlmWsa5s2CI9YZBW5DVczpTEHNcIDiHUkDGnWHMtajQPnthSrKnNDo2n3CUpmaDgikfaIhwjnxNwmY6SUfJoEeNvcxVnmHp1yVjCXV-C-UC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43" y="787298"/>
            <a:ext cx="2843809" cy="19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052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76984" cy="486055"/>
          </a:xfrm>
        </p:spPr>
        <p:txBody>
          <a:bodyPr>
            <a:noAutofit/>
          </a:bodyPr>
          <a:lstStyle/>
          <a:p>
            <a:pPr algn="ctr"/>
            <a:r>
              <a:rPr lang="cs-CZ" sz="2400" dirty="0">
                <a:solidFill>
                  <a:srgbClr val="0AC2AC"/>
                </a:solidFill>
                <a:latin typeface="+mj-lt"/>
              </a:rPr>
              <a:t>T</a:t>
            </a:r>
            <a:r>
              <a:rPr lang="cs-CZ" sz="2400" dirty="0" smtClean="0">
                <a:solidFill>
                  <a:srgbClr val="0AC2AC"/>
                </a:solidFill>
                <a:latin typeface="+mj-lt"/>
              </a:rPr>
              <a:t>estování </a:t>
            </a:r>
            <a:r>
              <a:rPr lang="cs-CZ" sz="2400" dirty="0">
                <a:solidFill>
                  <a:srgbClr val="0AC2AC"/>
                </a:solidFill>
                <a:latin typeface="+mj-lt"/>
              </a:rPr>
              <a:t>s vysokou propustností </a:t>
            </a:r>
            <a:endParaRPr lang="en-US" sz="2400" dirty="0">
              <a:solidFill>
                <a:srgbClr val="0AC2AC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-1" y="1155777"/>
            <a:ext cx="3081005" cy="13142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HTS (</a:t>
            </a:r>
            <a:r>
              <a:rPr lang="cs-CZ" dirty="0" err="1" smtClean="0">
                <a:latin typeface="+mj-lt"/>
              </a:rPr>
              <a:t>High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Throughput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Screening</a:t>
            </a:r>
            <a:r>
              <a:rPr lang="cs-CZ" dirty="0" smtClean="0"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Automatická experimentální metoda</a:t>
            </a:r>
          </a:p>
        </p:txBody>
      </p:sp>
      <p:pic>
        <p:nvPicPr>
          <p:cNvPr id="2050" name="Picture 2" descr="https://lh4.googleusercontent.com/_N-TatxoAjvYtkjoRXpOgr10t-_Hg7UJKM7yMqOdSh3dKEJd5S7F3j7tJ3ETJPJ0jCVqrTC6ihJfQhDzkwMERtukXQJXv73JT49vYqvF5QqT35KaNzjyYAIgqvRqWWD3eKBORtG5nQ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71" y="652135"/>
            <a:ext cx="3266672" cy="21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92" y="3537791"/>
            <a:ext cx="6549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Rychlá cesta, jak provést statisíce až miliony chemických, genetických či farmakologických testů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Počáteční proces při hledání nových léků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227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86055"/>
          </a:xfrm>
        </p:spPr>
        <p:txBody>
          <a:bodyPr>
            <a:noAutofit/>
          </a:bodyPr>
          <a:lstStyle/>
          <a:p>
            <a:pPr algn="ctr"/>
            <a:r>
              <a:rPr lang="cs-CZ" sz="2400" dirty="0" smtClean="0">
                <a:solidFill>
                  <a:srgbClr val="0AC2AC"/>
                </a:solidFill>
                <a:latin typeface="+mj-lt"/>
              </a:rPr>
              <a:t>Co mají molekuly společného?</a:t>
            </a:r>
            <a:endParaRPr lang="en-US" sz="2400" dirty="0">
              <a:solidFill>
                <a:srgbClr val="0AC2AC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1354" y="843147"/>
            <a:ext cx="6511332" cy="35191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Společné atomové složení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Struktura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3D struktura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Počet </a:t>
            </a:r>
            <a:r>
              <a:rPr lang="cs-CZ" dirty="0">
                <a:latin typeface="Calibri" panose="020F0502020204030204" pitchFamily="34" charset="0"/>
              </a:rPr>
              <a:t>atomů, aromatických </a:t>
            </a:r>
            <a:r>
              <a:rPr lang="cs-CZ" dirty="0" smtClean="0">
                <a:latin typeface="Calibri" panose="020F0502020204030204" pitchFamily="34" charset="0"/>
              </a:rPr>
              <a:t>a jiných cyklických uhlovodíků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Fyzikálně chemické vlastnosti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Kvantifikace podobnosti molekul</a:t>
            </a:r>
          </a:p>
          <a:p>
            <a:pPr marL="926646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Jak definujeme podobnost?</a:t>
            </a:r>
          </a:p>
          <a:p>
            <a:pPr marL="926646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</a:rPr>
              <a:t>Jak ji kvantifikujeme?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255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858000" cy="48605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AC2AC"/>
                </a:solidFill>
                <a:latin typeface="+mj-lt"/>
              </a:rPr>
              <a:t>Extended-Connectivity </a:t>
            </a:r>
            <a:r>
              <a:rPr lang="en-US" sz="2400" dirty="0" smtClean="0">
                <a:solidFill>
                  <a:srgbClr val="0AC2AC"/>
                </a:solidFill>
                <a:latin typeface="+mj-lt"/>
              </a:rPr>
              <a:t>Fingerprints</a:t>
            </a:r>
            <a:r>
              <a:rPr lang="cs-CZ" sz="2400" dirty="0" smtClean="0">
                <a:solidFill>
                  <a:srgbClr val="0AC2AC"/>
                </a:solidFill>
                <a:latin typeface="+mj-lt"/>
              </a:rPr>
              <a:t> (ECFP)</a:t>
            </a:r>
            <a:endParaRPr lang="en-US" sz="2400" dirty="0">
              <a:solidFill>
                <a:srgbClr val="0AC2AC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" y="3883482"/>
            <a:ext cx="6798205" cy="540307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+mj-lt"/>
              </a:rPr>
              <a:t>Unikátní identifikace molekul na základě atomového okolí </a:t>
            </a:r>
            <a:endParaRPr lang="en-US" dirty="0">
              <a:latin typeface="+mj-lt"/>
            </a:endParaRPr>
          </a:p>
        </p:txBody>
      </p:sp>
      <p:pic>
        <p:nvPicPr>
          <p:cNvPr id="3076" name="Picture 4" descr="https://www.chemaxon.com/jchem/doc/user/ECFP_files/ecfp_gene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870343"/>
            <a:ext cx="6606302" cy="254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941999"/>
            <a:ext cx="6857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900" dirty="0">
                <a:latin typeface="Calibri" panose="020F0502020204030204" pitchFamily="34" charset="0"/>
              </a:rPr>
              <a:t>D. </a:t>
            </a:r>
            <a:r>
              <a:rPr lang="cs-CZ" sz="900" dirty="0" err="1">
                <a:latin typeface="Calibri" panose="020F0502020204030204" pitchFamily="34" charset="0"/>
              </a:rPr>
              <a:t>Rogers</a:t>
            </a:r>
            <a:r>
              <a:rPr lang="cs-CZ" sz="900" dirty="0">
                <a:latin typeface="Calibri" panose="020F0502020204030204" pitchFamily="34" charset="0"/>
              </a:rPr>
              <a:t>, M. Hahn, „</a:t>
            </a:r>
            <a:r>
              <a:rPr lang="cs-CZ" sz="900" dirty="0" err="1">
                <a:latin typeface="Calibri" panose="020F0502020204030204" pitchFamily="34" charset="0"/>
              </a:rPr>
              <a:t>Extended-Connectivity</a:t>
            </a:r>
            <a:r>
              <a:rPr lang="cs-CZ" sz="900" dirty="0">
                <a:latin typeface="Calibri" panose="020F0502020204030204" pitchFamily="34" charset="0"/>
              </a:rPr>
              <a:t> </a:t>
            </a:r>
            <a:r>
              <a:rPr lang="cs-CZ" sz="900" dirty="0" err="1">
                <a:latin typeface="Calibri" panose="020F0502020204030204" pitchFamily="34" charset="0"/>
              </a:rPr>
              <a:t>Fingerprints</a:t>
            </a:r>
            <a:r>
              <a:rPr lang="cs-CZ" sz="900" dirty="0">
                <a:latin typeface="Calibri" panose="020F0502020204030204" pitchFamily="34" charset="0"/>
              </a:rPr>
              <a:t>“, </a:t>
            </a:r>
            <a:r>
              <a:rPr lang="cs-CZ" sz="900" i="1" dirty="0">
                <a:latin typeface="Calibri" panose="020F0502020204030204" pitchFamily="34" charset="0"/>
              </a:rPr>
              <a:t>J. </a:t>
            </a:r>
            <a:r>
              <a:rPr lang="cs-CZ" sz="900" i="1" dirty="0" err="1">
                <a:latin typeface="Calibri" panose="020F0502020204030204" pitchFamily="34" charset="0"/>
              </a:rPr>
              <a:t>Chem</a:t>
            </a:r>
            <a:r>
              <a:rPr lang="cs-CZ" sz="900" i="1" dirty="0">
                <a:latin typeface="Calibri" panose="020F0502020204030204" pitchFamily="34" charset="0"/>
              </a:rPr>
              <a:t>. </a:t>
            </a:r>
            <a:r>
              <a:rPr lang="cs-CZ" sz="900" i="1" dirty="0" err="1">
                <a:latin typeface="Calibri" panose="020F0502020204030204" pitchFamily="34" charset="0"/>
              </a:rPr>
              <a:t>Inf</a:t>
            </a:r>
            <a:r>
              <a:rPr lang="cs-CZ" sz="900" i="1" dirty="0">
                <a:latin typeface="Calibri" panose="020F0502020204030204" pitchFamily="34" charset="0"/>
              </a:rPr>
              <a:t>. Model. </a:t>
            </a:r>
            <a:r>
              <a:rPr lang="cs-CZ" sz="900" b="1" dirty="0">
                <a:latin typeface="Calibri" panose="020F0502020204030204" pitchFamily="34" charset="0"/>
              </a:rPr>
              <a:t>2010</a:t>
            </a:r>
            <a:r>
              <a:rPr lang="cs-CZ" sz="900" dirty="0">
                <a:latin typeface="Calibri" panose="020F0502020204030204" pitchFamily="34" charset="0"/>
              </a:rPr>
              <a:t>, 50, 742-754. </a:t>
            </a:r>
            <a:endParaRPr lang="en-US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542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37"/>
            <a:ext cx="6858000" cy="486055"/>
          </a:xfrm>
        </p:spPr>
        <p:txBody>
          <a:bodyPr>
            <a:noAutofit/>
          </a:bodyPr>
          <a:lstStyle/>
          <a:p>
            <a:pPr algn="ctr"/>
            <a:r>
              <a:rPr lang="cs-CZ" sz="2400" dirty="0" err="1">
                <a:solidFill>
                  <a:srgbClr val="0AC2AC"/>
                </a:solidFill>
                <a:latin typeface="Calibri" panose="020F0502020204030204" pitchFamily="34" charset="0"/>
              </a:rPr>
              <a:t>Sphere</a:t>
            </a:r>
            <a:r>
              <a:rPr lang="cs-CZ" sz="2400" dirty="0">
                <a:solidFill>
                  <a:srgbClr val="0AC2AC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0AC2AC"/>
                </a:solidFill>
                <a:latin typeface="Calibri" panose="020F0502020204030204" pitchFamily="34" charset="0"/>
              </a:rPr>
              <a:t>Exclusion</a:t>
            </a:r>
            <a:r>
              <a:rPr lang="cs-CZ" sz="2400" dirty="0">
                <a:solidFill>
                  <a:srgbClr val="0AC2AC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0AC2AC"/>
                </a:solidFill>
                <a:latin typeface="Calibri" panose="020F0502020204030204" pitchFamily="34" charset="0"/>
              </a:rPr>
              <a:t>Clustering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6" y="1270741"/>
            <a:ext cx="1038827" cy="10388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4139" y="1620790"/>
            <a:ext cx="85856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dirty="0" smtClean="0">
                <a:latin typeface="Calibri" panose="020F0502020204030204" pitchFamily="34" charset="0"/>
              </a:rPr>
              <a:t>molekula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585858"/>
              </a:solidFill>
              <a:effectLst/>
              <a:uFillTx/>
              <a:latin typeface="Calibri" panose="020F0502020204030204" pitchFamily="34" charset="0"/>
              <a:sym typeface="Decima Nova Pro 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044629" y="1089202"/>
            <a:ext cx="1859942" cy="390277"/>
          </a:xfrm>
          <a:custGeom>
            <a:avLst/>
            <a:gdLst>
              <a:gd name="connsiteX0" fmla="*/ 0 w 1297641"/>
              <a:gd name="connsiteY0" fmla="*/ 820308 h 820308"/>
              <a:gd name="connsiteX1" fmla="*/ 652182 w 1297641"/>
              <a:gd name="connsiteY1" fmla="*/ 37 h 820308"/>
              <a:gd name="connsiteX2" fmla="*/ 1297641 w 1297641"/>
              <a:gd name="connsiteY2" fmla="*/ 793414 h 82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7641" h="820308">
                <a:moveTo>
                  <a:pt x="0" y="820308"/>
                </a:moveTo>
                <a:cubicBezTo>
                  <a:pt x="217954" y="412413"/>
                  <a:pt x="435909" y="4519"/>
                  <a:pt x="652182" y="37"/>
                </a:cubicBezTo>
                <a:cubicBezTo>
                  <a:pt x="868455" y="-4445"/>
                  <a:pt x="1083048" y="394484"/>
                  <a:pt x="1297641" y="793414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  <a:tailEnd type="arrow" w="lg" len="lg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4348803" y="885048"/>
            <a:ext cx="1722905" cy="1557162"/>
            <a:chOff x="4073135" y="1322081"/>
            <a:chExt cx="1722905" cy="1557162"/>
          </a:xfrm>
        </p:grpSpPr>
        <p:sp>
          <p:nvSpPr>
            <p:cNvPr id="38" name="Oval 37"/>
            <p:cNvSpPr/>
            <p:nvPr/>
          </p:nvSpPr>
          <p:spPr>
            <a:xfrm>
              <a:off x="4860492" y="1939307"/>
              <a:ext cx="107576" cy="11430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518497" y="1721373"/>
              <a:ext cx="107576" cy="11430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536064" y="1908615"/>
              <a:ext cx="107576" cy="11430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600516" y="2236307"/>
              <a:ext cx="107576" cy="11430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752916" y="2388707"/>
              <a:ext cx="107576" cy="11430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055210" y="2274405"/>
              <a:ext cx="107576" cy="11430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162786" y="1636155"/>
              <a:ext cx="107576" cy="11430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801892" y="1322081"/>
              <a:ext cx="107576" cy="11430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688464" y="2061015"/>
              <a:ext cx="107576" cy="11430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073135" y="1843187"/>
              <a:ext cx="107576" cy="11430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193268" y="2401074"/>
              <a:ext cx="107576" cy="11430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518497" y="2764941"/>
              <a:ext cx="107576" cy="11430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249861" y="2665704"/>
              <a:ext cx="107576" cy="11430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4347552" y="885048"/>
            <a:ext cx="1722905" cy="1557162"/>
            <a:chOff x="301934" y="3023421"/>
            <a:chExt cx="1722905" cy="1557162"/>
          </a:xfrm>
        </p:grpSpPr>
        <p:sp>
          <p:nvSpPr>
            <p:cNvPr id="23" name="Oval 22"/>
            <p:cNvSpPr/>
            <p:nvPr/>
          </p:nvSpPr>
          <p:spPr>
            <a:xfrm>
              <a:off x="1089291" y="3640647"/>
              <a:ext cx="107576" cy="1143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47296" y="3422713"/>
              <a:ext cx="107576" cy="114302"/>
            </a:xfrm>
            <a:prstGeom prst="ellipse">
              <a:avLst/>
            </a:prstGeom>
            <a:solidFill>
              <a:srgbClr val="0AC2AC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764863" y="3609955"/>
              <a:ext cx="107576" cy="114302"/>
            </a:xfrm>
            <a:prstGeom prst="ellipse">
              <a:avLst/>
            </a:prstGeom>
            <a:solidFill>
              <a:srgbClr val="0AC2AC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829315" y="3937647"/>
              <a:ext cx="107576" cy="114302"/>
            </a:xfrm>
            <a:prstGeom prst="ellipse">
              <a:avLst/>
            </a:prstGeom>
            <a:solidFill>
              <a:srgbClr val="0AC2AC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981715" y="4090047"/>
              <a:ext cx="107576" cy="114302"/>
            </a:xfrm>
            <a:prstGeom prst="ellipse">
              <a:avLst/>
            </a:prstGeom>
            <a:solidFill>
              <a:srgbClr val="0AC2AC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284009" y="3975745"/>
              <a:ext cx="107576" cy="114302"/>
            </a:xfrm>
            <a:prstGeom prst="ellipse">
              <a:avLst/>
            </a:prstGeom>
            <a:solidFill>
              <a:srgbClr val="0AC2AC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391585" y="3337495"/>
              <a:ext cx="107576" cy="114302"/>
            </a:xfrm>
            <a:prstGeom prst="ellipse">
              <a:avLst/>
            </a:prstGeom>
            <a:solidFill>
              <a:srgbClr val="0AC2AC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030691" y="3023421"/>
              <a:ext cx="107576" cy="1143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917263" y="3762355"/>
              <a:ext cx="107576" cy="114302"/>
            </a:xfrm>
            <a:prstGeom prst="ellipse">
              <a:avLst/>
            </a:prstGeom>
            <a:solidFill>
              <a:srgbClr val="0AC2AC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01934" y="3544527"/>
              <a:ext cx="107576" cy="1143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22067" y="4102414"/>
              <a:ext cx="107576" cy="1143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47296" y="4466281"/>
              <a:ext cx="107576" cy="1143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478660" y="4367044"/>
              <a:ext cx="107576" cy="1143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</p:grpSp>
      <p:grpSp>
        <p:nvGrpSpPr>
          <p:cNvPr id="81" name="Group 80"/>
          <p:cNvGrpSpPr>
            <a:grpSpLocks noChangeAspect="1"/>
          </p:cNvGrpSpPr>
          <p:nvPr/>
        </p:nvGrpSpPr>
        <p:grpSpPr>
          <a:xfrm>
            <a:off x="4347552" y="885048"/>
            <a:ext cx="1722905" cy="1557162"/>
            <a:chOff x="1203266" y="3060493"/>
            <a:chExt cx="1722905" cy="1557162"/>
          </a:xfrm>
        </p:grpSpPr>
        <p:sp>
          <p:nvSpPr>
            <p:cNvPr id="68" name="Oval 67"/>
            <p:cNvSpPr/>
            <p:nvPr/>
          </p:nvSpPr>
          <p:spPr>
            <a:xfrm>
              <a:off x="1990623" y="3677719"/>
              <a:ext cx="107576" cy="11430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648628" y="3459785"/>
              <a:ext cx="107576" cy="114302"/>
            </a:xfrm>
            <a:prstGeom prst="ellipse">
              <a:avLst/>
            </a:prstGeom>
            <a:solidFill>
              <a:srgbClr val="D0FCF7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666195" y="3647027"/>
              <a:ext cx="107576" cy="114302"/>
            </a:xfrm>
            <a:prstGeom prst="ellipse">
              <a:avLst/>
            </a:prstGeom>
            <a:solidFill>
              <a:srgbClr val="D0FCF7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1730647" y="3974719"/>
              <a:ext cx="107576" cy="114302"/>
            </a:xfrm>
            <a:prstGeom prst="ellipse">
              <a:avLst/>
            </a:prstGeom>
            <a:solidFill>
              <a:srgbClr val="D0FCF7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883047" y="4127119"/>
              <a:ext cx="107576" cy="114302"/>
            </a:xfrm>
            <a:prstGeom prst="ellipse">
              <a:avLst/>
            </a:prstGeom>
            <a:solidFill>
              <a:srgbClr val="D0FCF7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185341" y="4012817"/>
              <a:ext cx="107576" cy="114302"/>
            </a:xfrm>
            <a:prstGeom prst="ellipse">
              <a:avLst/>
            </a:prstGeom>
            <a:solidFill>
              <a:srgbClr val="D0FCF7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292917" y="3374567"/>
              <a:ext cx="107576" cy="114302"/>
            </a:xfrm>
            <a:prstGeom prst="ellipse">
              <a:avLst/>
            </a:prstGeom>
            <a:solidFill>
              <a:srgbClr val="D0FCF7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932023" y="3060493"/>
              <a:ext cx="107576" cy="1143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818595" y="3799427"/>
              <a:ext cx="107576" cy="114302"/>
            </a:xfrm>
            <a:prstGeom prst="ellipse">
              <a:avLst/>
            </a:prstGeom>
            <a:solidFill>
              <a:srgbClr val="D0FCF7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203266" y="3581599"/>
              <a:ext cx="107576" cy="1143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1323399" y="4139486"/>
              <a:ext cx="107576" cy="1143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648628" y="4503353"/>
              <a:ext cx="107576" cy="1143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2379992" y="4404116"/>
              <a:ext cx="107576" cy="1143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585858"/>
                </a:solidFill>
                <a:effectLst/>
                <a:uFillTx/>
                <a:latin typeface="Decima Nova Pro Lt"/>
                <a:ea typeface="Decima Nova Pro Lt"/>
                <a:cs typeface="Decima Nova Pro Lt"/>
                <a:sym typeface="Decima Nova Pro Lt"/>
              </a:endParaRPr>
            </a:p>
          </p:txBody>
        </p:sp>
      </p:grpSp>
      <p:sp>
        <p:nvSpPr>
          <p:cNvPr id="83" name="Oval 82"/>
          <p:cNvSpPr>
            <a:spLocks noChangeAspect="1"/>
          </p:cNvSpPr>
          <p:nvPr/>
        </p:nvSpPr>
        <p:spPr>
          <a:xfrm>
            <a:off x="5134909" y="1502274"/>
            <a:ext cx="107576" cy="11430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4792914" y="1284340"/>
            <a:ext cx="107576" cy="114302"/>
          </a:xfrm>
          <a:prstGeom prst="ellipse">
            <a:avLst/>
          </a:prstGeom>
          <a:solidFill>
            <a:srgbClr val="D0FCF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5810481" y="1471582"/>
            <a:ext cx="107576" cy="114302"/>
          </a:xfrm>
          <a:prstGeom prst="ellipse">
            <a:avLst/>
          </a:prstGeom>
          <a:solidFill>
            <a:srgbClr val="D0FCF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4874933" y="1799274"/>
            <a:ext cx="107576" cy="114302"/>
          </a:xfrm>
          <a:prstGeom prst="ellipse">
            <a:avLst/>
          </a:prstGeom>
          <a:solidFill>
            <a:srgbClr val="D0FCF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5027333" y="1951674"/>
            <a:ext cx="107576" cy="114302"/>
          </a:xfrm>
          <a:prstGeom prst="ellipse">
            <a:avLst/>
          </a:prstGeom>
          <a:solidFill>
            <a:srgbClr val="D0FCF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5329627" y="1837372"/>
            <a:ext cx="107576" cy="114302"/>
          </a:xfrm>
          <a:prstGeom prst="ellipse">
            <a:avLst/>
          </a:prstGeom>
          <a:solidFill>
            <a:srgbClr val="D0FCF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5437203" y="1199122"/>
            <a:ext cx="107576" cy="114302"/>
          </a:xfrm>
          <a:prstGeom prst="ellipse">
            <a:avLst/>
          </a:prstGeom>
          <a:solidFill>
            <a:srgbClr val="D0FCF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5076309" y="885048"/>
            <a:ext cx="107576" cy="114302"/>
          </a:xfrm>
          <a:prstGeom prst="ellipse">
            <a:avLst/>
          </a:prstGeom>
          <a:solidFill>
            <a:srgbClr val="0AC2A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5962881" y="1623982"/>
            <a:ext cx="107576" cy="114302"/>
          </a:xfrm>
          <a:prstGeom prst="ellipse">
            <a:avLst/>
          </a:prstGeom>
          <a:solidFill>
            <a:srgbClr val="D0FCF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4347552" y="1406154"/>
            <a:ext cx="107576" cy="114302"/>
          </a:xfrm>
          <a:prstGeom prst="ellipse">
            <a:avLst/>
          </a:prstGeom>
          <a:solidFill>
            <a:srgbClr val="0AC2A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4467685" y="1964041"/>
            <a:ext cx="107576" cy="1143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4792914" y="2327908"/>
            <a:ext cx="107576" cy="114302"/>
          </a:xfrm>
          <a:prstGeom prst="ellipse">
            <a:avLst/>
          </a:prstGeom>
          <a:solidFill>
            <a:srgbClr val="0AC2A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5524278" y="2228671"/>
            <a:ext cx="107576" cy="114302"/>
          </a:xfrm>
          <a:prstGeom prst="ellipse">
            <a:avLst/>
          </a:prstGeom>
          <a:solidFill>
            <a:srgbClr val="0AC2A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5134909" y="1502274"/>
            <a:ext cx="107576" cy="114302"/>
          </a:xfrm>
          <a:prstGeom prst="ellipse">
            <a:avLst/>
          </a:prstGeom>
          <a:solidFill>
            <a:srgbClr val="0AC2A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4792914" y="1284340"/>
            <a:ext cx="107576" cy="114302"/>
          </a:xfrm>
          <a:prstGeom prst="ellipse">
            <a:avLst/>
          </a:prstGeom>
          <a:solidFill>
            <a:srgbClr val="0AC2A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5810481" y="1471582"/>
            <a:ext cx="107576" cy="114302"/>
          </a:xfrm>
          <a:prstGeom prst="ellipse">
            <a:avLst/>
          </a:prstGeom>
          <a:solidFill>
            <a:srgbClr val="0AC2A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4874933" y="1799274"/>
            <a:ext cx="107576" cy="11430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5027333" y="1951674"/>
            <a:ext cx="107576" cy="11430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5329627" y="1837372"/>
            <a:ext cx="107576" cy="114302"/>
          </a:xfrm>
          <a:prstGeom prst="ellipse">
            <a:avLst/>
          </a:prstGeom>
          <a:solidFill>
            <a:srgbClr val="0AC2A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5437203" y="1199122"/>
            <a:ext cx="107576" cy="114302"/>
          </a:xfrm>
          <a:prstGeom prst="ellipse">
            <a:avLst/>
          </a:prstGeom>
          <a:solidFill>
            <a:srgbClr val="0AC2A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5076309" y="885048"/>
            <a:ext cx="107576" cy="114302"/>
          </a:xfrm>
          <a:prstGeom prst="ellipse">
            <a:avLst/>
          </a:prstGeom>
          <a:solidFill>
            <a:srgbClr val="0AC2A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5962881" y="1623982"/>
            <a:ext cx="107576" cy="114302"/>
          </a:xfrm>
          <a:prstGeom prst="ellipse">
            <a:avLst/>
          </a:prstGeom>
          <a:solidFill>
            <a:srgbClr val="0AC2A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4347552" y="1406154"/>
            <a:ext cx="107576" cy="11430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4467685" y="1964041"/>
            <a:ext cx="107576" cy="11430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4792914" y="2327908"/>
            <a:ext cx="107576" cy="11430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5524278" y="2228671"/>
            <a:ext cx="107576" cy="11430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585858"/>
              </a:solidFill>
              <a:effectLst/>
              <a:uFillTx/>
              <a:latin typeface="Decima Nova Pro Lt"/>
              <a:ea typeface="Decima Nova Pro Lt"/>
              <a:cs typeface="Decima Nova Pro Lt"/>
              <a:sym typeface="Decima Nova Pro 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91020" y="2231586"/>
            <a:ext cx="33117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dirty="0" smtClean="0">
                <a:latin typeface="Calibri" panose="020F0502020204030204" pitchFamily="34" charset="0"/>
              </a:rPr>
              <a:t>DB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585858"/>
              </a:solidFill>
              <a:effectLst/>
              <a:uFillTx/>
              <a:latin typeface="Calibri" panose="020F0502020204030204" pitchFamily="34" charset="0"/>
              <a:sym typeface="Decima Nova Pro 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0" y="2962982"/>
            <a:ext cx="685800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dirty="0" smtClean="0">
                <a:latin typeface="Calibri" panose="020F0502020204030204" pitchFamily="34" charset="0"/>
              </a:rPr>
              <a:t>Vyberu první molekulu jako střed klastru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585858"/>
              </a:solidFill>
              <a:effectLst/>
              <a:uFillTx/>
              <a:latin typeface="Calibri" panose="020F0502020204030204" pitchFamily="34" charset="0"/>
              <a:sym typeface="Decima Nova Pro 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0" y="3220314"/>
            <a:ext cx="685799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dirty="0" smtClean="0">
                <a:latin typeface="Calibri" panose="020F0502020204030204" pitchFamily="34" charset="0"/>
              </a:rPr>
              <a:t>Spočítám podobnost s ostatními molekulami a přiřadím je do klastru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585858"/>
              </a:solidFill>
              <a:effectLst/>
              <a:uFillTx/>
              <a:latin typeface="Calibri" panose="020F0502020204030204" pitchFamily="34" charset="0"/>
              <a:sym typeface="Decima Nova Pro 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0" y="3477646"/>
            <a:ext cx="685799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dirty="0" smtClean="0">
                <a:latin typeface="Calibri" panose="020F0502020204030204" pitchFamily="34" charset="0"/>
              </a:rPr>
              <a:t>Vyberu další molekulu, která není členem klastru, jako střed nového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585858"/>
              </a:solidFill>
              <a:effectLst/>
              <a:uFillTx/>
              <a:latin typeface="Calibri" panose="020F0502020204030204" pitchFamily="34" charset="0"/>
              <a:sym typeface="Decima Nova Pro 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0" y="3992310"/>
            <a:ext cx="685799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dirty="0" smtClean="0">
                <a:latin typeface="Calibri" panose="020F0502020204030204" pitchFamily="34" charset="0"/>
              </a:rPr>
              <a:t>Přepočítám příslušnost k jednotlivým klastrům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585858"/>
              </a:solidFill>
              <a:effectLst/>
              <a:uFillTx/>
              <a:latin typeface="Calibri" panose="020F0502020204030204" pitchFamily="34" charset="0"/>
              <a:sym typeface="Decima Nova Pro 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-35856" y="3734978"/>
            <a:ext cx="685799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dirty="0" smtClean="0">
                <a:latin typeface="Calibri" panose="020F0502020204030204" pitchFamily="34" charset="0"/>
              </a:rPr>
              <a:t>Spočítám podobnost s ostatními molekulami a přiřadím je do klastru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585858"/>
              </a:solidFill>
              <a:effectLst/>
              <a:uFillTx/>
              <a:latin typeface="Calibri" panose="020F0502020204030204" pitchFamily="34" charset="0"/>
              <a:sym typeface="Decima Nova Pro Lt"/>
            </a:endParaRPr>
          </a:p>
        </p:txBody>
      </p:sp>
    </p:spTree>
    <p:extLst>
      <p:ext uri="{BB962C8B-B14F-4D97-AF65-F5344CB8AC3E}">
        <p14:creationId xmlns:p14="http://schemas.microsoft.com/office/powerpoint/2010/main" val="33184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0" grpId="0"/>
      <p:bldP spid="111" grpId="0"/>
      <p:bldP spid="112" grpId="0"/>
      <p:bldP spid="113" grpId="0"/>
      <p:bldP spid="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86055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>
                <a:solidFill>
                  <a:srgbClr val="0AC2AC"/>
                </a:solidFill>
                <a:latin typeface="+mj-lt"/>
              </a:rPr>
              <a:t>JKlustor</a:t>
            </a:r>
            <a:endParaRPr lang="en-US" sz="2400" dirty="0">
              <a:solidFill>
                <a:srgbClr val="0AC2AC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1320" y="773724"/>
            <a:ext cx="3366389" cy="1697961"/>
          </a:xfrm>
        </p:spPr>
        <p:txBody>
          <a:bodyPr>
            <a:normAutofit/>
          </a:bodyPr>
          <a:lstStyle/>
          <a:p>
            <a:r>
              <a:rPr lang="en-US" sz="1600" dirty="0" err="1">
                <a:latin typeface="Calibri" panose="020F0502020204030204" pitchFamily="34" charset="0"/>
              </a:rPr>
              <a:t>Sou</a:t>
            </a:r>
            <a:r>
              <a:rPr lang="cs-CZ" sz="1600" dirty="0">
                <a:latin typeface="Calibri" panose="020F0502020204030204" pitchFamily="34" charset="0"/>
              </a:rPr>
              <a:t>část </a:t>
            </a:r>
            <a:r>
              <a:rPr lang="cs-CZ" sz="1600" dirty="0" smtClean="0">
                <a:latin typeface="Calibri" panose="020F0502020204030204" pitchFamily="34" charset="0"/>
              </a:rPr>
              <a:t>D</a:t>
            </a:r>
            <a:r>
              <a:rPr lang="en-US" sz="1600" dirty="0" err="1">
                <a:latin typeface="Calibri" panose="020F0502020204030204" pitchFamily="34" charset="0"/>
              </a:rPr>
              <a:t>iscovery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Toolkit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cs-CZ" sz="1600" dirty="0">
                <a:latin typeface="Calibri" panose="020F0502020204030204" pitchFamily="34" charset="0"/>
              </a:rPr>
              <a:t>Klastrování na základě podobnosti</a:t>
            </a:r>
          </a:p>
          <a:p>
            <a:pPr marL="926646" lvl="1" indent="-285750">
              <a:buFont typeface="Arial" panose="020B0604020202020204" pitchFamily="34" charset="0"/>
              <a:buChar char="•"/>
            </a:pPr>
            <a:r>
              <a:rPr lang="cs-CZ" sz="1600" dirty="0" err="1">
                <a:latin typeface="Calibri" panose="020F0502020204030204" pitchFamily="34" charset="0"/>
              </a:rPr>
              <a:t>Wardova</a:t>
            </a:r>
            <a:r>
              <a:rPr lang="cs-CZ" sz="1600" dirty="0">
                <a:latin typeface="Calibri" panose="020F0502020204030204" pitchFamily="34" charset="0"/>
              </a:rPr>
              <a:t> metoda</a:t>
            </a:r>
          </a:p>
          <a:p>
            <a:pPr marL="926646" lvl="1" indent="-285750">
              <a:buFont typeface="Arial" panose="020B0604020202020204" pitchFamily="34" charset="0"/>
              <a:buChar char="•"/>
            </a:pPr>
            <a:r>
              <a:rPr lang="cs-CZ" sz="1600" dirty="0" err="1">
                <a:latin typeface="Calibri" panose="020F0502020204030204" pitchFamily="34" charset="0"/>
              </a:rPr>
              <a:t>Sphere</a:t>
            </a:r>
            <a:r>
              <a:rPr lang="cs-CZ" sz="1600" dirty="0">
                <a:latin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</a:rPr>
              <a:t>exclusion</a:t>
            </a:r>
            <a:endParaRPr lang="cs-CZ" sz="1600" dirty="0">
              <a:latin typeface="Calibri" panose="020F0502020204030204" pitchFamily="34" charset="0"/>
            </a:endParaRPr>
          </a:p>
          <a:p>
            <a:pPr marL="926646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alibri" panose="020F0502020204030204" pitchFamily="34" charset="0"/>
              </a:rPr>
              <a:t>K-</a:t>
            </a:r>
            <a:r>
              <a:rPr lang="cs-CZ" sz="1600" dirty="0" err="1" smtClean="0">
                <a:latin typeface="Calibri" panose="020F0502020204030204" pitchFamily="34" charset="0"/>
              </a:rPr>
              <a:t>means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085" y="680538"/>
            <a:ext cx="2582783" cy="1687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11" y="2856347"/>
            <a:ext cx="2976500" cy="18680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06171" y="2976439"/>
            <a:ext cx="342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Klastrování na základě struktury</a:t>
            </a:r>
          </a:p>
          <a:p>
            <a:pPr marL="926646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</a:rPr>
              <a:t>Maximum </a:t>
            </a:r>
            <a:r>
              <a:rPr lang="cs-CZ" sz="1600" dirty="0" err="1">
                <a:latin typeface="Calibri" panose="020F0502020204030204" pitchFamily="34" charset="0"/>
              </a:rPr>
              <a:t>common</a:t>
            </a:r>
            <a:r>
              <a:rPr lang="cs-CZ" sz="1600" dirty="0">
                <a:latin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</a:rPr>
              <a:t>substructure</a:t>
            </a:r>
            <a:r>
              <a:rPr lang="cs-CZ" sz="1600" dirty="0">
                <a:latin typeface="Calibri" panose="020F0502020204030204" pitchFamily="34" charset="0"/>
              </a:rPr>
              <a:t> (hierarchické)</a:t>
            </a:r>
          </a:p>
          <a:p>
            <a:pPr marL="926646" lvl="1" indent="-285750">
              <a:buFont typeface="Arial" panose="020B0604020202020204" pitchFamily="34" charset="0"/>
              <a:buChar char="•"/>
            </a:pPr>
            <a:r>
              <a:rPr lang="cs-CZ" sz="1600" dirty="0" err="1">
                <a:latin typeface="Calibri" panose="020F0502020204030204" pitchFamily="34" charset="0"/>
              </a:rPr>
              <a:t>Bemis-Murcko</a:t>
            </a:r>
            <a:r>
              <a:rPr lang="cs-CZ" sz="1600" dirty="0">
                <a:latin typeface="Calibri" panose="020F0502020204030204" pitchFamily="34" charset="0"/>
              </a:rPr>
              <a:t> (</a:t>
            </a:r>
            <a:r>
              <a:rPr lang="cs-CZ" sz="1600" dirty="0" err="1">
                <a:latin typeface="Calibri" panose="020F0502020204030204" pitchFamily="34" charset="0"/>
              </a:rPr>
              <a:t>nehierarchické</a:t>
            </a:r>
            <a:r>
              <a:rPr lang="cs-CZ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25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75"/>
            <a:ext cx="6858000" cy="486055"/>
          </a:xfrm>
        </p:spPr>
        <p:txBody>
          <a:bodyPr>
            <a:noAutofit/>
          </a:bodyPr>
          <a:lstStyle/>
          <a:p>
            <a:pPr algn="ctr"/>
            <a:r>
              <a:rPr lang="cs-CZ" sz="2400" dirty="0">
                <a:solidFill>
                  <a:srgbClr val="0AC2AC"/>
                </a:solidFill>
                <a:latin typeface="Calibri" panose="020F0502020204030204" pitchFamily="34" charset="0"/>
              </a:rPr>
              <a:t>Testovací data </a:t>
            </a:r>
            <a:endParaRPr lang="en-US" sz="2400" dirty="0">
              <a:solidFill>
                <a:srgbClr val="0AC2A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0008" y="1154000"/>
            <a:ext cx="3424777" cy="31600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</a:rPr>
              <a:t>HTS </a:t>
            </a:r>
            <a:r>
              <a:rPr lang="cs-CZ" sz="1600" dirty="0" smtClean="0">
                <a:latin typeface="Calibri" panose="020F0502020204030204" pitchFamily="34" charset="0"/>
              </a:rPr>
              <a:t>potenciálních antimalarik </a:t>
            </a:r>
            <a:br>
              <a:rPr lang="cs-CZ" sz="1600" dirty="0" smtClean="0">
                <a:latin typeface="Calibri" panose="020F0502020204030204" pitchFamily="34" charset="0"/>
              </a:rPr>
            </a:br>
            <a:r>
              <a:rPr lang="cs-CZ" sz="1600" dirty="0" smtClean="0">
                <a:latin typeface="Calibri" panose="020F0502020204030204" pitchFamily="34" charset="0"/>
              </a:rPr>
              <a:t>(nemocnice St </a:t>
            </a:r>
            <a:r>
              <a:rPr lang="cs-CZ" sz="1600" dirty="0" err="1" smtClean="0">
                <a:latin typeface="Calibri" panose="020F0502020204030204" pitchFamily="34" charset="0"/>
              </a:rPr>
              <a:t>Jude</a:t>
            </a:r>
            <a:r>
              <a:rPr lang="cs-CZ" sz="1600" dirty="0" smtClean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309 </a:t>
            </a:r>
            <a:r>
              <a:rPr lang="en-US" sz="1600" dirty="0" smtClean="0">
                <a:latin typeface="Calibri" panose="020F0502020204030204" pitchFamily="34" charset="0"/>
              </a:rPr>
              <a:t>474</a:t>
            </a:r>
            <a:r>
              <a:rPr lang="cs-CZ" sz="1600" dirty="0" smtClean="0">
                <a:latin typeface="Calibri" panose="020F0502020204030204" pitchFamily="34" charset="0"/>
              </a:rPr>
              <a:t> látek, 1 357 zpočátku identifikováno jako potenciálně aktivní*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alibri" panose="020F0502020204030204" pitchFamily="34" charset="0"/>
              </a:rPr>
              <a:t>Data volně dostupná na </a:t>
            </a:r>
            <a:r>
              <a:rPr lang="cs-CZ" sz="1600" dirty="0" err="1" smtClean="0">
                <a:latin typeface="Calibri" panose="020F0502020204030204" pitchFamily="34" charset="0"/>
              </a:rPr>
              <a:t>ChEMBL</a:t>
            </a:r>
            <a:r>
              <a:rPr lang="cs-CZ" sz="1600" dirty="0" smtClean="0">
                <a:latin typeface="Calibri" panose="020F0502020204030204" pitchFamily="34" charset="0"/>
              </a:rPr>
              <a:t> – </a:t>
            </a:r>
            <a:r>
              <a:rPr lang="cs-CZ" sz="1600" i="1" dirty="0" err="1" smtClean="0">
                <a:latin typeface="Calibri" panose="020F0502020204030204" pitchFamily="34" charset="0"/>
              </a:rPr>
              <a:t>Neglected</a:t>
            </a:r>
            <a:r>
              <a:rPr lang="cs-CZ" sz="1600" i="1" dirty="0" smtClean="0">
                <a:latin typeface="Calibri" panose="020F0502020204030204" pitchFamily="34" charset="0"/>
              </a:rPr>
              <a:t> </a:t>
            </a:r>
            <a:r>
              <a:rPr lang="cs-CZ" sz="1600" i="1" dirty="0" err="1" smtClean="0">
                <a:latin typeface="Calibri" panose="020F0502020204030204" pitchFamily="34" charset="0"/>
              </a:rPr>
              <a:t>Tropical</a:t>
            </a:r>
            <a:r>
              <a:rPr lang="cs-CZ" sz="1600" i="1" dirty="0" smtClean="0">
                <a:latin typeface="Calibri" panose="020F0502020204030204" pitchFamily="34" charset="0"/>
              </a:rPr>
              <a:t> </a:t>
            </a:r>
            <a:r>
              <a:rPr lang="cs-CZ" sz="1600" i="1" dirty="0" err="1" smtClean="0">
                <a:latin typeface="Calibri" panose="020F0502020204030204" pitchFamily="34" charset="0"/>
              </a:rPr>
              <a:t>Diseases</a:t>
            </a:r>
            <a:r>
              <a:rPr lang="cs-CZ" sz="1600" i="1" dirty="0">
                <a:latin typeface="Calibri" panose="020F0502020204030204" pitchFamily="34" charset="0"/>
              </a:rPr>
              <a:t> </a:t>
            </a:r>
            <a:r>
              <a:rPr lang="cs-CZ" sz="1600" dirty="0">
                <a:latin typeface="Calibri" panose="020F0502020204030204" pitchFamily="34" charset="0"/>
              </a:rPr>
              <a:t>(</a:t>
            </a:r>
            <a:r>
              <a:rPr lang="cs-CZ" sz="1600" dirty="0">
                <a:latin typeface="Calibri" panose="020F0502020204030204" pitchFamily="34" charset="0"/>
                <a:hlinkClick r:id="rId2"/>
              </a:rPr>
              <a:t>https://www.ebi.ac.uk/</a:t>
            </a:r>
            <a:r>
              <a:rPr lang="cs-CZ" sz="1600" dirty="0" err="1">
                <a:latin typeface="Calibri" panose="020F0502020204030204" pitchFamily="34" charset="0"/>
                <a:hlinkClick r:id="rId2"/>
              </a:rPr>
              <a:t>chemblntd</a:t>
            </a:r>
            <a:r>
              <a:rPr lang="cs-CZ" sz="1600" dirty="0" smtClean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alibri" panose="020F0502020204030204" pitchFamily="34" charset="0"/>
              </a:rPr>
              <a:t>Dokážeme nějak optimalizovat konstrukci databáze pro HTS?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5122" name="Picture 2" descr="https://lh6.googleusercontent.com/Q6R2fiih9hfsA8KYMPUTRw1dJFJPSLuPHXppnn965XbxqvzRro2UvR21lJbOkPRiPJgjpBr8JqCFdBUV8rA4UAOTUfGj6n9C-5jbtYiZswpgNuAkcl9ABS2BDTC90WMyY5IugAjcVf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64" y="827425"/>
            <a:ext cx="2809200" cy="33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561893"/>
            <a:ext cx="4916905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s-CZ" sz="800" dirty="0">
                <a:latin typeface="Calibri" panose="020F0502020204030204" pitchFamily="34" charset="0"/>
              </a:rPr>
              <a:t>*Pomocí dalších filtrů bylo nakonec nalezeno </a:t>
            </a:r>
            <a:r>
              <a:rPr lang="en-US" sz="800" dirty="0">
                <a:latin typeface="Calibri" panose="020F0502020204030204" pitchFamily="34" charset="0"/>
              </a:rPr>
              <a:t>172 </a:t>
            </a:r>
            <a:r>
              <a:rPr lang="cs-CZ" sz="800" dirty="0">
                <a:latin typeface="Calibri" panose="020F0502020204030204" pitchFamily="34" charset="0"/>
              </a:rPr>
              <a:t> aktivních látek</a:t>
            </a:r>
            <a:endParaRPr lang="en-US" sz="8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922221"/>
            <a:ext cx="6857999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</a:rPr>
              <a:t>W.A. </a:t>
            </a:r>
            <a:r>
              <a:rPr lang="en-US" sz="800" dirty="0" err="1">
                <a:latin typeface="Calibri" panose="020F0502020204030204" pitchFamily="34" charset="0"/>
              </a:rPr>
              <a:t>Guiguemde</a:t>
            </a:r>
            <a:r>
              <a:rPr lang="en-US" sz="800" dirty="0">
                <a:latin typeface="Calibri" panose="020F0502020204030204" pitchFamily="34" charset="0"/>
              </a:rPr>
              <a:t> et al,</a:t>
            </a:r>
            <a:r>
              <a:rPr lang="cs-CZ" sz="800" dirty="0">
                <a:latin typeface="Calibri" panose="020F0502020204030204" pitchFamily="34" charset="0"/>
              </a:rPr>
              <a:t> „</a:t>
            </a:r>
            <a:r>
              <a:rPr lang="cs-CZ" sz="800" dirty="0" err="1">
                <a:latin typeface="Calibri" panose="020F0502020204030204" pitchFamily="34" charset="0"/>
              </a:rPr>
              <a:t>Chemical</a:t>
            </a:r>
            <a:r>
              <a:rPr lang="cs-CZ" sz="800" dirty="0">
                <a:latin typeface="Calibri" panose="020F0502020204030204" pitchFamily="34" charset="0"/>
              </a:rPr>
              <a:t> </a:t>
            </a:r>
            <a:r>
              <a:rPr lang="cs-CZ" sz="800" dirty="0" err="1">
                <a:latin typeface="Calibri" panose="020F0502020204030204" pitchFamily="34" charset="0"/>
              </a:rPr>
              <a:t>genetics</a:t>
            </a:r>
            <a:r>
              <a:rPr lang="cs-CZ" sz="800" dirty="0">
                <a:latin typeface="Calibri" panose="020F0502020204030204" pitchFamily="34" charset="0"/>
              </a:rPr>
              <a:t> </a:t>
            </a:r>
            <a:r>
              <a:rPr lang="cs-CZ" sz="800" dirty="0" err="1">
                <a:latin typeface="Calibri" panose="020F0502020204030204" pitchFamily="34" charset="0"/>
              </a:rPr>
              <a:t>of</a:t>
            </a:r>
            <a:r>
              <a:rPr lang="cs-CZ" sz="800" dirty="0">
                <a:latin typeface="Calibri" panose="020F0502020204030204" pitchFamily="34" charset="0"/>
              </a:rPr>
              <a:t> </a:t>
            </a:r>
            <a:r>
              <a:rPr lang="cs-CZ" sz="800" dirty="0" err="1">
                <a:latin typeface="Calibri" panose="020F0502020204030204" pitchFamily="34" charset="0"/>
              </a:rPr>
              <a:t>Plasmodium</a:t>
            </a:r>
            <a:r>
              <a:rPr lang="cs-CZ" sz="800" dirty="0">
                <a:latin typeface="Calibri" panose="020F0502020204030204" pitchFamily="34" charset="0"/>
              </a:rPr>
              <a:t> </a:t>
            </a:r>
            <a:r>
              <a:rPr lang="cs-CZ" sz="800" dirty="0" err="1">
                <a:latin typeface="Calibri" panose="020F0502020204030204" pitchFamily="34" charset="0"/>
              </a:rPr>
              <a:t>falciparum</a:t>
            </a:r>
            <a:r>
              <a:rPr lang="cs-CZ" sz="800" dirty="0">
                <a:latin typeface="Calibri" panose="020F0502020204030204" pitchFamily="34" charset="0"/>
              </a:rPr>
              <a:t>“, </a:t>
            </a:r>
            <a:r>
              <a:rPr lang="cs-CZ" sz="800" i="1" dirty="0" err="1">
                <a:latin typeface="Calibri" panose="020F0502020204030204" pitchFamily="34" charset="0"/>
              </a:rPr>
              <a:t>Nature</a:t>
            </a:r>
            <a:r>
              <a:rPr lang="cs-CZ" sz="800" dirty="0">
                <a:latin typeface="Calibri" panose="020F0502020204030204" pitchFamily="34" charset="0"/>
              </a:rPr>
              <a:t>, </a:t>
            </a:r>
            <a:r>
              <a:rPr lang="cs-CZ" sz="800" b="1" dirty="0">
                <a:latin typeface="Calibri" panose="020F0502020204030204" pitchFamily="34" charset="0"/>
              </a:rPr>
              <a:t>2010</a:t>
            </a:r>
            <a:r>
              <a:rPr lang="cs-CZ" sz="800" dirty="0">
                <a:latin typeface="Calibri" panose="020F0502020204030204" pitchFamily="34" charset="0"/>
              </a:rPr>
              <a:t>, 465, 311-315.</a:t>
            </a:r>
            <a:endParaRPr lang="en-US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9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16_9">
  <a:themeElements>
    <a:clrScheme name="template 16_9">
      <a:dk1>
        <a:srgbClr val="585858"/>
      </a:dk1>
      <a:lt1>
        <a:srgbClr val="FFFFFF"/>
      </a:lt1>
      <a:dk2>
        <a:srgbClr val="A7A7A7"/>
      </a:dk2>
      <a:lt2>
        <a:srgbClr val="535353"/>
      </a:lt2>
      <a:accent1>
        <a:srgbClr val="00B9AF"/>
      </a:accent1>
      <a:accent2>
        <a:srgbClr val="FF9F00"/>
      </a:accent2>
      <a:accent3>
        <a:srgbClr val="363641"/>
      </a:accent3>
      <a:accent4>
        <a:srgbClr val="7864AC"/>
      </a:accent4>
      <a:accent5>
        <a:srgbClr val="4982D8"/>
      </a:accent5>
      <a:accent6>
        <a:srgbClr val="E0E03B"/>
      </a:accent6>
      <a:hlink>
        <a:srgbClr val="0000FF"/>
      </a:hlink>
      <a:folHlink>
        <a:srgbClr val="FF00FF"/>
      </a:folHlink>
    </a:clrScheme>
    <a:fontScheme name="template 16_9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plate 16_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85858"/>
            </a:solidFill>
            <a:effectLst/>
            <a:uFillTx/>
            <a:latin typeface="Decima Nova Pro Lt"/>
            <a:ea typeface="Decima Nova Pro Lt"/>
            <a:cs typeface="Decima Nova Pro Lt"/>
            <a:sym typeface="Decima Nova Pro 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85858"/>
            </a:solidFill>
            <a:effectLst/>
            <a:uFillTx/>
            <a:latin typeface="Decima Nova Pro Lt"/>
            <a:ea typeface="Decima Nova Pro Lt"/>
            <a:cs typeface="Decima Nova Pro Lt"/>
            <a:sym typeface="Decima Nova Pro 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plate 16_9">
  <a:themeElements>
    <a:clrScheme name="template 16_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9AF"/>
      </a:accent1>
      <a:accent2>
        <a:srgbClr val="FF9F00"/>
      </a:accent2>
      <a:accent3>
        <a:srgbClr val="363641"/>
      </a:accent3>
      <a:accent4>
        <a:srgbClr val="7864AC"/>
      </a:accent4>
      <a:accent5>
        <a:srgbClr val="4982D8"/>
      </a:accent5>
      <a:accent6>
        <a:srgbClr val="E0E03B"/>
      </a:accent6>
      <a:hlink>
        <a:srgbClr val="0000FF"/>
      </a:hlink>
      <a:folHlink>
        <a:srgbClr val="FF00FF"/>
      </a:folHlink>
    </a:clrScheme>
    <a:fontScheme name="template 16_9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plate 16_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85858"/>
            </a:solidFill>
            <a:effectLst/>
            <a:uFillTx/>
            <a:latin typeface="Decima Nova Pro Lt"/>
            <a:ea typeface="Decima Nova Pro Lt"/>
            <a:cs typeface="Decima Nova Pro Lt"/>
            <a:sym typeface="Decima Nova Pro 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85858"/>
            </a:solidFill>
            <a:effectLst/>
            <a:uFillTx/>
            <a:latin typeface="Decima Nova Pro Lt"/>
            <a:ea typeface="Decima Nova Pro Lt"/>
            <a:cs typeface="Decima Nova Pro Lt"/>
            <a:sym typeface="Decima Nova Pro 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456</Words>
  <Application>Microsoft Office PowerPoint</Application>
  <PresentationFormat>Custom</PresentationFormat>
  <Paragraphs>101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Decima Nova Pro</vt:lpstr>
      <vt:lpstr>Decima Nova Pro Lt</vt:lpstr>
      <vt:lpstr>Times New Roman</vt:lpstr>
      <vt:lpstr>template 16_9</vt:lpstr>
      <vt:lpstr>Jak najít jehlu v kupce sena aneb orientace v dnešních databázích</vt:lpstr>
      <vt:lpstr>O společnosti ChemAxon</vt:lpstr>
      <vt:lpstr>Motivace: Záplava dat</vt:lpstr>
      <vt:lpstr>Testování s vysokou propustností </vt:lpstr>
      <vt:lpstr>Co mají molekuly společného?</vt:lpstr>
      <vt:lpstr>Extended-Connectivity Fingerprints (ECFP)</vt:lpstr>
      <vt:lpstr>Sphere Exclusion Clustering</vt:lpstr>
      <vt:lpstr>JKlustor</vt:lpstr>
      <vt:lpstr>Testovací data </vt:lpstr>
      <vt:lpstr>Stavba optimální databáze</vt:lpstr>
      <vt:lpstr>Výběr optimálních parametrů</vt:lpstr>
      <vt:lpstr>Výsledky</vt:lpstr>
      <vt:lpstr>Závěr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54</cp:revision>
  <dcterms:modified xsi:type="dcterms:W3CDTF">2016-06-20T14:23:03Z</dcterms:modified>
</cp:coreProperties>
</file>