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35" r:id="rId2"/>
    <p:sldId id="700" r:id="rId3"/>
    <p:sldId id="703" r:id="rId4"/>
    <p:sldId id="704" r:id="rId5"/>
    <p:sldId id="707" r:id="rId6"/>
    <p:sldId id="708" r:id="rId7"/>
    <p:sldId id="709" r:id="rId8"/>
    <p:sldId id="716" r:id="rId9"/>
    <p:sldId id="711" r:id="rId10"/>
    <p:sldId id="712" r:id="rId11"/>
    <p:sldId id="713" r:id="rId12"/>
    <p:sldId id="714" r:id="rId13"/>
    <p:sldId id="715" r:id="rId14"/>
    <p:sldId id="719" r:id="rId15"/>
    <p:sldId id="710" r:id="rId16"/>
    <p:sldId id="717" r:id="rId17"/>
    <p:sldId id="718" r:id="rId18"/>
    <p:sldId id="706" r:id="rId19"/>
    <p:sldId id="702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595959"/>
    <a:srgbClr val="7AC1FF"/>
    <a:srgbClr val="7F7F7F"/>
    <a:srgbClr val="B01A20"/>
    <a:srgbClr val="4FBDA9"/>
    <a:srgbClr val="EB731F"/>
    <a:srgbClr val="3A7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91" autoAdjust="0"/>
    <p:restoredTop sz="92932" autoAdjust="0"/>
  </p:normalViewPr>
  <p:slideViewPr>
    <p:cSldViewPr snapToGrid="0">
      <p:cViewPr varScale="1">
        <p:scale>
          <a:sx n="89" d="100"/>
          <a:sy n="89" d="100"/>
        </p:scale>
        <p:origin x="160" y="1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38146-DCA4-4425-8B50-2BDBC5F9C2E8}" type="doc">
      <dgm:prSet loTypeId="urn:microsoft.com/office/officeart/2005/8/layout/hierarchy4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B47B7AD-E853-4013-8C5E-3C4AB91D86FE}">
      <dgm:prSet/>
      <dgm:spPr/>
      <dgm:t>
        <a:bodyPr/>
        <a:lstStyle/>
        <a:p>
          <a:pPr rtl="0"/>
          <a:r>
            <a:rPr lang="en-US" b="0" i="0" dirty="0" err="1" smtClean="0">
              <a:latin typeface="Consolas" panose="020B0609020204030204" pitchFamily="49" charset="0"/>
            </a:rPr>
            <a:t>RegularMotifs</a:t>
          </a:r>
          <a:r>
            <a:rPr lang="en-US" b="0" i="0" dirty="0" smtClean="0">
              <a:latin typeface="Consolas" panose="020B0609020204030204" pitchFamily="49" charset="0"/>
            </a:rPr>
            <a:t>(".{2}C.{2,4}C.{12}H.{3,5}H")</a:t>
          </a:r>
          <a:endParaRPr lang="en-US" dirty="0">
            <a:latin typeface="Consolas" panose="020B0609020204030204" pitchFamily="49" charset="0"/>
          </a:endParaRPr>
        </a:p>
      </dgm:t>
    </dgm:pt>
    <dgm:pt modelId="{113B36C4-F8C4-4627-A571-8B34D3E2263F}" type="parTrans" cxnId="{92588B86-23DB-42A4-8EAE-F77ED443D4D4}">
      <dgm:prSet/>
      <dgm:spPr/>
      <dgm:t>
        <a:bodyPr/>
        <a:lstStyle/>
        <a:p>
          <a:endParaRPr lang="en-US"/>
        </a:p>
      </dgm:t>
    </dgm:pt>
    <dgm:pt modelId="{07BE98DE-EF51-48A9-807C-2BC6BD4F507D}" type="sibTrans" cxnId="{92588B86-23DB-42A4-8EAE-F77ED443D4D4}">
      <dgm:prSet/>
      <dgm:spPr/>
      <dgm:t>
        <a:bodyPr/>
        <a:lstStyle/>
        <a:p>
          <a:endParaRPr lang="en-US"/>
        </a:p>
      </dgm:t>
    </dgm:pt>
    <dgm:pt modelId="{25726B8F-72CB-4680-B284-04BD266421FF}" type="pres">
      <dgm:prSet presAssocID="{98238146-DCA4-4425-8B50-2BDBC5F9C2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C5B552-E5E4-42C1-B292-5D4CCE436804}" type="pres">
      <dgm:prSet presAssocID="{BB47B7AD-E853-4013-8C5E-3C4AB91D86FE}" presName="vertOne" presStyleCnt="0"/>
      <dgm:spPr/>
    </dgm:pt>
    <dgm:pt modelId="{FADB646E-455B-4DBC-B8CF-87F4AB4245F9}" type="pres">
      <dgm:prSet presAssocID="{BB47B7AD-E853-4013-8C5E-3C4AB91D86F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C44867-E76C-4850-A301-77848E96707A}" type="pres">
      <dgm:prSet presAssocID="{BB47B7AD-E853-4013-8C5E-3C4AB91D86FE}" presName="horzOne" presStyleCnt="0"/>
      <dgm:spPr/>
    </dgm:pt>
  </dgm:ptLst>
  <dgm:cxnLst>
    <dgm:cxn modelId="{77FDFF70-65B0-4621-8DE8-A2A27D962142}" type="presOf" srcId="{BB47B7AD-E853-4013-8C5E-3C4AB91D86FE}" destId="{FADB646E-455B-4DBC-B8CF-87F4AB4245F9}" srcOrd="0" destOrd="0" presId="urn:microsoft.com/office/officeart/2005/8/layout/hierarchy4"/>
    <dgm:cxn modelId="{92588B86-23DB-42A4-8EAE-F77ED443D4D4}" srcId="{98238146-DCA4-4425-8B50-2BDBC5F9C2E8}" destId="{BB47B7AD-E853-4013-8C5E-3C4AB91D86FE}" srcOrd="0" destOrd="0" parTransId="{113B36C4-F8C4-4627-A571-8B34D3E2263F}" sibTransId="{07BE98DE-EF51-48A9-807C-2BC6BD4F507D}"/>
    <dgm:cxn modelId="{B019C6CD-69FA-4A92-8E31-10C7E18629F6}" type="presOf" srcId="{98238146-DCA4-4425-8B50-2BDBC5F9C2E8}" destId="{25726B8F-72CB-4680-B284-04BD266421FF}" srcOrd="0" destOrd="0" presId="urn:microsoft.com/office/officeart/2005/8/layout/hierarchy4"/>
    <dgm:cxn modelId="{CA964C32-44F5-4463-88D7-34188904E514}" type="presParOf" srcId="{25726B8F-72CB-4680-B284-04BD266421FF}" destId="{4AC5B552-E5E4-42C1-B292-5D4CCE436804}" srcOrd="0" destOrd="0" presId="urn:microsoft.com/office/officeart/2005/8/layout/hierarchy4"/>
    <dgm:cxn modelId="{ACA084B6-547F-4AA9-BA3C-E8F0BD2E2CD0}" type="presParOf" srcId="{4AC5B552-E5E4-42C1-B292-5D4CCE436804}" destId="{FADB646E-455B-4DBC-B8CF-87F4AB4245F9}" srcOrd="0" destOrd="0" presId="urn:microsoft.com/office/officeart/2005/8/layout/hierarchy4"/>
    <dgm:cxn modelId="{40A64887-9EE6-4E45-866A-62F129492349}" type="presParOf" srcId="{4AC5B552-E5E4-42C1-B292-5D4CCE436804}" destId="{F5C44867-E76C-4850-A301-77848E96707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B646E-455B-4DBC-B8CF-87F4AB4245F9}">
      <dsp:nvSpPr>
        <dsp:cNvPr id="0" name=""/>
        <dsp:cNvSpPr/>
      </dsp:nvSpPr>
      <dsp:spPr>
        <a:xfrm>
          <a:off x="0" y="0"/>
          <a:ext cx="8285162" cy="1099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dirty="0" err="1" smtClean="0">
              <a:latin typeface="Consolas" panose="020B0609020204030204" pitchFamily="49" charset="0"/>
            </a:rPr>
            <a:t>RegularMotifs</a:t>
          </a:r>
          <a:r>
            <a:rPr lang="en-US" sz="2700" b="0" i="0" kern="1200" dirty="0" smtClean="0">
              <a:latin typeface="Consolas" panose="020B0609020204030204" pitchFamily="49" charset="0"/>
            </a:rPr>
            <a:t>(".{2}C.{2,4}C.{12}H.{3,5}H")</a:t>
          </a:r>
          <a:endParaRPr lang="en-US" sz="2700" kern="1200" dirty="0">
            <a:latin typeface="Consolas" panose="020B0609020204030204" pitchFamily="49" charset="0"/>
          </a:endParaRPr>
        </a:p>
      </dsp:txBody>
      <dsp:txXfrm>
        <a:off x="32199" y="32199"/>
        <a:ext cx="8220764" cy="1034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50BFF0-43A2-3A4B-8A7F-A0AEF4243A2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24178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797B55-7536-DC4B-9740-5F9D3F26522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3893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ModifiedResidues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().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AmbientAtoms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(2) | 1as5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Near(4,   </a:t>
            </a:r>
            <a:r>
              <a:rPr lang="en-US" dirty="0" err="1" smtClean="0"/>
              <a:t>RegularMotifs</a:t>
            </a:r>
            <a:r>
              <a:rPr lang="en-US" dirty="0" smtClean="0"/>
              <a:t>('GGCGAAGAAC', Type='Nucleotide'),   </a:t>
            </a:r>
            <a:r>
              <a:rPr lang="en-US" dirty="0" err="1" smtClean="0"/>
              <a:t>RegularMotifs</a:t>
            </a:r>
            <a:r>
              <a:rPr lang="en-US" dirty="0" smtClean="0"/>
              <a:t>('GGGAGCC', Type='Nucleotide')) | 1ffk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797B55-7536-DC4B-9740-5F9D3F265224}" type="slidenum">
              <a:rPr lang="cs-CZ" altLang="en-US" smtClean="0"/>
              <a:pPr>
                <a:defRPr/>
              </a:pPr>
              <a:t>16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849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eitec_PPT_podklad_uvo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89" t="-73624" r="20346" b="21391"/>
          <a:stretch>
            <a:fillRect/>
          </a:stretch>
        </p:blipFill>
        <p:spPr bwMode="auto">
          <a:xfrm>
            <a:off x="127000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pic>
        <p:nvPicPr>
          <p:cNvPr id="6" name="Picture 16" descr="logo+napis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82625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OPVaVpI_loga-eu_pos_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35650"/>
            <a:ext cx="3235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0"/>
          </p:nvPr>
        </p:nvSpPr>
        <p:spPr>
          <a:xfrm>
            <a:off x="819150" y="4352925"/>
            <a:ext cx="6372225" cy="323850"/>
          </a:xfrm>
        </p:spPr>
        <p:txBody>
          <a:bodyPr/>
          <a:lstStyle>
            <a:lvl1pPr>
              <a:buNone/>
              <a:defRPr sz="2000" b="1">
                <a:solidFill>
                  <a:srgbClr val="7AC143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606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09" t="-119444" r="16785" b="14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" name="Picture 7" descr="OPVaVpI_loga-eu_pos_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397500"/>
            <a:ext cx="3235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EITEC_logo_pos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49575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127125"/>
            <a:ext cx="7591425" cy="105886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598863"/>
            <a:ext cx="501015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 dirty="0"/>
              <a:t>Středoevropský technologický institut</a:t>
            </a:r>
          </a:p>
          <a:p>
            <a:r>
              <a:rPr lang="cs-CZ" dirty="0"/>
              <a:t>c/o Masarykova univerzita</a:t>
            </a:r>
          </a:p>
          <a:p>
            <a:r>
              <a:rPr lang="cs-CZ" dirty="0" err="1"/>
              <a:t>Žerotínovo</a:t>
            </a:r>
            <a:r>
              <a:rPr lang="cs-CZ" dirty="0"/>
              <a:t> nám. 9</a:t>
            </a:r>
          </a:p>
          <a:p>
            <a:r>
              <a:rPr lang="cs-CZ" dirty="0"/>
              <a:t>601 77 Brno</a:t>
            </a:r>
          </a:p>
          <a:p>
            <a:r>
              <a:rPr lang="cs-CZ" dirty="0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161313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20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1" y="1282700"/>
            <a:ext cx="4038600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0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50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Picture 25" descr="CEITEC_logo_po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-996950" y="6419850"/>
            <a:ext cx="1439863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33A6F612-CBCE-BA4D-BD1E-EFAA4BBA7F27}" type="slidenum">
              <a:rPr lang="cs-CZ" altLang="en-US" sz="1300" b="1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cs-CZ" altLang="en-US" sz="13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87" r:id="rId3"/>
    <p:sldLayoutId id="2147483988" r:id="rId4"/>
    <p:sldLayoutId id="2147483989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2"/>
        <a:buChar char="§"/>
        <a:defRPr sz="28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2"/>
        <a:buChar char="§"/>
        <a:defRPr sz="2400">
          <a:solidFill>
            <a:srgbClr val="808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2"/>
        <a:buChar char="§"/>
        <a:defRPr sz="20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2"/>
        <a:buChar char="§"/>
        <a:defRPr sz="2000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2"/>
        <a:buChar char="§"/>
        <a:defRPr sz="1600">
          <a:solidFill>
            <a:srgbClr val="808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xpravda@ncbr.muni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0"/>
            <a:ext cx="333692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Obdélník 9"/>
          <p:cNvSpPr>
            <a:spLocks noChangeArrowheads="1"/>
          </p:cNvSpPr>
          <p:nvPr/>
        </p:nvSpPr>
        <p:spPr bwMode="auto">
          <a:xfrm>
            <a:off x="582613" y="5451475"/>
            <a:ext cx="3798887" cy="1150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800">
                <a:solidFill>
                  <a:srgbClr val="80808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400">
                <a:solidFill>
                  <a:srgbClr val="80808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000">
                <a:solidFill>
                  <a:srgbClr val="80808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000">
                <a:solidFill>
                  <a:srgbClr val="80808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6688"/>
            <a:ext cx="2613025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Obdélník 3"/>
          <p:cNvSpPr>
            <a:spLocks noChangeArrowheads="1"/>
          </p:cNvSpPr>
          <p:nvPr/>
        </p:nvSpPr>
        <p:spPr bwMode="auto">
          <a:xfrm>
            <a:off x="2328863" y="3409950"/>
            <a:ext cx="6826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800">
                <a:solidFill>
                  <a:srgbClr val="80808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400">
                <a:solidFill>
                  <a:srgbClr val="80808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000">
                <a:solidFill>
                  <a:srgbClr val="80808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000">
                <a:solidFill>
                  <a:srgbClr val="80808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Detekce biomolekulárních substruktur pomocí PatternQuery</a:t>
            </a:r>
            <a:endParaRPr lang="en-US" altLang="en-US" sz="18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Luk</a:t>
            </a:r>
            <a:r>
              <a:rPr lang="cs-CZ" altLang="en-US" sz="1800" b="1">
                <a:solidFill>
                  <a:schemeClr val="tx1"/>
                </a:solidFill>
              </a:rPr>
              <a:t>áš Pravda </a:t>
            </a:r>
            <a:endParaRPr lang="en-US" altLang="en-US" sz="18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xpravda@ncbr.muni.cz</a:t>
            </a: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498475"/>
            <a:ext cx="16621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Obdélník 5"/>
          <p:cNvSpPr>
            <a:spLocks noChangeArrowheads="1"/>
          </p:cNvSpPr>
          <p:nvPr/>
        </p:nvSpPr>
        <p:spPr bwMode="auto">
          <a:xfrm>
            <a:off x="-12700" y="2695575"/>
            <a:ext cx="9167813" cy="4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800">
                <a:solidFill>
                  <a:srgbClr val="80808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400">
                <a:solidFill>
                  <a:srgbClr val="80808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000">
                <a:solidFill>
                  <a:srgbClr val="80808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000">
                <a:solidFill>
                  <a:srgbClr val="80808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Case study I</a:t>
            </a:r>
            <a:endParaRPr lang="en-US" alt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C2H2 zinkový prst je definován sekvencí aminokyselin a dále zinkovým iontem, který celý fold stabilizuje.</a:t>
            </a:r>
          </a:p>
          <a:p>
            <a:r>
              <a:rPr lang="cs-CZ" altLang="en-US"/>
              <a:t>Podle typu stabilizujících residuí rozlišujeme různé druhy.</a:t>
            </a:r>
          </a:p>
          <a:p>
            <a:endParaRPr lang="cs-CZ" altLang="en-US"/>
          </a:p>
          <a:p>
            <a:r>
              <a:rPr lang="cs-CZ" altLang="en-US"/>
              <a:t>Můžeme tyto informace využít k popisu daného vzoru a jeho identifikaci v rámci PDB databáze?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Case study II</a:t>
            </a:r>
            <a:endParaRPr lang="en-US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30213" y="1282700"/>
          <a:ext cx="8285162" cy="109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0213" y="2559050"/>
            <a:ext cx="82851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kern="0" dirty="0" smtClean="0"/>
              <a:t>595 vzorů v 342 proteinech.</a:t>
            </a:r>
          </a:p>
          <a:p>
            <a:pPr>
              <a:defRPr/>
            </a:pPr>
            <a:endParaRPr lang="cs-CZ" kern="0" dirty="0" smtClean="0"/>
          </a:p>
          <a:p>
            <a:pPr>
              <a:defRPr/>
            </a:pPr>
            <a:r>
              <a:rPr lang="cs-CZ" kern="0" dirty="0" smtClean="0"/>
              <a:t>Jsou to ale opravdu pouze zinkové prsty nebo je tam něco navíc?</a:t>
            </a:r>
          </a:p>
          <a:p>
            <a:pPr>
              <a:defRPr/>
            </a:pPr>
            <a:endParaRPr lang="cs-CZ" kern="0" dirty="0"/>
          </a:p>
          <a:p>
            <a:pPr>
              <a:defRPr/>
            </a:pPr>
            <a:r>
              <a:rPr lang="cs-CZ" kern="0" dirty="0" smtClean="0"/>
              <a:t>Jak to zkontrolujeme</a:t>
            </a:r>
            <a:r>
              <a:rPr lang="cs-CZ" kern="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Case study III</a:t>
            </a:r>
            <a:endParaRPr lang="en-US" altLang="en-US"/>
          </a:p>
        </p:txBody>
      </p:sp>
      <p:sp>
        <p:nvSpPr>
          <p:cNvPr id="1741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r>
              <a:rPr lang="cs-CZ" altLang="en-US"/>
              <a:t>C2H2 zinkový prst je stabilizován zinkovým iontem,</a:t>
            </a:r>
          </a:p>
          <a:p>
            <a:pPr marL="0" indent="0">
              <a:buFont typeface="Wingdings" charset="2"/>
              <a:buNone/>
            </a:pPr>
            <a:endParaRPr lang="cs-CZ" altLang="en-US"/>
          </a:p>
          <a:p>
            <a:pPr marL="0" indent="0">
              <a:buFont typeface="Wingdings" charset="2"/>
              <a:buNone/>
            </a:pPr>
            <a:endParaRPr lang="cs-CZ" altLang="en-US"/>
          </a:p>
          <a:p>
            <a:pPr marL="0" indent="0">
              <a:buFont typeface="Wingdings" charset="2"/>
              <a:buNone/>
            </a:pPr>
            <a:endParaRPr lang="cs-CZ" altLang="en-US"/>
          </a:p>
          <a:p>
            <a:pPr marL="0" indent="0">
              <a:buFont typeface="Wingdings" charset="2"/>
              <a:buNone/>
            </a:pPr>
            <a:r>
              <a:rPr lang="cs-CZ" altLang="en-US"/>
              <a:t>který interaguje s dvěma cysteiny a dvěma histidiny </a:t>
            </a:r>
          </a:p>
          <a:p>
            <a:pPr marL="0" indent="0">
              <a:buFont typeface="Wingdings" charset="2"/>
              <a:buNone/>
            </a:pPr>
            <a:endParaRPr lang="cs-CZ" altLang="en-US"/>
          </a:p>
          <a:p>
            <a:pPr marL="0" indent="0">
              <a:buFont typeface="Wingdings" charset="2"/>
              <a:buNone/>
            </a:pPr>
            <a:endParaRPr lang="en-US" altLang="en-US"/>
          </a:p>
        </p:txBody>
      </p:sp>
      <p:grpSp>
        <p:nvGrpSpPr>
          <p:cNvPr id="17412" name="Group 9"/>
          <p:cNvGrpSpPr>
            <a:grpSpLocks/>
          </p:cNvGrpSpPr>
          <p:nvPr/>
        </p:nvGrpSpPr>
        <p:grpSpPr bwMode="auto">
          <a:xfrm>
            <a:off x="422275" y="1816100"/>
            <a:ext cx="8285163" cy="1100138"/>
            <a:chOff x="0" y="0"/>
            <a:chExt cx="8285162" cy="1099350"/>
          </a:xfrm>
        </p:grpSpPr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0" y="0"/>
              <a:ext cx="8285162" cy="109935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4"/>
            <p:cNvSpPr txBox="1"/>
            <p:nvPr/>
          </p:nvSpPr>
          <p:spPr>
            <a:xfrm>
              <a:off x="31750" y="31727"/>
              <a:ext cx="8221662" cy="1035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5730" tIns="125730" rIns="125730" bIns="125730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3300" dirty="0" err="1">
                  <a:latin typeface="Consolas" panose="020B0609020204030204" pitchFamily="49" charset="0"/>
                </a:rPr>
                <a:t>Atoms</a:t>
              </a:r>
              <a:r>
                <a:rPr lang="en-US" sz="3300" dirty="0">
                  <a:latin typeface="Consolas" panose="020B0609020204030204" pitchFamily="49" charset="0"/>
                </a:rPr>
                <a:t>('</a:t>
              </a:r>
              <a:r>
                <a:rPr lang="cs-CZ" sz="3300" dirty="0" err="1">
                  <a:latin typeface="Consolas" panose="020B0609020204030204" pitchFamily="49" charset="0"/>
                </a:rPr>
                <a:t>Zn</a:t>
              </a:r>
              <a:r>
                <a:rPr lang="en-US" sz="3300" dirty="0">
                  <a:latin typeface="Consolas" panose="020B0609020204030204" pitchFamily="49" charset="0"/>
                </a:rPr>
                <a:t>')</a:t>
              </a:r>
            </a:p>
          </p:txBody>
        </p:sp>
      </p:grpSp>
      <p:grpSp>
        <p:nvGrpSpPr>
          <p:cNvPr id="17413" name="Group 12"/>
          <p:cNvGrpSpPr>
            <a:grpSpLocks/>
          </p:cNvGrpSpPr>
          <p:nvPr/>
        </p:nvGrpSpPr>
        <p:grpSpPr bwMode="auto">
          <a:xfrm>
            <a:off x="454025" y="3948113"/>
            <a:ext cx="8285163" cy="1098550"/>
            <a:chOff x="0" y="0"/>
            <a:chExt cx="8285162" cy="1099350"/>
          </a:xfrm>
        </p:grpSpPr>
        <p:sp>
          <p:nvSpPr>
            <p:cNvPr id="14" name="Rounded Rectangle 13"/>
            <p:cNvSpPr>
              <a:spLocks noChangeArrowheads="1"/>
            </p:cNvSpPr>
            <p:nvPr/>
          </p:nvSpPr>
          <p:spPr bwMode="auto">
            <a:xfrm>
              <a:off x="0" y="0"/>
              <a:ext cx="8285162" cy="109935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ounded Rectangle 4"/>
            <p:cNvSpPr txBox="1"/>
            <p:nvPr/>
          </p:nvSpPr>
          <p:spPr>
            <a:xfrm>
              <a:off x="31750" y="31773"/>
              <a:ext cx="8221662" cy="1035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5730" tIns="125730" rIns="125730" bIns="125730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300" dirty="0">
                  <a:latin typeface="Consolas" panose="020B0609020204030204" pitchFamily="49" charset="0"/>
                </a:rPr>
                <a:t>Residues('</a:t>
              </a:r>
              <a:r>
                <a:rPr lang="en-US" sz="3300" dirty="0" err="1">
                  <a:latin typeface="Consolas" panose="020B0609020204030204" pitchFamily="49" charset="0"/>
                </a:rPr>
                <a:t>Cys</a:t>
              </a:r>
              <a:r>
                <a:rPr lang="en-US" sz="3300" dirty="0">
                  <a:latin typeface="Consolas" panose="020B0609020204030204" pitchFamily="49" charset="0"/>
                </a:rPr>
                <a:t>')</a:t>
              </a:r>
            </a:p>
          </p:txBody>
        </p:sp>
      </p:grpSp>
      <p:grpSp>
        <p:nvGrpSpPr>
          <p:cNvPr id="17414" name="Group 17"/>
          <p:cNvGrpSpPr>
            <a:grpSpLocks/>
          </p:cNvGrpSpPr>
          <p:nvPr/>
        </p:nvGrpSpPr>
        <p:grpSpPr bwMode="auto">
          <a:xfrm>
            <a:off x="454025" y="5146675"/>
            <a:ext cx="8285163" cy="1100138"/>
            <a:chOff x="0" y="0"/>
            <a:chExt cx="8285162" cy="1099350"/>
          </a:xfrm>
        </p:grpSpPr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0" y="0"/>
              <a:ext cx="8285162" cy="109935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ounded Rectangle 4"/>
            <p:cNvSpPr txBox="1"/>
            <p:nvPr/>
          </p:nvSpPr>
          <p:spPr>
            <a:xfrm>
              <a:off x="31750" y="31727"/>
              <a:ext cx="8221662" cy="1035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5730" tIns="125730" rIns="125730" bIns="125730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300" dirty="0">
                  <a:latin typeface="Consolas" panose="020B0609020204030204" pitchFamily="49" charset="0"/>
                </a:rPr>
                <a:t>Count(Residues('</a:t>
              </a:r>
              <a:r>
                <a:rPr lang="en-US" sz="3300" dirty="0" err="1">
                  <a:latin typeface="Consolas" panose="020B0609020204030204" pitchFamily="49" charset="0"/>
                </a:rPr>
                <a:t>Cys</a:t>
              </a:r>
              <a:r>
                <a:rPr lang="en-US" sz="3300" dirty="0">
                  <a:latin typeface="Consolas" panose="020B0609020204030204" pitchFamily="49" charset="0"/>
                </a:rPr>
                <a:t>')) ==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Case study IV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282700"/>
            <a:ext cx="8285162" cy="1046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Pokud dáme všechny informace dohromady dostaneme následující </a:t>
            </a:r>
            <a:r>
              <a:rPr lang="cs-CZ" dirty="0" err="1" smtClean="0"/>
              <a:t>query</a:t>
            </a:r>
            <a:r>
              <a:rPr lang="cs-CZ" dirty="0" smtClean="0"/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	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90588" y="2603500"/>
            <a:ext cx="67833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2000" dirty="0" err="1">
                <a:latin typeface="Consolas" panose="020B0609020204030204" pitchFamily="49" charset="0"/>
              </a:rPr>
              <a:t>RegularMotifs</a:t>
            </a:r>
            <a:r>
              <a:rPr lang="en-US" sz="2000" dirty="0">
                <a:latin typeface="Consolas" panose="020B0609020204030204" pitchFamily="49" charset="0"/>
              </a:rPr>
              <a:t>('.{2}C.{2,4}C.{12}H.{3,5}H</a:t>
            </a:r>
            <a:r>
              <a:rPr lang="en-US" sz="2000" dirty="0" smtClean="0">
                <a:latin typeface="Consolas" panose="020B0609020204030204" pitchFamily="49" charset="0"/>
              </a:rPr>
              <a:t>')</a:t>
            </a:r>
            <a:endParaRPr lang="en-US" sz="2000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</a:rPr>
              <a:t>  .</a:t>
            </a:r>
            <a:r>
              <a:rPr lang="en-US" sz="2000" dirty="0" err="1" smtClean="0">
                <a:latin typeface="Consolas" panose="020B0609020204030204" pitchFamily="49" charset="0"/>
              </a:rPr>
              <a:t>ConnectedAtoms</a:t>
            </a:r>
            <a:r>
              <a:rPr lang="en-US" sz="2000" dirty="0" smtClean="0">
                <a:latin typeface="Consolas" panose="020B0609020204030204" pitchFamily="49" charset="0"/>
              </a:rPr>
              <a:t>(1)</a:t>
            </a:r>
            <a:endParaRPr lang="en-US" sz="2000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Consolas" panose="020B0609020204030204" pitchFamily="49" charset="0"/>
              </a:rPr>
              <a:t>   .Filter(lambda </a:t>
            </a:r>
            <a:r>
              <a:rPr lang="en-US" sz="2000" dirty="0">
                <a:latin typeface="Consolas" panose="020B0609020204030204" pitchFamily="49" charset="0"/>
              </a:rPr>
              <a:t>m: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m.Find</a:t>
            </a:r>
            <a:r>
              <a:rPr lang="en-US" sz="2000" dirty="0">
                <a:latin typeface="Consolas" panose="020B0609020204030204" pitchFamily="49" charset="0"/>
              </a:rPr>
              <a:t>(Atoms('Zn</a:t>
            </a:r>
            <a:r>
              <a:rPr lang="en-US" sz="2000" dirty="0" smtClean="0">
                <a:latin typeface="Consolas" panose="020B0609020204030204" pitchFamily="49" charset="0"/>
              </a:rPr>
              <a:t>')</a:t>
            </a:r>
            <a:endParaRPr lang="en-US" sz="2000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smtClean="0">
                <a:latin typeface="Consolas" panose="020B0609020204030204" pitchFamily="49" charset="0"/>
              </a:rPr>
              <a:t>      .</a:t>
            </a:r>
            <a:r>
              <a:rPr lang="en-US" sz="2000" dirty="0" err="1" smtClean="0">
                <a:latin typeface="Consolas" panose="020B0609020204030204" pitchFamily="49" charset="0"/>
              </a:rPr>
              <a:t>AmbientResidues</a:t>
            </a:r>
            <a:r>
              <a:rPr lang="en-US" sz="2000" dirty="0" smtClean="0">
                <a:latin typeface="Consolas" panose="020B0609020204030204" pitchFamily="49" charset="0"/>
              </a:rPr>
              <a:t>(3)</a:t>
            </a:r>
            <a:endParaRPr lang="en-US" sz="2000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onsolas" panose="020B0609020204030204" pitchFamily="49" charset="0"/>
              </a:rPr>
              <a:t>         </a:t>
            </a:r>
            <a:r>
              <a:rPr lang="en-US" sz="2000" dirty="0" smtClean="0">
                <a:latin typeface="Consolas" panose="020B0609020204030204" pitchFamily="49" charset="0"/>
              </a:rPr>
              <a:t>.Filter(lambda </a:t>
            </a:r>
            <a:r>
              <a:rPr lang="en-US" sz="2000" dirty="0">
                <a:latin typeface="Consolas" panose="020B0609020204030204" pitchFamily="49" charset="0"/>
              </a:rPr>
              <a:t>n: </a:t>
            </a:r>
          </a:p>
          <a:p>
            <a:pPr eaLnBrk="1" hangingPunct="1">
              <a:defRPr/>
            </a:pPr>
            <a:r>
              <a:rPr lang="en-US" sz="2000" dirty="0">
                <a:latin typeface="Consolas" panose="020B0609020204030204" pitchFamily="49" charset="0"/>
              </a:rPr>
              <a:t>		(</a:t>
            </a:r>
            <a:r>
              <a:rPr lang="en-US" sz="2000" dirty="0" err="1">
                <a:latin typeface="Consolas" panose="020B0609020204030204" pitchFamily="49" charset="0"/>
              </a:rPr>
              <a:t>n.Count</a:t>
            </a:r>
            <a:r>
              <a:rPr lang="en-US" sz="2000" dirty="0">
                <a:latin typeface="Consolas" panose="020B0609020204030204" pitchFamily="49" charset="0"/>
              </a:rPr>
              <a:t>(Residues('</a:t>
            </a:r>
            <a:r>
              <a:rPr lang="en-US" sz="2000" dirty="0" err="1">
                <a:latin typeface="Consolas" panose="020B0609020204030204" pitchFamily="49" charset="0"/>
              </a:rPr>
              <a:t>Cys</a:t>
            </a:r>
            <a:r>
              <a:rPr lang="en-US" sz="2000" dirty="0">
                <a:latin typeface="Consolas" panose="020B0609020204030204" pitchFamily="49" charset="0"/>
              </a:rPr>
              <a:t>')) == 2) &amp;    </a:t>
            </a:r>
            <a:r>
              <a:rPr lang="cs-CZ" sz="2000" dirty="0">
                <a:latin typeface="Consolas" panose="020B0609020204030204" pitchFamily="49" charset="0"/>
              </a:rPr>
              <a:t>	</a:t>
            </a:r>
            <a:r>
              <a:rPr lang="en-US" sz="2000" dirty="0">
                <a:latin typeface="Consolas" panose="020B0609020204030204" pitchFamily="49" charset="0"/>
              </a:rPr>
              <a:t>	(</a:t>
            </a:r>
            <a:r>
              <a:rPr lang="en-US" sz="2000" dirty="0" err="1">
                <a:latin typeface="Consolas" panose="020B0609020204030204" pitchFamily="49" charset="0"/>
              </a:rPr>
              <a:t>n.Count</a:t>
            </a:r>
            <a:r>
              <a:rPr lang="en-US" sz="2000" dirty="0">
                <a:latin typeface="Consolas" panose="020B0609020204030204" pitchFamily="49" charset="0"/>
              </a:rPr>
              <a:t>(Residues('His')) == 2</a:t>
            </a:r>
            <a:r>
              <a:rPr lang="en-US" sz="2000" dirty="0" smtClean="0">
                <a:latin typeface="Consolas" panose="020B0609020204030204" pitchFamily="49" charset="0"/>
              </a:rPr>
              <a:t>)))</a:t>
            </a:r>
            <a:endParaRPr lang="en-US" sz="2000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onsolas" panose="020B0609020204030204" pitchFamily="49" charset="0"/>
              </a:rPr>
              <a:t>	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</a:rPr>
              <a:t>  .</a:t>
            </a:r>
            <a:r>
              <a:rPr lang="en-US" sz="2000" dirty="0" err="1" smtClean="0">
                <a:latin typeface="Consolas" panose="020B0609020204030204" pitchFamily="49" charset="0"/>
              </a:rPr>
              <a:t>SeqCount</a:t>
            </a:r>
            <a:r>
              <a:rPr lang="en-US" sz="2000" dirty="0">
                <a:latin typeface="Consolas" panose="020B0609020204030204" pitchFamily="49" charset="0"/>
              </a:rPr>
              <a:t>() &gt; 0)</a:t>
            </a:r>
          </a:p>
          <a:p>
            <a:pPr>
              <a:lnSpc>
                <a:spcPct val="90000"/>
              </a:lnSpc>
              <a:defRPr/>
            </a:pPr>
            <a:endParaRPr lang="en-US" sz="2000" b="1" kern="0" dirty="0">
              <a:solidFill>
                <a:srgbClr val="7AC14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0213" y="5651500"/>
            <a:ext cx="8285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kern="0" dirty="0" smtClean="0"/>
              <a:t>356 vzorů v 239 proteinech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Case study IV</a:t>
            </a:r>
            <a:endParaRPr lang="en-US" alt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Existují i jiné varianty zinkových prstů? Např. ty, kdy je zinek nahrazen jiným atomem?</a:t>
            </a:r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  <a:p>
            <a:r>
              <a:rPr lang="cs-CZ" altLang="en-US"/>
              <a:t>Ano</a:t>
            </a:r>
            <a:r>
              <a:rPr lang="en-US" altLang="en-US"/>
              <a:t>! – 2 struktry v PDB (Cd, Co)</a:t>
            </a:r>
            <a:r>
              <a:rPr lang="cs-CZ" altLang="en-US"/>
              <a:t> 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 bwMode="auto">
          <a:xfrm>
            <a:off x="906463" y="2508250"/>
            <a:ext cx="67833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2000" dirty="0" err="1">
                <a:latin typeface="Consolas" panose="020B0609020204030204" pitchFamily="49" charset="0"/>
              </a:rPr>
              <a:t>RegularMotifs</a:t>
            </a:r>
            <a:r>
              <a:rPr lang="en-US" sz="2000" dirty="0">
                <a:latin typeface="Consolas" panose="020B0609020204030204" pitchFamily="49" charset="0"/>
              </a:rPr>
              <a:t>('.{2}C.{2,4}C.{12}H.{3,5}H</a:t>
            </a:r>
            <a:r>
              <a:rPr lang="en-US" sz="2000" dirty="0" smtClean="0">
                <a:latin typeface="Consolas" panose="020B0609020204030204" pitchFamily="49" charset="0"/>
              </a:rPr>
              <a:t>')</a:t>
            </a:r>
          </a:p>
          <a:p>
            <a:pPr eaLnBrk="1" hangingPunct="1">
              <a:defRPr/>
            </a:pP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</a:rPr>
              <a:t>  .</a:t>
            </a:r>
            <a:r>
              <a:rPr lang="en-US" sz="2000" dirty="0" err="1" smtClean="0">
                <a:latin typeface="Consolas" panose="020B0609020204030204" pitchFamily="49" charset="0"/>
              </a:rPr>
              <a:t>ConnectedAtoms</a:t>
            </a:r>
            <a:r>
              <a:rPr lang="en-US" sz="2000" dirty="0" smtClean="0">
                <a:latin typeface="Consolas" panose="020B0609020204030204" pitchFamily="49" charset="0"/>
              </a:rPr>
              <a:t>(1)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olas" panose="020B0609020204030204" pitchFamily="49" charset="0"/>
              </a:rPr>
              <a:t>   .Filter(lambda </a:t>
            </a:r>
            <a:r>
              <a:rPr lang="en-US" sz="2000" dirty="0">
                <a:latin typeface="Consolas" panose="020B0609020204030204" pitchFamily="49" charset="0"/>
              </a:rPr>
              <a:t>m:</a:t>
            </a:r>
          </a:p>
          <a:p>
            <a:pPr eaLnBrk="1" hangingPunct="1">
              <a:defRPr/>
            </a:pPr>
            <a:r>
              <a:rPr lang="en-US" sz="2000" dirty="0">
                <a:latin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</a:rPr>
              <a:t>m.Find</a:t>
            </a:r>
            <a:r>
              <a:rPr lang="en-US" sz="2000" dirty="0" smtClean="0">
                <a:latin typeface="Consolas" panose="020B0609020204030204" pitchFamily="49" charset="0"/>
              </a:rPr>
              <a:t>(</a:t>
            </a:r>
            <a:r>
              <a:rPr lang="en-US" sz="2000" b="1" dirty="0" err="1" smtClean="0">
                <a:latin typeface="Consolas" panose="020B0609020204030204" pitchFamily="49" charset="0"/>
              </a:rPr>
              <a:t>NotAtoms</a:t>
            </a:r>
            <a:r>
              <a:rPr lang="en-US" sz="2000" dirty="0">
                <a:latin typeface="Consolas" panose="020B0609020204030204" pitchFamily="49" charset="0"/>
              </a:rPr>
              <a:t>('Zn</a:t>
            </a:r>
            <a:r>
              <a:rPr lang="en-US" sz="2000" dirty="0" smtClean="0">
                <a:latin typeface="Consolas" panose="020B0609020204030204" pitchFamily="49" charset="0"/>
              </a:rPr>
              <a:t>')</a:t>
            </a:r>
            <a:endParaRPr lang="en-US" sz="2000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smtClean="0">
                <a:latin typeface="Consolas" panose="020B0609020204030204" pitchFamily="49" charset="0"/>
              </a:rPr>
              <a:t>   .</a:t>
            </a:r>
            <a:r>
              <a:rPr lang="en-US" sz="2000" dirty="0" err="1" smtClean="0">
                <a:latin typeface="Consolas" panose="020B0609020204030204" pitchFamily="49" charset="0"/>
              </a:rPr>
              <a:t>AmbientResidues</a:t>
            </a:r>
            <a:r>
              <a:rPr lang="en-US" sz="2000" dirty="0" smtClean="0">
                <a:latin typeface="Consolas" panose="020B0609020204030204" pitchFamily="49" charset="0"/>
              </a:rPr>
              <a:t>(3)</a:t>
            </a:r>
            <a:endParaRPr lang="en-US" sz="2000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onsolas" panose="020B0609020204030204" pitchFamily="49" charset="0"/>
              </a:rPr>
              <a:t>     </a:t>
            </a:r>
            <a:r>
              <a:rPr lang="en-US" sz="2000" dirty="0" smtClean="0">
                <a:latin typeface="Consolas" panose="020B0609020204030204" pitchFamily="49" charset="0"/>
              </a:rPr>
              <a:t>  .Filter(lambda </a:t>
            </a:r>
            <a:r>
              <a:rPr lang="en-US" sz="2000" dirty="0">
                <a:latin typeface="Consolas" panose="020B0609020204030204" pitchFamily="49" charset="0"/>
              </a:rPr>
              <a:t>n: </a:t>
            </a:r>
          </a:p>
          <a:p>
            <a:pPr eaLnBrk="1" hangingPunct="1">
              <a:defRPr/>
            </a:pPr>
            <a:r>
              <a:rPr lang="en-US" sz="2000" dirty="0">
                <a:latin typeface="Consolas" panose="020B0609020204030204" pitchFamily="49" charset="0"/>
              </a:rPr>
              <a:t>		(</a:t>
            </a:r>
            <a:r>
              <a:rPr lang="en-US" sz="2000" dirty="0" err="1">
                <a:latin typeface="Consolas" panose="020B0609020204030204" pitchFamily="49" charset="0"/>
              </a:rPr>
              <a:t>n.Count</a:t>
            </a:r>
            <a:r>
              <a:rPr lang="en-US" sz="2000" dirty="0">
                <a:latin typeface="Consolas" panose="020B0609020204030204" pitchFamily="49" charset="0"/>
              </a:rPr>
              <a:t>(Residues('</a:t>
            </a:r>
            <a:r>
              <a:rPr lang="en-US" sz="2000" dirty="0" err="1">
                <a:latin typeface="Consolas" panose="020B0609020204030204" pitchFamily="49" charset="0"/>
              </a:rPr>
              <a:t>Cys</a:t>
            </a:r>
            <a:r>
              <a:rPr lang="en-US" sz="2000" dirty="0">
                <a:latin typeface="Consolas" panose="020B0609020204030204" pitchFamily="49" charset="0"/>
              </a:rPr>
              <a:t>')) == 2) &amp;    </a:t>
            </a:r>
            <a:r>
              <a:rPr lang="cs-CZ" sz="2000" dirty="0">
                <a:latin typeface="Consolas" panose="020B0609020204030204" pitchFamily="49" charset="0"/>
              </a:rPr>
              <a:t>	</a:t>
            </a:r>
            <a:r>
              <a:rPr lang="en-US" sz="2000" dirty="0">
                <a:latin typeface="Consolas" panose="020B0609020204030204" pitchFamily="49" charset="0"/>
              </a:rPr>
              <a:t>	(</a:t>
            </a:r>
            <a:r>
              <a:rPr lang="en-US" sz="2000" dirty="0" err="1">
                <a:latin typeface="Consolas" panose="020B0609020204030204" pitchFamily="49" charset="0"/>
              </a:rPr>
              <a:t>n.Count</a:t>
            </a:r>
            <a:r>
              <a:rPr lang="en-US" sz="2000" dirty="0">
                <a:latin typeface="Consolas" panose="020B0609020204030204" pitchFamily="49" charset="0"/>
              </a:rPr>
              <a:t>(Residues('His')) == 2</a:t>
            </a:r>
            <a:r>
              <a:rPr lang="en-US" sz="2000" dirty="0" smtClean="0">
                <a:latin typeface="Consolas" panose="020B0609020204030204" pitchFamily="49" charset="0"/>
              </a:rPr>
              <a:t>)))</a:t>
            </a:r>
            <a:endParaRPr lang="en-US" sz="2000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onsolas" panose="020B0609020204030204" pitchFamily="49" charset="0"/>
              </a:rPr>
              <a:t>	 </a:t>
            </a:r>
            <a:r>
              <a:rPr lang="en-US" sz="2000" dirty="0" smtClean="0"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latin typeface="Consolas" panose="020B0609020204030204" pitchFamily="49" charset="0"/>
              </a:rPr>
              <a:t>SeqCount</a:t>
            </a:r>
            <a:r>
              <a:rPr lang="en-US" sz="2000" dirty="0">
                <a:latin typeface="Consolas" panose="020B0609020204030204" pitchFamily="49" charset="0"/>
              </a:rPr>
              <a:t>() &gt; 0)</a:t>
            </a:r>
          </a:p>
          <a:p>
            <a:pPr>
              <a:lnSpc>
                <a:spcPct val="90000"/>
              </a:lnSpc>
              <a:defRPr/>
            </a:pPr>
            <a:endParaRPr lang="en-US" sz="2000" b="1" kern="0" dirty="0">
              <a:solidFill>
                <a:srgbClr val="7AC14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CoordinateServer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Vyvíjeno ve spolupráci s </a:t>
            </a:r>
            <a:r>
              <a:rPr lang="cs-CZ" dirty="0" err="1" smtClean="0"/>
              <a:t>PDBe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API pro posílání částí struktur v </a:t>
            </a:r>
            <a:r>
              <a:rPr lang="cs-CZ" b="1" dirty="0" err="1" smtClean="0"/>
              <a:t>mmcif</a:t>
            </a:r>
            <a:r>
              <a:rPr lang="cs-CZ" dirty="0" smtClean="0"/>
              <a:t> formátu.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Vhodné pro programové dotazování.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Prozatím omezenější funkcionalita než u PQ.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Postranní řetězce, páteř, ligandy a jejich okolí, generování </a:t>
            </a:r>
            <a:r>
              <a:rPr lang="cs-CZ" dirty="0" err="1" smtClean="0"/>
              <a:t>assemblies</a:t>
            </a:r>
            <a:r>
              <a:rPr lang="cs-CZ" dirty="0" smtClean="0"/>
              <a:t>, …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 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b="1" dirty="0" smtClean="0"/>
              <a:t>webchemdev.ncbr.muni.cz/</a:t>
            </a:r>
            <a:r>
              <a:rPr lang="en-US" b="1" dirty="0" err="1" smtClean="0"/>
              <a:t>CoordinateServer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Interaktivní demo</a:t>
            </a:r>
            <a:endParaRPr lang="en-US" alt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Shrnutí</a:t>
            </a:r>
            <a:endParaRPr lang="en-US" alt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600"/>
              <a:t>PatternQuery je paradigma pro detekci atomových substruktur v biomolekulárních strukturních datech.</a:t>
            </a:r>
          </a:p>
          <a:p>
            <a:r>
              <a:rPr lang="cs-CZ" altLang="en-US" sz="2600"/>
              <a:t>Pro stovky struktur lze použít interaktivní verzi PQ Explorer.</a:t>
            </a:r>
          </a:p>
          <a:p>
            <a:r>
              <a:rPr lang="cs-CZ" altLang="en-US" sz="2600"/>
              <a:t>Prohledání celé PDB databáze (119k struktur) trvá ~30 minut.</a:t>
            </a:r>
            <a:endParaRPr lang="en-US" altLang="en-US" sz="2600"/>
          </a:p>
          <a:p>
            <a:r>
              <a:rPr lang="en-US" altLang="en-US" sz="2600"/>
              <a:t>Vyu</a:t>
            </a:r>
            <a:r>
              <a:rPr lang="cs-CZ" altLang="en-US" sz="2600"/>
              <a:t>žití metadat velmi zefektivňuje celkovou analýzu  a současně umožňuje pohodlně identifikovat pouze relevantní data.</a:t>
            </a:r>
          </a:p>
          <a:p>
            <a:endParaRPr lang="cs-CZ" altLang="en-US" sz="2600"/>
          </a:p>
          <a:p>
            <a:r>
              <a:rPr lang="en-US" altLang="en-US" sz="2600" b="1"/>
              <a:t>http://</a:t>
            </a:r>
            <a:r>
              <a:rPr lang="cs-CZ" altLang="en-US" sz="2600" b="1"/>
              <a:t>ncbr.muni.cz</a:t>
            </a:r>
            <a:r>
              <a:rPr lang="en-US" altLang="en-US" sz="2600" b="1"/>
              <a:t>/PatternQuery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Pod</a:t>
            </a:r>
            <a:r>
              <a:rPr lang="cs-CZ" altLang="en-US"/>
              <a:t>ěkování</a:t>
            </a:r>
            <a:endParaRPr lang="en-US" altLang="en-US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7556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2312988"/>
            <a:ext cx="10668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108200"/>
            <a:ext cx="13811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469900" y="4175125"/>
            <a:ext cx="7675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800">
                <a:solidFill>
                  <a:srgbClr val="80808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400">
                <a:solidFill>
                  <a:srgbClr val="80808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000">
                <a:solidFill>
                  <a:srgbClr val="80808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2000">
                <a:solidFill>
                  <a:srgbClr val="80808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2"/>
              <a:buChar char="§"/>
              <a:defRPr sz="1600">
                <a:solidFill>
                  <a:srgbClr val="80808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Laboratoř Výpočetní chemie – CEITEC</a:t>
            </a:r>
            <a:r>
              <a:rPr lang="en-US" altLang="en-US" sz="1800">
                <a:solidFill>
                  <a:schemeClr val="tx1"/>
                </a:solidFill>
              </a:rPr>
              <a:t> | NCBR</a:t>
            </a: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… a vám za pozornost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cs-CZ" altLang="en-US"/>
              <a:t>… Otázky?</a:t>
            </a:r>
            <a:endParaRPr lang="en-US" altLang="en-US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en-US"/>
              <a:t>Lukáš Pravda </a:t>
            </a:r>
            <a:r>
              <a:rPr lang="en-US" altLang="en-US"/>
              <a:t>| </a:t>
            </a:r>
            <a:r>
              <a:rPr lang="en-US" altLang="en-US">
                <a:hlinkClick r:id="rId2"/>
              </a:rPr>
              <a:t>xpravda@ncbr.muni.cz</a:t>
            </a:r>
            <a:endParaRPr lang="cs-CZ" altLang="en-US"/>
          </a:p>
          <a:p>
            <a:endParaRPr lang="cs-CZ" altLang="en-US"/>
          </a:p>
          <a:p>
            <a:r>
              <a:rPr lang="en-US" altLang="en-US"/>
              <a:t>http://n</a:t>
            </a:r>
            <a:r>
              <a:rPr lang="cs-CZ" altLang="en-US"/>
              <a:t>cbr.muni.cz</a:t>
            </a:r>
            <a:r>
              <a:rPr lang="en-US" altLang="en-US"/>
              <a:t>/PatternQuery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K čemu to?</a:t>
            </a:r>
            <a:endParaRPr lang="en-US" altLang="en-US"/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600"/>
              <a:t>Sekvence aminokyselin, nukleotidů, vazebná a katalytická místa hrají velmi důležitou úlohu v mnoha biologických procesech.</a:t>
            </a:r>
            <a:endParaRPr lang="en-US" altLang="en-US" sz="2600"/>
          </a:p>
          <a:p>
            <a:r>
              <a:rPr lang="cs-CZ" altLang="en-US" sz="2600"/>
              <a:t>Identifikace těchto molekulárních vzorů je většinou jeden z prvních kroků mnoha </a:t>
            </a:r>
            <a:r>
              <a:rPr lang="cs-CZ" altLang="en-US" sz="2600" i="1"/>
              <a:t>in silico</a:t>
            </a:r>
            <a:r>
              <a:rPr lang="cs-CZ" altLang="en-US" sz="2600"/>
              <a:t> analýz.</a:t>
            </a:r>
          </a:p>
          <a:p>
            <a:endParaRPr lang="cs-CZ" altLang="en-US" sz="2600"/>
          </a:p>
          <a:p>
            <a:r>
              <a:rPr lang="cs-CZ" altLang="en-US" sz="2600"/>
              <a:t>Jak je ale získat?</a:t>
            </a:r>
          </a:p>
          <a:p>
            <a:endParaRPr lang="cs-CZ" altLang="en-US" sz="2600"/>
          </a:p>
          <a:p>
            <a:r>
              <a:rPr lang="cs-CZ" altLang="en-US" sz="2600"/>
              <a:t>Použití dedikovaných nástrojů</a:t>
            </a:r>
            <a:r>
              <a:rPr lang="en-US" altLang="en-US" sz="2600"/>
              <a:t> pro konkr</a:t>
            </a:r>
            <a:r>
              <a:rPr lang="cs-CZ" altLang="en-US" sz="2600"/>
              <a:t>étní typ?</a:t>
            </a:r>
          </a:p>
          <a:p>
            <a:r>
              <a:rPr lang="cs-CZ" altLang="en-US" sz="2600"/>
              <a:t>Vlastní programy? </a:t>
            </a:r>
            <a:endParaRPr lang="en-US" alt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Existující služby</a:t>
            </a:r>
            <a:endParaRPr lang="en-US" altLang="en-US"/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Existují služby a databáze, které jsou zaměřené typicky na je</a:t>
            </a:r>
            <a:r>
              <a:rPr lang="en-US" altLang="en-US"/>
              <a:t>den typ vzoru </a:t>
            </a:r>
            <a:r>
              <a:rPr lang="cs-CZ" altLang="en-US"/>
              <a:t>např.:</a:t>
            </a:r>
          </a:p>
          <a:p>
            <a:pPr lvl="1"/>
            <a:r>
              <a:rPr lang="cs-CZ" altLang="en-US"/>
              <a:t>Vazebná místa: MetaPocket, 3Dfit, RASMOT-3D, …</a:t>
            </a:r>
          </a:p>
          <a:p>
            <a:pPr lvl="1"/>
            <a:r>
              <a:rPr lang="cs-CZ" altLang="en-US"/>
              <a:t>Sekvence: Promotif, CATH, SCOP</a:t>
            </a:r>
          </a:p>
          <a:p>
            <a:endParaRPr lang="cs-CZ" altLang="en-US"/>
          </a:p>
          <a:p>
            <a:r>
              <a:rPr lang="cs-CZ" altLang="en-US"/>
              <a:t>Co ale když chceme něco trošku jiného nebo kombinaci?</a:t>
            </a:r>
          </a:p>
          <a:p>
            <a:endParaRPr lang="cs-CZ" altLang="en-US"/>
          </a:p>
          <a:p>
            <a:r>
              <a:rPr lang="cs-CZ" altLang="en-US"/>
              <a:t>CSB, PyMOL, VDM … stačí to ale pokud chceme prohledat celou PDB?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PatternQuery – další jazyk?</a:t>
            </a:r>
            <a:endParaRPr lang="en-US" altLang="en-US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600"/>
              <a:t>Paradigma pro popis strukturních vzorů v biomolekulách.</a:t>
            </a:r>
          </a:p>
          <a:p>
            <a:endParaRPr lang="cs-CZ" altLang="en-US" sz="2600"/>
          </a:p>
          <a:p>
            <a:r>
              <a:rPr lang="cs-CZ" altLang="en-US" sz="2600"/>
              <a:t>Syntax je velmi podobná jazyku Python a umožňuje popisovat kompozici, topologii konektivitu a 3D strukturu uživatelem definovaných vzorů.</a:t>
            </a:r>
          </a:p>
          <a:p>
            <a:endParaRPr lang="cs-CZ" altLang="en-US" sz="2600"/>
          </a:p>
          <a:p>
            <a:r>
              <a:rPr lang="cs-CZ" altLang="en-US" sz="2600"/>
              <a:t>Real-time webová aplikace pro práci s menším množstvím struktur. </a:t>
            </a:r>
          </a:p>
          <a:p>
            <a:r>
              <a:rPr lang="cs-CZ" altLang="en-US" sz="2600"/>
              <a:t>Databázový mód pro Protein Data Bank s využitím metadat.</a:t>
            </a:r>
            <a:endParaRPr lang="en-US" alt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Struktura jazyka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7038" y="814388"/>
            <a:ext cx="82851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kern="0" dirty="0" smtClean="0"/>
              <a:t>Mnoho základních „výrazů“ pro detekci  atomů, residuí a </a:t>
            </a:r>
            <a:r>
              <a:rPr lang="cs-CZ" kern="0" dirty="0" err="1" smtClean="0"/>
              <a:t>sekundarních</a:t>
            </a:r>
            <a:r>
              <a:rPr lang="cs-CZ" kern="0" dirty="0" smtClean="0"/>
              <a:t> struktur.</a:t>
            </a:r>
          </a:p>
          <a:p>
            <a:pPr>
              <a:defRPr/>
            </a:pPr>
            <a:r>
              <a:rPr lang="cs-CZ" kern="0" dirty="0" smtClean="0"/>
              <a:t>Lze dále modifikovat, filtrovat a kombinovat.</a:t>
            </a:r>
          </a:p>
          <a:p>
            <a:pPr>
              <a:defRPr/>
            </a:pPr>
            <a:endParaRPr lang="cs-CZ" kern="0" dirty="0"/>
          </a:p>
          <a:p>
            <a:pPr>
              <a:defRPr/>
            </a:pPr>
            <a:r>
              <a:rPr lang="cs-CZ" kern="0" dirty="0" smtClean="0"/>
              <a:t>Najednou lze pracovat s 1D, 2D a 3D informací.</a:t>
            </a:r>
            <a:endParaRPr lang="cs-CZ" kern="0" dirty="0"/>
          </a:p>
        </p:txBody>
      </p:sp>
      <p:sp>
        <p:nvSpPr>
          <p:cNvPr id="10244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5" name="Picture 4" descr="File:PatternQuery-Intr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3284538"/>
            <a:ext cx="6443662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Pattern</a:t>
            </a:r>
            <a:r>
              <a:rPr lang="cs-CZ" altLang="en-US"/>
              <a:t>Query </a:t>
            </a:r>
            <a:r>
              <a:rPr lang="en-US" altLang="en-US"/>
              <a:t>Explorer</a:t>
            </a:r>
          </a:p>
        </p:txBody>
      </p:sp>
      <p:pic>
        <p:nvPicPr>
          <p:cNvPr id="11267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13" y="1465263"/>
            <a:ext cx="8285162" cy="4430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PatternQuery </a:t>
            </a:r>
            <a:r>
              <a:rPr lang="cs-CZ" altLang="en-US"/>
              <a:t>služba</a:t>
            </a:r>
            <a:r>
              <a:rPr lang="en-US" altLang="en-US"/>
              <a:t> </a:t>
            </a:r>
          </a:p>
        </p:txBody>
      </p:sp>
      <p:pic>
        <p:nvPicPr>
          <p:cNvPr id="1229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3763" y="992188"/>
            <a:ext cx="4148137" cy="4795837"/>
          </a:xfrm>
        </p:spPr>
      </p:pic>
      <p:pic>
        <p:nvPicPr>
          <p:cNvPr id="1229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36763"/>
            <a:ext cx="4329113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Dal</a:t>
            </a:r>
            <a:r>
              <a:rPr lang="cs-CZ" altLang="en-US"/>
              <a:t>ší příklad pro začátek</a:t>
            </a:r>
            <a:endParaRPr lang="en-US" altLang="en-US"/>
          </a:p>
        </p:txBody>
      </p:sp>
      <p:pic>
        <p:nvPicPr>
          <p:cNvPr id="1331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539875"/>
            <a:ext cx="85534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5925" y="3775075"/>
            <a:ext cx="828516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kern="0" dirty="0" smtClean="0"/>
              <a:t>Vazebné místo pro všechny ligandy obsahující pentózový kruh.</a:t>
            </a:r>
          </a:p>
          <a:p>
            <a:pPr>
              <a:defRPr/>
            </a:pP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Case study – Zinkové prsty (C</a:t>
            </a:r>
            <a:r>
              <a:rPr lang="cs-CZ" altLang="en-US" sz="1800"/>
              <a:t>2</a:t>
            </a:r>
            <a:r>
              <a:rPr lang="cs-CZ" altLang="en-US"/>
              <a:t>H</a:t>
            </a:r>
            <a:r>
              <a:rPr lang="cs-CZ" altLang="en-US" sz="1800"/>
              <a:t>2</a:t>
            </a:r>
            <a:r>
              <a:rPr lang="cs-CZ" altLang="en-US"/>
              <a:t>)</a:t>
            </a:r>
            <a:endParaRPr lang="en-US" altLang="en-US"/>
          </a:p>
        </p:txBody>
      </p:sp>
      <p:pic>
        <p:nvPicPr>
          <p:cNvPr id="14339" name="Picture 2" descr="http://webchemdev.ncbr.muni.cz/Platform/Content/PatternQuery/images/mq-sample_zn-bi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8" y="2601913"/>
            <a:ext cx="8285162" cy="3802062"/>
          </a:xfr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kern="0" dirty="0" smtClean="0"/>
              <a:t>DNA - vazebný protein regulující mnoho buněčných pochodů (transkripce, </a:t>
            </a:r>
            <a:r>
              <a:rPr lang="cs-CZ" kern="0" dirty="0" err="1" smtClean="0"/>
              <a:t>apoptóza</a:t>
            </a:r>
            <a:r>
              <a:rPr lang="cs-CZ" kern="0" dirty="0" smtClean="0"/>
              <a:t>, …)</a:t>
            </a:r>
          </a:p>
          <a:p>
            <a:pPr>
              <a:defRPr/>
            </a:pP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ITEC_sablona-prezentace_CZ">
  <a:themeElements>
    <a:clrScheme name="CEITEC">
      <a:dk1>
        <a:srgbClr val="808080"/>
      </a:dk1>
      <a:lt1>
        <a:srgbClr val="FFFFFF"/>
      </a:lt1>
      <a:dk2>
        <a:srgbClr val="7AC143"/>
      </a:dk2>
      <a:lt2>
        <a:srgbClr val="808080"/>
      </a:lt2>
      <a:accent1>
        <a:srgbClr val="7AC143"/>
      </a:accent1>
      <a:accent2>
        <a:srgbClr val="F58220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á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rgbClr val="7AC143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16971</TotalTime>
  <Words>622</Words>
  <Application>Microsoft Macintosh PowerPoint</Application>
  <PresentationFormat>On-screen Show (4:3)</PresentationFormat>
  <Paragraphs>120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Wingdings</vt:lpstr>
      <vt:lpstr>Consolas</vt:lpstr>
      <vt:lpstr>CEITEC_sablona-prezentace_CZ</vt:lpstr>
      <vt:lpstr>PowerPoint Presentation</vt:lpstr>
      <vt:lpstr>K čemu to?</vt:lpstr>
      <vt:lpstr>Existující služby</vt:lpstr>
      <vt:lpstr>PatternQuery – další jazyk?</vt:lpstr>
      <vt:lpstr>Struktura jazyka</vt:lpstr>
      <vt:lpstr>PatternQuery Explorer</vt:lpstr>
      <vt:lpstr>PatternQuery služba </vt:lpstr>
      <vt:lpstr>Další příklad pro začátek</vt:lpstr>
      <vt:lpstr>Case study – Zinkové prsty (C2H2)</vt:lpstr>
      <vt:lpstr>Case study I</vt:lpstr>
      <vt:lpstr>Case study II</vt:lpstr>
      <vt:lpstr>Case study III</vt:lpstr>
      <vt:lpstr>Case study IV</vt:lpstr>
      <vt:lpstr>Case study IV</vt:lpstr>
      <vt:lpstr>CoordinateServer</vt:lpstr>
      <vt:lpstr>Interaktivní demo</vt:lpstr>
      <vt:lpstr>Shrnutí</vt:lpstr>
      <vt:lpstr>Poděkování</vt:lpstr>
      <vt:lpstr>… Otázky?</vt:lpstr>
    </vt:vector>
  </TitlesOfParts>
  <Company>EXACTDESIGN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Jana Jansková</dc:creator>
  <cp:lastModifiedBy>Lukáš Pravda</cp:lastModifiedBy>
  <cp:revision>273</cp:revision>
  <cp:lastPrinted>2012-03-14T13:54:52Z</cp:lastPrinted>
  <dcterms:created xsi:type="dcterms:W3CDTF">2011-05-02T04:02:45Z</dcterms:created>
  <dcterms:modified xsi:type="dcterms:W3CDTF">2016-06-14T14:19:46Z</dcterms:modified>
</cp:coreProperties>
</file>