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86" r:id="rId7"/>
    <p:sldId id="261" r:id="rId8"/>
    <p:sldId id="282" r:id="rId9"/>
    <p:sldId id="263" r:id="rId10"/>
    <p:sldId id="264" r:id="rId11"/>
    <p:sldId id="283" r:id="rId12"/>
    <p:sldId id="279" r:id="rId13"/>
    <p:sldId id="265" r:id="rId14"/>
    <p:sldId id="285" r:id="rId15"/>
    <p:sldId id="266" r:id="rId16"/>
    <p:sldId id="284" r:id="rId17"/>
    <p:sldId id="287" r:id="rId18"/>
    <p:sldId id="275" r:id="rId19"/>
    <p:sldId id="267" r:id="rId20"/>
    <p:sldId id="269" r:id="rId21"/>
    <p:sldId id="277" r:id="rId22"/>
    <p:sldId id="288" r:id="rId23"/>
    <p:sldId id="289" r:id="rId24"/>
    <p:sldId id="290" r:id="rId25"/>
    <p:sldId id="291" r:id="rId26"/>
    <p:sldId id="292" r:id="rId27"/>
    <p:sldId id="257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35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0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2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6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7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3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8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4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68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20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842F-0217-4CE7-84D8-64006AF91100}" type="datetimeFigureOut">
              <a:rPr lang="cs-CZ" smtClean="0"/>
              <a:t>13.06.2016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A8BC-37DD-4090-84BC-D876A7209E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7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9E4F842F-0217-4CE7-84D8-64006AF91100}" type="datetimeFigureOut">
              <a:rPr lang="cs-CZ" smtClean="0"/>
              <a:pPr/>
              <a:t>13.06.2016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A766A8BC-37DD-4090-84BC-D876A7209E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5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70528" y="1742204"/>
            <a:ext cx="923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ato" panose="020F0502020204030203" pitchFamily="34" charset="0"/>
              </a:rPr>
              <a:t>Large-scale exploration of </a:t>
            </a:r>
            <a:r>
              <a:rPr lang="en-US" sz="3600" b="1" dirty="0" err="1">
                <a:latin typeface="Lato" panose="020F0502020204030203" pitchFamily="34" charset="0"/>
              </a:rPr>
              <a:t>chemogenomic</a:t>
            </a:r>
            <a:r>
              <a:rPr lang="en-US" sz="3600" b="1" dirty="0">
                <a:latin typeface="Lato" panose="020F0502020204030203" pitchFamily="34" charset="0"/>
              </a:rPr>
              <a:t> space via QSAR </a:t>
            </a:r>
            <a:r>
              <a:rPr lang="en-US" sz="3600" b="1" dirty="0" smtClean="0">
                <a:latin typeface="Lato" panose="020F0502020204030203" pitchFamily="34" charset="0"/>
              </a:rPr>
              <a:t>modelling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891248" y="3020991"/>
            <a:ext cx="9294474" cy="115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937548" y="3159883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Ctibor Škuta, Daniel Svozil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0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Lato" panose="020F0502020204030203" pitchFamily="34" charset="0"/>
              </a:rPr>
              <a:t>QSAR modelling </a:t>
            </a:r>
            <a:r>
              <a:rPr lang="cs-CZ" sz="3600" b="1" dirty="0" err="1" smtClean="0">
                <a:latin typeface="Lato" panose="020F0502020204030203" pitchFamily="34" charset="0"/>
              </a:rPr>
              <a:t>results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509280"/>
            <a:ext cx="103840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accent6"/>
                </a:solidFill>
                <a:latin typeface="Lato" panose="020F0502020204030203" pitchFamily="34" charset="0"/>
              </a:rPr>
              <a:t>440 </a:t>
            </a:r>
            <a:r>
              <a:rPr lang="cs-CZ" sz="2800" b="1" dirty="0" err="1" smtClean="0">
                <a:solidFill>
                  <a:schemeClr val="accent6"/>
                </a:solidFill>
                <a:latin typeface="Lato" panose="020F0502020204030203" pitchFamily="34" charset="0"/>
              </a:rPr>
              <a:t>models</a:t>
            </a:r>
            <a:r>
              <a:rPr lang="cs-CZ" sz="2800" b="1" dirty="0" smtClean="0">
                <a:solidFill>
                  <a:schemeClr val="accent6"/>
                </a:solidFill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from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initial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b="1" dirty="0" smtClean="0">
                <a:latin typeface="Lato" panose="020F0502020204030203" pitchFamily="34" charset="0"/>
              </a:rPr>
              <a:t>1360 </a:t>
            </a:r>
            <a:r>
              <a:rPr lang="cs-CZ" sz="2800" dirty="0" smtClean="0">
                <a:latin typeface="Lato" panose="020F0502020204030203" pitchFamily="34" charset="0"/>
              </a:rPr>
              <a:t>met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performance </a:t>
            </a:r>
            <a:r>
              <a:rPr lang="cs-CZ" sz="2800" dirty="0" err="1" smtClean="0">
                <a:latin typeface="Lato" panose="020F0502020204030203" pitchFamily="34" charset="0"/>
              </a:rPr>
              <a:t>criteria</a:t>
            </a:r>
            <a:r>
              <a:rPr lang="cs-CZ" sz="2800" dirty="0" smtClean="0">
                <a:latin typeface="Lato" panose="020F0502020204030203" pitchFamily="34" charset="0"/>
              </a:rPr>
              <a:t> and </a:t>
            </a:r>
            <a:r>
              <a:rPr lang="cs-CZ" sz="2800" dirty="0" err="1" smtClean="0">
                <a:latin typeface="Lato" panose="020F0502020204030203" pitchFamily="34" charset="0"/>
              </a:rPr>
              <a:t>were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selected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for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further</a:t>
            </a:r>
            <a:r>
              <a:rPr lang="cs-CZ" sz="2800" dirty="0" smtClean="0">
                <a:latin typeface="Lato" panose="020F0502020204030203" pitchFamily="34" charset="0"/>
              </a:rPr>
              <a:t> use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accent6"/>
                </a:solidFill>
                <a:latin typeface="Lato" panose="020F0502020204030203" pitchFamily="34" charset="0"/>
              </a:rPr>
              <a:t>376 </a:t>
            </a:r>
            <a:r>
              <a:rPr lang="cs-CZ" sz="2800" b="1" dirty="0" err="1" smtClean="0">
                <a:solidFill>
                  <a:schemeClr val="accent6"/>
                </a:solidFill>
                <a:latin typeface="Lato" panose="020F0502020204030203" pitchFamily="34" charset="0"/>
              </a:rPr>
              <a:t>distinct</a:t>
            </a:r>
            <a:r>
              <a:rPr lang="cs-CZ" sz="2800" b="1" dirty="0" smtClean="0">
                <a:solidFill>
                  <a:schemeClr val="accent6"/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accent6"/>
                </a:solidFill>
                <a:latin typeface="Lato" panose="020F0502020204030203" pitchFamily="34" charset="0"/>
              </a:rPr>
              <a:t>targets</a:t>
            </a:r>
            <a:endParaRPr lang="cs-CZ" sz="2800" b="1" dirty="0" smtClean="0">
              <a:solidFill>
                <a:schemeClr val="accent6"/>
              </a:solidFill>
              <a:latin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i="1" dirty="0" smtClean="0">
                <a:latin typeface="Lato" panose="020F0502020204030203" pitchFamily="34" charset="0"/>
              </a:rPr>
              <a:t>pIC50</a:t>
            </a:r>
            <a:r>
              <a:rPr lang="cs-CZ" sz="2800" dirty="0" smtClean="0">
                <a:latin typeface="Lato" panose="020F0502020204030203" pitchFamily="34" charset="0"/>
              </a:rPr>
              <a:t>: 256, </a:t>
            </a:r>
            <a:r>
              <a:rPr lang="cs-CZ" sz="2800" b="1" i="1" dirty="0" err="1" smtClean="0">
                <a:latin typeface="Lato" panose="020F0502020204030203" pitchFamily="34" charset="0"/>
              </a:rPr>
              <a:t>pKi</a:t>
            </a:r>
            <a:r>
              <a:rPr lang="cs-CZ" sz="2800" dirty="0" smtClean="0">
                <a:latin typeface="Lato" panose="020F0502020204030203" pitchFamily="34" charset="0"/>
              </a:rPr>
              <a:t>: 137, </a:t>
            </a:r>
            <a:r>
              <a:rPr lang="cs-CZ" sz="2800" b="1" i="1" dirty="0" smtClean="0">
                <a:latin typeface="Lato" panose="020F0502020204030203" pitchFamily="34" charset="0"/>
              </a:rPr>
              <a:t>pEC50</a:t>
            </a:r>
            <a:r>
              <a:rPr lang="cs-CZ" sz="2800" dirty="0" smtClean="0">
                <a:latin typeface="Lato" panose="020F0502020204030203" pitchFamily="34" charset="0"/>
              </a:rPr>
              <a:t>: 37, </a:t>
            </a:r>
            <a:r>
              <a:rPr lang="cs-CZ" sz="2800" b="1" i="1" dirty="0" err="1" smtClean="0">
                <a:latin typeface="Lato" panose="020F0502020204030203" pitchFamily="34" charset="0"/>
              </a:rPr>
              <a:t>pKd</a:t>
            </a:r>
            <a:r>
              <a:rPr lang="cs-CZ" sz="2800" dirty="0" smtClean="0">
                <a:latin typeface="Lato" panose="020F0502020204030203" pitchFamily="34" charset="0"/>
              </a:rPr>
              <a:t>: 10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 smtClean="0">
                <a:latin typeface="Lato" panose="020F0502020204030203" pitchFamily="34" charset="0"/>
              </a:rPr>
              <a:t>median</a:t>
            </a:r>
            <a:r>
              <a:rPr lang="cs-CZ" sz="2800" dirty="0" smtClean="0">
                <a:latin typeface="Lato" panose="020F0502020204030203" pitchFamily="34" charset="0"/>
              </a:rPr>
              <a:t>(</a:t>
            </a:r>
            <a:r>
              <a:rPr lang="cs-CZ" sz="2800" b="1" i="1" dirty="0" smtClean="0">
                <a:latin typeface="Lato" panose="020F0502020204030203" pitchFamily="34" charset="0"/>
              </a:rPr>
              <a:t>q</a:t>
            </a:r>
            <a:r>
              <a:rPr lang="en-GB" sz="2800" b="1" i="1" baseline="30000" dirty="0" smtClean="0">
                <a:latin typeface="Lato" panose="020F0502020204030203" pitchFamily="34" charset="0"/>
              </a:rPr>
              <a:t>2</a:t>
            </a:r>
            <a:r>
              <a:rPr lang="cs-CZ" sz="2800" dirty="0" smtClean="0">
                <a:latin typeface="Lato" panose="020F0502020204030203" pitchFamily="34" charset="0"/>
              </a:rPr>
              <a:t>) = 0.653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 smtClean="0">
                <a:latin typeface="Lato" panose="020F0502020204030203" pitchFamily="34" charset="0"/>
              </a:rPr>
              <a:t>median</a:t>
            </a:r>
            <a:r>
              <a:rPr lang="cs-CZ" sz="2800" dirty="0" smtClean="0">
                <a:latin typeface="Lato" panose="020F0502020204030203" pitchFamily="34" charset="0"/>
              </a:rPr>
              <a:t>(</a:t>
            </a:r>
            <a:r>
              <a:rPr lang="cs-CZ" sz="2800" b="1" i="1" dirty="0" smtClean="0">
                <a:latin typeface="Lato" panose="020F0502020204030203" pitchFamily="34" charset="0"/>
              </a:rPr>
              <a:t>r</a:t>
            </a:r>
            <a:r>
              <a:rPr lang="en-GB" sz="2800" b="1" i="1" baseline="30000" dirty="0" smtClean="0">
                <a:latin typeface="Lato" panose="020F0502020204030203" pitchFamily="34" charset="0"/>
              </a:rPr>
              <a:t>2</a:t>
            </a:r>
            <a:r>
              <a:rPr lang="cs-CZ" sz="2800" dirty="0">
                <a:latin typeface="Lato" panose="020F0502020204030203" pitchFamily="34" charset="0"/>
              </a:rPr>
              <a:t>) = </a:t>
            </a:r>
            <a:r>
              <a:rPr lang="cs-CZ" sz="2800" dirty="0" smtClean="0">
                <a:latin typeface="Lato" panose="020F0502020204030203" pitchFamily="34" charset="0"/>
              </a:rPr>
              <a:t>0.72 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t</a:t>
            </a:r>
            <a:r>
              <a:rPr lang="cs-CZ" sz="2800" dirty="0" err="1" smtClean="0">
                <a:latin typeface="Lato" panose="020F0502020204030203" pitchFamily="34" charset="0"/>
              </a:rPr>
              <a:t>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median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ligands</a:t>
            </a:r>
            <a:r>
              <a:rPr lang="cs-CZ" sz="2800" dirty="0" smtClean="0">
                <a:latin typeface="Lato" panose="020F0502020204030203" pitchFamily="34" charset="0"/>
              </a:rPr>
              <a:t> in a set: </a:t>
            </a:r>
            <a:r>
              <a:rPr lang="cs-CZ" sz="2800" b="1" dirty="0" smtClean="0">
                <a:latin typeface="Lato" panose="020F0502020204030203" pitchFamily="34" charset="0"/>
              </a:rPr>
              <a:t>212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1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8936" y="1477528"/>
            <a:ext cx="473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Data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QSAR modelling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C0000"/>
                </a:solidFill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solidFill>
                  <a:srgbClr val="CC0000"/>
                </a:solidFill>
                <a:latin typeface="Lato" panose="020F0502020204030203" pitchFamily="34" charset="0"/>
              </a:rPr>
              <a:t> modelling (</a:t>
            </a:r>
            <a:r>
              <a:rPr lang="cs-CZ" sz="2800" b="1" dirty="0" err="1" smtClean="0">
                <a:solidFill>
                  <a:srgbClr val="CC0000"/>
                </a:solidFill>
                <a:latin typeface="Lato" panose="020F0502020204030203" pitchFamily="34" charset="0"/>
              </a:rPr>
              <a:t>conformal</a:t>
            </a:r>
            <a:r>
              <a:rPr lang="cs-CZ" sz="2800" b="1" dirty="0" smtClean="0">
                <a:solidFill>
                  <a:srgbClr val="CC0000"/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rgbClr val="CC0000"/>
                </a:solidFill>
                <a:latin typeface="Lato" panose="020F0502020204030203" pitchFamily="34" charset="0"/>
              </a:rPr>
              <a:t>prediction</a:t>
            </a:r>
            <a:r>
              <a:rPr lang="cs-CZ" sz="2800" b="1" dirty="0" smtClean="0">
                <a:solidFill>
                  <a:srgbClr val="CC0000"/>
                </a:solidFill>
                <a:latin typeface="Lato" panose="020F0502020204030203" pitchFamily="34" charset="0"/>
              </a:rPr>
              <a:t>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CGS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Affinity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fingerprinting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Our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>
                <a:latin typeface="Lato" panose="020F0502020204030203" pitchFamily="34" charset="0"/>
              </a:rPr>
              <a:t>w</a:t>
            </a:r>
            <a:r>
              <a:rPr lang="cs-CZ" sz="3600" b="1" dirty="0" err="1" smtClean="0">
                <a:latin typeface="Lato" panose="020F0502020204030203" pitchFamily="34" charset="0"/>
              </a:rPr>
              <a:t>orkflow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511712" y="1207907"/>
            <a:ext cx="4534421" cy="10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0" y="209713"/>
            <a:ext cx="5956455" cy="609924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9" name="Zaoblený obdélník 8"/>
          <p:cNvSpPr/>
          <p:nvPr/>
        </p:nvSpPr>
        <p:spPr>
          <a:xfrm>
            <a:off x="5556810" y="1715911"/>
            <a:ext cx="1611634" cy="2235200"/>
          </a:xfrm>
          <a:prstGeom prst="roundRect">
            <a:avLst>
              <a:gd name="adj" fmla="val 1349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Conformal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prediction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method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11712" y="1509280"/>
                <a:ext cx="10384025" cy="3563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„applicability domain“ prediction method</a:t>
                </a:r>
              </a:p>
              <a:p>
                <a:pPr marL="285750" indent="-285750"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for each QSAR model </a:t>
                </a:r>
                <a:r>
                  <a:rPr lang="en-US" sz="2400" b="1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a corresponding error model</a:t>
                </a:r>
                <a:r>
                  <a:rPr lang="cs-CZ" sz="2400" b="1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is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built</a:t>
                </a:r>
                <a:r>
                  <a:rPr lang="en-US" sz="2400" b="1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which asses (predicts) the error of predicted value for a particular ligand</a:t>
                </a:r>
              </a:p>
              <a:p>
                <a:pPr marL="285750" indent="-285750"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an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error model is </a:t>
                </a:r>
                <a:r>
                  <a:rPr lang="en-US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buil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t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using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an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identical ligand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(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trainings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)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set used for 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a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corresponding QSAR model, but with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teh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absolute errors (residuals)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of</a:t>
                </a:r>
                <a:r>
                  <a:rPr lang="en-US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original and predicted activity values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𝑟𝑒𝑎𝑙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)</a:t>
                </a:r>
              </a:p>
              <a:p>
                <a:pPr marL="285750" indent="-285750">
                  <a:spcBef>
                    <a:spcPts val="1200"/>
                  </a:spcBef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cs-CZ" sz="2400" dirty="0" err="1">
                    <a:latin typeface="Lato" panose="020F0502020204030203" pitchFamily="34" charset="0"/>
                    <a:cs typeface="Lato" panose="020F0502020204030203" pitchFamily="34" charset="0"/>
                  </a:rPr>
                  <a:t>u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sing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a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constructed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error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model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the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list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of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alpha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values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is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calculated</a:t>
                </a:r>
                <a:r>
                  <a:rPr lang="cs-CZ" sz="2400" dirty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>
                    <a:latin typeface="Lato" panose="020F0502020204030203" pitchFamily="34" charset="0"/>
                    <a:cs typeface="Lato" panose="020F0502020204030203" pitchFamily="34" charset="0"/>
                  </a:rPr>
                  <a:t>f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or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cs-CZ" sz="2400" dirty="0" err="1" smtClean="0">
                    <a:latin typeface="Lato" panose="020F0502020204030203" pitchFamily="34" charset="0"/>
                    <a:cs typeface="Lato" panose="020F0502020204030203" pitchFamily="34" charset="0"/>
                  </a:rPr>
                  <a:t>further</a:t>
                </a:r>
                <a:r>
                  <a:rPr lang="cs-CZ" sz="2400" dirty="0" smtClean="0">
                    <a:latin typeface="Lato" panose="020F0502020204030203" pitchFamily="34" charset="0"/>
                    <a:cs typeface="Lato" panose="020F0502020204030203" pitchFamily="34" charset="0"/>
                  </a:rPr>
                  <a:t> use</a:t>
                </a:r>
                <a:endParaRPr lang="en-US" sz="2400" dirty="0" smtClean="0">
                  <a:latin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12" y="1509280"/>
                <a:ext cx="10384025" cy="3563604"/>
              </a:xfrm>
              <a:prstGeom prst="rect">
                <a:avLst/>
              </a:prstGeom>
              <a:blipFill>
                <a:blip r:embed="rId2"/>
                <a:stretch>
                  <a:fillRect l="-822" t="-1370" b="-3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437801" y="5236972"/>
                <a:ext cx="5141344" cy="906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</a:rPr>
                                <m:t>real</m:t>
                              </m:r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𝑝𝑟𝑒𝑑</m:t>
                              </m:r>
                            </m:sub>
                          </m:s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cs-CZ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𝑎𝑏𝑠𝑜𝑙𝑢𝑡𝑒</m:t>
                          </m:r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𝑒𝑟𝑟𝑜𝑟</m:t>
                          </m:r>
                        </m:num>
                        <m:den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𝑝𝑟𝑒𝑑𝑖𝑐𝑡𝑒𝑑</m:t>
                          </m:r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𝑒𝑟𝑟𝑜𝑟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01" y="5236972"/>
                <a:ext cx="5141344" cy="906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1" name="Přímá spojnice 10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5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Conformal</a:t>
            </a:r>
            <a:r>
              <a:rPr lang="cs-CZ" sz="3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prediction</a:t>
            </a:r>
            <a:endParaRPr lang="en-US" sz="3600" b="0" dirty="0" smtClean="0">
              <a:effectLst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767646" y="1653821"/>
            <a:ext cx="1727200" cy="82408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Lato" panose="020F0502020204030203" pitchFamily="34" charset="0"/>
              </a:rPr>
              <a:t>QSAR model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21158" y="1591733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latin typeface="Lato" panose="020F0502020204030203" pitchFamily="34" charset="0"/>
              </a:rPr>
              <a:t>t</a:t>
            </a:r>
            <a:r>
              <a:rPr lang="cs-CZ" b="1" i="1" dirty="0" err="1" smtClean="0">
                <a:latin typeface="Lato" panose="020F0502020204030203" pitchFamily="34" charset="0"/>
              </a:rPr>
              <a:t>raining</a:t>
            </a:r>
            <a:r>
              <a:rPr lang="cs-CZ" b="1" i="1" dirty="0" smtClean="0">
                <a:latin typeface="Lato" panose="020F0502020204030203" pitchFamily="34" charset="0"/>
              </a:rPr>
              <a:t> set</a:t>
            </a:r>
            <a:endParaRPr lang="en-GB" b="1" i="1" dirty="0">
              <a:latin typeface="Lato" panose="020F0502020204030203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45629" y="2148088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latin typeface="Lato" panose="020F0502020204030203" pitchFamily="34" charset="0"/>
              </a:rPr>
              <a:t>a</a:t>
            </a:r>
            <a:r>
              <a:rPr lang="cs-CZ" b="1" i="1" dirty="0" err="1" smtClean="0">
                <a:latin typeface="Lato" panose="020F0502020204030203" pitchFamily="34" charset="0"/>
              </a:rPr>
              <a:t>bsolute</a:t>
            </a:r>
            <a:r>
              <a:rPr lang="cs-CZ" b="1" i="1" dirty="0" smtClean="0">
                <a:latin typeface="Lato" panose="020F0502020204030203" pitchFamily="34" charset="0"/>
              </a:rPr>
              <a:t> </a:t>
            </a:r>
            <a:r>
              <a:rPr lang="cs-CZ" b="1" i="1" dirty="0" err="1" smtClean="0">
                <a:latin typeface="Lato" panose="020F0502020204030203" pitchFamily="34" charset="0"/>
              </a:rPr>
              <a:t>errors</a:t>
            </a:r>
            <a:endParaRPr lang="en-GB" b="1" i="1" dirty="0">
              <a:latin typeface="Lato" panose="020F0502020204030203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617151" y="1653821"/>
            <a:ext cx="1727200" cy="824089"/>
          </a:xfrm>
          <a:prstGeom prst="roundRect">
            <a:avLst/>
          </a:prstGeom>
          <a:solidFill>
            <a:srgbClr val="CC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Lato" panose="020F0502020204030203" pitchFamily="34" charset="0"/>
              </a:rPr>
              <a:t>Error</a:t>
            </a:r>
            <a:r>
              <a:rPr lang="cs-CZ" sz="2000" b="1" dirty="0" smtClean="0">
                <a:latin typeface="Lato" panose="020F0502020204030203" pitchFamily="34" charset="0"/>
              </a:rPr>
              <a:t> model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642616" y="1653821"/>
            <a:ext cx="1727200" cy="82408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Lato" panose="020F0502020204030203" pitchFamily="34" charset="0"/>
              </a:rPr>
              <a:t>Alpha</a:t>
            </a:r>
            <a:r>
              <a:rPr lang="cs-CZ" sz="2000" b="1" dirty="0" smtClean="0">
                <a:latin typeface="Lato" panose="020F0502020204030203" pitchFamily="34" charset="0"/>
              </a:rPr>
              <a:t> </a:t>
            </a:r>
            <a:r>
              <a:rPr lang="cs-CZ" sz="2000" b="1" dirty="0" err="1" smtClean="0">
                <a:latin typeface="Lato" panose="020F0502020204030203" pitchFamily="34" charset="0"/>
              </a:rPr>
              <a:t>values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6365548" y="1951376"/>
            <a:ext cx="255870" cy="22897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7873"/>
              </p:ext>
            </p:extLst>
          </p:nvPr>
        </p:nvGraphicFramePr>
        <p:xfrm>
          <a:off x="8909906" y="1315701"/>
          <a:ext cx="566224" cy="225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224">
                  <a:extLst>
                    <a:ext uri="{9D8B030D-6E8A-4147-A177-3AD203B41FA5}">
                      <a16:colId xmlns:a16="http://schemas.microsoft.com/office/drawing/2014/main" val="1954248881"/>
                    </a:ext>
                  </a:extLst>
                </a:gridCol>
              </a:tblGrid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Lato" panose="020F0502020204030203" pitchFamily="34" charset="0"/>
                        </a:rPr>
                        <a:t>α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3432874876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0.5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746944168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0.7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1256255863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0.2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777621297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0.9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978064627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2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2768994504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3.2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1520888546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1.4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1727822075"/>
                  </a:ext>
                </a:extLst>
              </a:tr>
            </a:tbl>
          </a:graphicData>
        </a:graphic>
      </p:graphicFrame>
      <p:grpSp>
        <p:nvGrpSpPr>
          <p:cNvPr id="25" name="Skupina 24"/>
          <p:cNvGrpSpPr/>
          <p:nvPr/>
        </p:nvGrpSpPr>
        <p:grpSpPr>
          <a:xfrm>
            <a:off x="9567873" y="2268914"/>
            <a:ext cx="686598" cy="510734"/>
            <a:chOff x="10121032" y="2415671"/>
            <a:chExt cx="686598" cy="510734"/>
          </a:xfrm>
        </p:grpSpPr>
        <p:sp>
          <p:nvSpPr>
            <p:cNvPr id="19" name="Šipka doprava 18"/>
            <p:cNvSpPr/>
            <p:nvPr/>
          </p:nvSpPr>
          <p:spPr>
            <a:xfrm>
              <a:off x="10213772" y="2771963"/>
              <a:ext cx="456074" cy="15444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0121032" y="2415671"/>
              <a:ext cx="686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latin typeface="Lato" panose="020F0502020204030203" pitchFamily="34" charset="0"/>
                </a:rPr>
                <a:t>sort</a:t>
              </a:r>
              <a:endParaRPr lang="en-GB" i="1" dirty="0">
                <a:latin typeface="Lato" panose="020F0502020204030203" pitchFamily="34" charset="0"/>
              </a:endParaRPr>
            </a:p>
          </p:txBody>
        </p:sp>
      </p:grp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88412"/>
              </p:ext>
            </p:extLst>
          </p:nvPr>
        </p:nvGraphicFramePr>
        <p:xfrm>
          <a:off x="10231008" y="1315701"/>
          <a:ext cx="566224" cy="225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224">
                  <a:extLst>
                    <a:ext uri="{9D8B030D-6E8A-4147-A177-3AD203B41FA5}">
                      <a16:colId xmlns:a16="http://schemas.microsoft.com/office/drawing/2014/main" val="1954248881"/>
                    </a:ext>
                  </a:extLst>
                </a:gridCol>
              </a:tblGrid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Lato" panose="020F0502020204030203" pitchFamily="34" charset="0"/>
                        </a:rPr>
                        <a:t>α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3432874876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0.2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746944168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0.5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1256255863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0.7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777621297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0.9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978064627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1.4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2768994504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2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1520888546"/>
                  </a:ext>
                </a:extLst>
              </a:tr>
              <a:tr h="28003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Lato" panose="020F0502020204030203" pitchFamily="34" charset="0"/>
                        </a:rPr>
                        <a:t>3.2</a:t>
                      </a:r>
                      <a:endParaRPr lang="en-GB" sz="1400" b="1" dirty="0">
                        <a:latin typeface="Lato" panose="020F0502020204030203" pitchFamily="34" charset="0"/>
                      </a:endParaRPr>
                    </a:p>
                  </a:txBody>
                  <a:tcPr marL="69050" marR="69050" marT="34525" marB="34525"/>
                </a:tc>
                <a:extLst>
                  <a:ext uri="{0D108BD9-81ED-4DB2-BD59-A6C34878D82A}">
                    <a16:rowId xmlns:a16="http://schemas.microsoft.com/office/drawing/2014/main" val="1727822075"/>
                  </a:ext>
                </a:extLst>
              </a:tr>
            </a:tbl>
          </a:graphicData>
        </a:graphic>
      </p:graphicFrame>
      <p:pic>
        <p:nvPicPr>
          <p:cNvPr id="1028" name="Picture 4" descr="http://www.thesgc.org/sites/default/files/BI-9564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8" y="4086916"/>
            <a:ext cx="1920889" cy="14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aoblený obdélník 28"/>
          <p:cNvSpPr/>
          <p:nvPr/>
        </p:nvSpPr>
        <p:spPr>
          <a:xfrm>
            <a:off x="3190147" y="4337160"/>
            <a:ext cx="1727200" cy="824089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Lato" panose="020F0502020204030203" pitchFamily="34" charset="0"/>
              </a:rPr>
              <a:t>QSAR model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32" name="Šipka doprava 31"/>
          <p:cNvSpPr/>
          <p:nvPr/>
        </p:nvSpPr>
        <p:spPr>
          <a:xfrm>
            <a:off x="2632653" y="1944955"/>
            <a:ext cx="1867749" cy="24182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3" name="Šipka doprava 32"/>
          <p:cNvSpPr/>
          <p:nvPr/>
        </p:nvSpPr>
        <p:spPr>
          <a:xfrm>
            <a:off x="5022244" y="4616790"/>
            <a:ext cx="811349" cy="29116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2331194" y="4603619"/>
            <a:ext cx="811349" cy="29116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5881508" y="4481690"/>
            <a:ext cx="1214630" cy="519288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Lato" panose="020F0502020204030203" pitchFamily="34" charset="0"/>
              </a:rPr>
              <a:t>Activity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5881508" y="5521881"/>
            <a:ext cx="1214632" cy="519288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C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Lato" panose="020F0502020204030203" pitchFamily="34" charset="0"/>
              </a:rPr>
              <a:t>Error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5022244" y="5635941"/>
            <a:ext cx="811349" cy="29116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40" name="Šipka doprava 39"/>
          <p:cNvSpPr/>
          <p:nvPr/>
        </p:nvSpPr>
        <p:spPr>
          <a:xfrm rot="19438488">
            <a:off x="7142377" y="5461069"/>
            <a:ext cx="750236" cy="23824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7923420" y="4832981"/>
            <a:ext cx="2491132" cy="824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latin typeface="Lato" panose="020F0502020204030203" pitchFamily="34" charset="0"/>
              </a:rPr>
              <a:t>Activity</a:t>
            </a:r>
            <a:r>
              <a:rPr lang="cs-CZ" sz="2400" b="1" dirty="0" smtClean="0">
                <a:latin typeface="Lato" panose="020F0502020204030203" pitchFamily="34" charset="0"/>
              </a:rPr>
              <a:t> ± </a:t>
            </a:r>
            <a:r>
              <a:rPr lang="cs-CZ" sz="2400" b="1" dirty="0" err="1" smtClean="0">
                <a:latin typeface="Lato" panose="020F0502020204030203" pitchFamily="34" charset="0"/>
              </a:rPr>
              <a:t>error</a:t>
            </a:r>
            <a:r>
              <a:rPr lang="cs-CZ" sz="2400" b="1" dirty="0" smtClean="0">
                <a:latin typeface="Lato" panose="020F0502020204030203" pitchFamily="34" charset="0"/>
              </a:rPr>
              <a:t>*</a:t>
            </a:r>
            <a:r>
              <a:rPr lang="el-GR" sz="2400" b="1" dirty="0" smtClean="0">
                <a:latin typeface="Lato" panose="020F0502020204030203" pitchFamily="34" charset="0"/>
              </a:rPr>
              <a:t>α</a:t>
            </a:r>
            <a:endParaRPr lang="en-GB" sz="2400" b="1" dirty="0">
              <a:latin typeface="Lato" panose="020F0502020204030203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0797232" y="138448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Lato" panose="020F0502020204030203" pitchFamily="34" charset="0"/>
              </a:rPr>
              <a:t>0%</a:t>
            </a:r>
            <a:endParaRPr lang="en-GB" b="1" dirty="0">
              <a:latin typeface="Lato" panose="020F0502020204030203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0775495" y="337920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Lato" panose="020F0502020204030203" pitchFamily="34" charset="0"/>
              </a:rPr>
              <a:t>100%</a:t>
            </a:r>
            <a:endParaRPr lang="en-GB" b="1" dirty="0">
              <a:latin typeface="Lato" panose="020F0502020204030203" pitchFamily="3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8909906" y="3639495"/>
            <a:ext cx="2355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Lato" panose="020F0502020204030203" pitchFamily="34" charset="0"/>
              </a:rPr>
              <a:t>e.g</a:t>
            </a:r>
            <a:r>
              <a:rPr lang="cs-CZ" sz="1600" dirty="0" smtClean="0">
                <a:latin typeface="Lato" panose="020F0502020204030203" pitchFamily="34" charset="0"/>
              </a:rPr>
              <a:t>., </a:t>
            </a:r>
            <a:r>
              <a:rPr lang="cs-CZ" sz="1600" dirty="0" err="1" smtClean="0">
                <a:latin typeface="Lato" panose="020F0502020204030203" pitchFamily="34" charset="0"/>
              </a:rPr>
              <a:t>when</a:t>
            </a:r>
            <a:r>
              <a:rPr lang="cs-CZ" sz="1600" dirty="0" smtClean="0">
                <a:latin typeface="Lato" panose="020F0502020204030203" pitchFamily="34" charset="0"/>
              </a:rPr>
              <a:t> </a:t>
            </a:r>
            <a:r>
              <a:rPr lang="el-GR" sz="1600" b="1" dirty="0" smtClean="0">
                <a:latin typeface="Lato" panose="020F0502020204030203" pitchFamily="34" charset="0"/>
              </a:rPr>
              <a:t>ε</a:t>
            </a:r>
            <a:r>
              <a:rPr lang="cs-CZ" sz="1600" b="1" dirty="0" smtClean="0">
                <a:latin typeface="Lato" panose="020F0502020204030203" pitchFamily="34" charset="0"/>
              </a:rPr>
              <a:t> = 10% </a:t>
            </a:r>
          </a:p>
          <a:p>
            <a:r>
              <a:rPr lang="cs-CZ" sz="1600" dirty="0" err="1" smtClean="0">
                <a:latin typeface="Lato" panose="020F0502020204030203" pitchFamily="34" charset="0"/>
              </a:rPr>
              <a:t>then</a:t>
            </a:r>
            <a:r>
              <a:rPr lang="cs-CZ" sz="1600" dirty="0" smtClean="0">
                <a:latin typeface="Lato" panose="020F0502020204030203" pitchFamily="34" charset="0"/>
              </a:rPr>
              <a:t> </a:t>
            </a:r>
            <a:r>
              <a:rPr lang="cs-CZ" sz="1600" b="1" dirty="0" smtClean="0">
                <a:latin typeface="Lato" panose="020F0502020204030203" pitchFamily="34" charset="0"/>
              </a:rPr>
              <a:t>C = 90% </a:t>
            </a:r>
            <a:r>
              <a:rPr lang="cs-CZ" sz="1600" dirty="0" smtClean="0">
                <a:latin typeface="Lato" panose="020F0502020204030203" pitchFamily="34" charset="0"/>
              </a:rPr>
              <a:t>and </a:t>
            </a:r>
            <a:r>
              <a:rPr lang="el-GR" sz="1600" b="1" dirty="0" smtClean="0">
                <a:latin typeface="Lato" panose="020F0502020204030203" pitchFamily="34" charset="0"/>
              </a:rPr>
              <a:t>α</a:t>
            </a:r>
            <a:r>
              <a:rPr lang="cs-CZ" sz="1600" b="1" dirty="0" smtClean="0">
                <a:latin typeface="Lato" panose="020F0502020204030203" pitchFamily="34" charset="0"/>
              </a:rPr>
              <a:t> = 2</a:t>
            </a:r>
            <a:r>
              <a:rPr lang="cs-CZ" sz="1600" dirty="0" smtClean="0">
                <a:latin typeface="Lato" panose="020F0502020204030203" pitchFamily="34" charset="0"/>
              </a:rPr>
              <a:t> </a:t>
            </a:r>
            <a:endParaRPr lang="en-GB" sz="1600" dirty="0">
              <a:latin typeface="Lato" panose="020F0502020204030203" pitchFamily="34" charset="0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10231008" y="2989526"/>
            <a:ext cx="566224" cy="3267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0808091" y="296721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Lato" panose="020F0502020204030203" pitchFamily="34" charset="0"/>
              </a:rPr>
              <a:t>~90%</a:t>
            </a:r>
            <a:endParaRPr lang="en-GB" b="1" dirty="0">
              <a:latin typeface="Lato" panose="020F0502020204030203" pitchFamily="34" charset="0"/>
            </a:endParaRPr>
          </a:p>
        </p:txBody>
      </p:sp>
      <p:sp>
        <p:nvSpPr>
          <p:cNvPr id="50" name="Zaoblený obdélník 49"/>
          <p:cNvSpPr/>
          <p:nvPr/>
        </p:nvSpPr>
        <p:spPr>
          <a:xfrm>
            <a:off x="3190147" y="5372798"/>
            <a:ext cx="1727200" cy="824089"/>
          </a:xfrm>
          <a:prstGeom prst="roundRect">
            <a:avLst/>
          </a:prstGeom>
          <a:solidFill>
            <a:srgbClr val="CC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latin typeface="Lato" panose="020F0502020204030203" pitchFamily="34" charset="0"/>
              </a:rPr>
              <a:t>Error</a:t>
            </a:r>
            <a:r>
              <a:rPr lang="cs-CZ" sz="2000" b="1" dirty="0" smtClean="0">
                <a:latin typeface="Lato" panose="020F0502020204030203" pitchFamily="34" charset="0"/>
              </a:rPr>
              <a:t> model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sp>
        <p:nvSpPr>
          <p:cNvPr id="53" name="Šipka doprava 52"/>
          <p:cNvSpPr/>
          <p:nvPr/>
        </p:nvSpPr>
        <p:spPr>
          <a:xfrm rot="3486181">
            <a:off x="2123983" y="5114478"/>
            <a:ext cx="1153893" cy="29483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sp>
        <p:nvSpPr>
          <p:cNvPr id="54" name="Šipka doprava 53"/>
          <p:cNvSpPr/>
          <p:nvPr/>
        </p:nvSpPr>
        <p:spPr>
          <a:xfrm rot="2358106">
            <a:off x="7134661" y="4850245"/>
            <a:ext cx="750236" cy="238246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" panose="020F0502020204030203" pitchFamily="34" charset="0"/>
            </a:endParaRPr>
          </a:p>
        </p:txBody>
      </p:sp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11712" y="2917750"/>
            <a:ext cx="8213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Lato" panose="020F0502020204030203" pitchFamily="34" charset="0"/>
                <a:cs typeface="Lato" panose="020F0502020204030203" pitchFamily="34" charset="0"/>
              </a:rPr>
              <a:t>f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or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each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prediction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we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set a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tolerated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error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level</a:t>
            </a:r>
            <a:r>
              <a:rPr lang="cs-CZ" sz="20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l-GR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ε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cs-CZ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confidence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(C) = 1 - </a:t>
            </a:r>
            <a:r>
              <a:rPr lang="el-GR" sz="2000" b="1" dirty="0">
                <a:latin typeface="Lato" panose="020F0502020204030203" pitchFamily="34" charset="0"/>
                <a:cs typeface="Lato" panose="020F0502020204030203" pitchFamily="34" charset="0"/>
              </a:rPr>
              <a:t>ε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which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determines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an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alpha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value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used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tha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calculation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predicted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activity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value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confidence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interval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8936" y="1477528"/>
            <a:ext cx="473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Data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QSAR modelling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modelling (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conformal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rgbClr val="CC0000"/>
                </a:solidFill>
                <a:latin typeface="Lato" panose="020F0502020204030203" pitchFamily="34" charset="0"/>
              </a:rPr>
              <a:t>CGS </a:t>
            </a:r>
            <a:r>
              <a:rPr lang="cs-CZ" sz="2800" b="1" dirty="0" err="1" smtClean="0">
                <a:solidFill>
                  <a:srgbClr val="CC0000"/>
                </a:solidFill>
                <a:latin typeface="Lato" panose="020F0502020204030203" pitchFamily="34" charset="0"/>
              </a:rPr>
              <a:t>prediction</a:t>
            </a:r>
            <a:endParaRPr lang="cs-CZ" sz="2800" b="1" dirty="0" smtClean="0">
              <a:solidFill>
                <a:srgbClr val="CC0000"/>
              </a:solidFill>
              <a:latin typeface="Lato" panose="020F0502020204030203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Affinity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fingerprinting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Our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>
                <a:latin typeface="Lato" panose="020F0502020204030203" pitchFamily="34" charset="0"/>
              </a:rPr>
              <a:t>w</a:t>
            </a:r>
            <a:r>
              <a:rPr lang="cs-CZ" sz="3600" b="1" dirty="0" err="1" smtClean="0">
                <a:latin typeface="Lato" panose="020F0502020204030203" pitchFamily="34" charset="0"/>
              </a:rPr>
              <a:t>orkflow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511712" y="1207907"/>
            <a:ext cx="4534421" cy="10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0" y="209713"/>
            <a:ext cx="5956455" cy="609924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9" name="Zaoblený obdélník 8"/>
          <p:cNvSpPr/>
          <p:nvPr/>
        </p:nvSpPr>
        <p:spPr>
          <a:xfrm>
            <a:off x="7229423" y="3939822"/>
            <a:ext cx="3664355" cy="1603022"/>
          </a:xfrm>
          <a:prstGeom prst="roundRect">
            <a:avLst>
              <a:gd name="adj" fmla="val 1349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Lato" panose="020F0502020204030203" pitchFamily="34" charset="0"/>
              </a:rPr>
              <a:t>CGS </a:t>
            </a:r>
            <a:r>
              <a:rPr lang="cs-CZ" sz="3600" b="1" dirty="0" err="1" smtClean="0">
                <a:latin typeface="Lato" panose="020F0502020204030203" pitchFamily="34" charset="0"/>
              </a:rPr>
              <a:t>prediction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3" name="Tabulk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89054"/>
              </p:ext>
            </p:extLst>
          </p:nvPr>
        </p:nvGraphicFramePr>
        <p:xfrm>
          <a:off x="1423901" y="3499526"/>
          <a:ext cx="9322769" cy="26323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1605">
                  <a:extLst>
                    <a:ext uri="{9D8B030D-6E8A-4147-A177-3AD203B41FA5}">
                      <a16:colId xmlns:a16="http://schemas.microsoft.com/office/drawing/2014/main" val="817938553"/>
                    </a:ext>
                  </a:extLst>
                </a:gridCol>
                <a:gridCol w="872508">
                  <a:extLst>
                    <a:ext uri="{9D8B030D-6E8A-4147-A177-3AD203B41FA5}">
                      <a16:colId xmlns:a16="http://schemas.microsoft.com/office/drawing/2014/main" val="4055082385"/>
                    </a:ext>
                  </a:extLst>
                </a:gridCol>
                <a:gridCol w="892717">
                  <a:extLst>
                    <a:ext uri="{9D8B030D-6E8A-4147-A177-3AD203B41FA5}">
                      <a16:colId xmlns:a16="http://schemas.microsoft.com/office/drawing/2014/main" val="3405259464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3038274291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3597316518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1432131643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783333049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3426998058"/>
                    </a:ext>
                  </a:extLst>
                </a:gridCol>
                <a:gridCol w="584091">
                  <a:extLst>
                    <a:ext uri="{9D8B030D-6E8A-4147-A177-3AD203B41FA5}">
                      <a16:colId xmlns:a16="http://schemas.microsoft.com/office/drawing/2014/main" val="2555274462"/>
                    </a:ext>
                  </a:extLst>
                </a:gridCol>
                <a:gridCol w="1280463">
                  <a:extLst>
                    <a:ext uri="{9D8B030D-6E8A-4147-A177-3AD203B41FA5}">
                      <a16:colId xmlns:a16="http://schemas.microsoft.com/office/drawing/2014/main" val="1223581340"/>
                    </a:ext>
                  </a:extLst>
                </a:gridCol>
              </a:tblGrid>
              <a:tr h="437833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en-GB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6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…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440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72330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en-GB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68422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84294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9484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5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65137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6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77560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err="1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n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64782"/>
                  </a:ext>
                </a:extLst>
              </a:tr>
            </a:tbl>
          </a:graphicData>
        </a:graphic>
      </p:graphicFrame>
      <p:sp>
        <p:nvSpPr>
          <p:cNvPr id="34" name="TextovéPole 33"/>
          <p:cNvSpPr txBox="1"/>
          <p:nvPr/>
        </p:nvSpPr>
        <p:spPr>
          <a:xfrm>
            <a:off x="511712" y="1296338"/>
            <a:ext cx="10384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Lato" panose="020F0502020204030203" pitchFamily="34" charset="0"/>
              </a:rPr>
              <a:t>440 QSAR model + 440 </a:t>
            </a:r>
            <a:r>
              <a:rPr lang="cs-CZ" sz="2800" b="1" dirty="0" err="1" smtClean="0"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models</a:t>
            </a:r>
            <a:endParaRPr lang="cs-CZ" sz="2800" b="1" dirty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c</a:t>
            </a:r>
            <a:r>
              <a:rPr lang="cs-CZ" sz="2800" dirty="0" err="1" smtClean="0">
                <a:latin typeface="Lato" panose="020F0502020204030203" pitchFamily="34" charset="0"/>
              </a:rPr>
              <a:t>onfidence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level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i="1" dirty="0" smtClean="0">
                <a:latin typeface="Lato" panose="020F0502020204030203" pitchFamily="34" charset="0"/>
              </a:rPr>
              <a:t>(C)</a:t>
            </a:r>
            <a:r>
              <a:rPr lang="cs-CZ" sz="2800" dirty="0" smtClean="0">
                <a:latin typeface="Lato" panose="020F0502020204030203" pitchFamily="34" charset="0"/>
              </a:rPr>
              <a:t>, maximum </a:t>
            </a:r>
            <a:r>
              <a:rPr lang="cs-CZ" sz="2800" dirty="0" err="1" smtClean="0">
                <a:latin typeface="Lato" panose="020F0502020204030203" pitchFamily="34" charset="0"/>
              </a:rPr>
              <a:t>confidence</a:t>
            </a:r>
            <a:r>
              <a:rPr lang="cs-CZ" sz="2800" dirty="0" smtClean="0">
                <a:latin typeface="Lato" panose="020F0502020204030203" pitchFamily="34" charset="0"/>
              </a:rPr>
              <a:t> interval </a:t>
            </a:r>
            <a:r>
              <a:rPr lang="cs-CZ" sz="2800" i="1" dirty="0" smtClean="0">
                <a:latin typeface="Lato" panose="020F0502020204030203" pitchFamily="34" charset="0"/>
              </a:rPr>
              <a:t>(</a:t>
            </a:r>
            <a:r>
              <a:rPr lang="cs-CZ" sz="2800" i="1" dirty="0" err="1" smtClean="0">
                <a:solidFill>
                  <a:schemeClr val="dk1"/>
                </a:solidFill>
                <a:latin typeface="Lato" panose="020F0502020204030203" pitchFamily="34" charset="0"/>
              </a:rPr>
              <a:t>CI</a:t>
            </a:r>
            <a:r>
              <a:rPr lang="cs-CZ" sz="2800" i="1" baseline="-25000" dirty="0" err="1" smtClean="0">
                <a:solidFill>
                  <a:schemeClr val="dk1"/>
                </a:solidFill>
                <a:latin typeface="Lato" panose="020F0502020204030203" pitchFamily="34" charset="0"/>
              </a:rPr>
              <a:t>max</a:t>
            </a:r>
            <a:r>
              <a:rPr lang="cs-CZ" sz="2800" i="1" dirty="0" smtClean="0">
                <a:latin typeface="Lato" panose="020F0502020204030203" pitchFamily="34" charset="0"/>
              </a:rPr>
              <a:t>)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2387059" y="2617718"/>
            <a:ext cx="1043694" cy="803983"/>
            <a:chOff x="2902006" y="2490362"/>
            <a:chExt cx="1043694" cy="803983"/>
          </a:xfrm>
        </p:grpSpPr>
        <p:sp>
          <p:nvSpPr>
            <p:cNvPr id="35" name="TextovéPole 34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>
                  <a:solidFill>
                    <a:schemeClr val="dk1"/>
                  </a:solidFill>
                  <a:latin typeface="Lato" panose="020F0502020204030203" pitchFamily="34" charset="0"/>
                </a:rPr>
                <a:t>1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36" name="Šipka dolů 35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262931" y="2617718"/>
            <a:ext cx="1043694" cy="803983"/>
            <a:chOff x="2902006" y="2490362"/>
            <a:chExt cx="1043694" cy="803983"/>
          </a:xfrm>
        </p:grpSpPr>
        <p:sp>
          <p:nvSpPr>
            <p:cNvPr id="39" name="TextovéPole 38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2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40" name="Šipka dolů 39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4162647" y="2617718"/>
            <a:ext cx="1043694" cy="803983"/>
            <a:chOff x="2902006" y="2490362"/>
            <a:chExt cx="1043694" cy="803983"/>
          </a:xfrm>
        </p:grpSpPr>
        <p:sp>
          <p:nvSpPr>
            <p:cNvPr id="42" name="TextovéPole 41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3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43" name="Šipka dolů 42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089850" y="2617718"/>
            <a:ext cx="1043694" cy="803983"/>
            <a:chOff x="2902006" y="2490362"/>
            <a:chExt cx="1043694" cy="803983"/>
          </a:xfrm>
        </p:grpSpPr>
        <p:sp>
          <p:nvSpPr>
            <p:cNvPr id="45" name="TextovéPole 44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4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46" name="Šipka dolů 45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018215" y="2617718"/>
            <a:ext cx="1043694" cy="803983"/>
            <a:chOff x="2902006" y="2490362"/>
            <a:chExt cx="1043694" cy="803983"/>
          </a:xfrm>
        </p:grpSpPr>
        <p:sp>
          <p:nvSpPr>
            <p:cNvPr id="49" name="TextovéPole 48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5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0" name="Šipka dolů 49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6980756" y="2617718"/>
            <a:ext cx="1043694" cy="803983"/>
            <a:chOff x="2902006" y="2490362"/>
            <a:chExt cx="1043694" cy="803983"/>
          </a:xfrm>
        </p:grpSpPr>
        <p:sp>
          <p:nvSpPr>
            <p:cNvPr id="52" name="TextovéPole 51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6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3" name="Šipka dolů 52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7876707" y="2617718"/>
            <a:ext cx="1043694" cy="803983"/>
            <a:chOff x="2902006" y="2490362"/>
            <a:chExt cx="1043694" cy="803983"/>
          </a:xfrm>
        </p:grpSpPr>
        <p:sp>
          <p:nvSpPr>
            <p:cNvPr id="55" name="TextovéPole 54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7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6" name="Šipka dolů 55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9488039" y="2566551"/>
            <a:ext cx="1187196" cy="855150"/>
            <a:chOff x="3117269" y="2315731"/>
            <a:chExt cx="1187196" cy="855150"/>
          </a:xfrm>
        </p:grpSpPr>
        <p:sp>
          <p:nvSpPr>
            <p:cNvPr id="58" name="TextovéPole 57"/>
            <p:cNvSpPr txBox="1"/>
            <p:nvPr/>
          </p:nvSpPr>
          <p:spPr>
            <a:xfrm>
              <a:off x="3117269" y="2315731"/>
              <a:ext cx="1187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440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3633440" y="3013229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61" name="Přímá spojnice 60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ovéPole 61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8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Lato" panose="020F0502020204030203" pitchFamily="34" charset="0"/>
              </a:rPr>
              <a:t>CGS </a:t>
            </a:r>
            <a:r>
              <a:rPr lang="cs-CZ" sz="3600" b="1" dirty="0" err="1" smtClean="0">
                <a:latin typeface="Lato" panose="020F0502020204030203" pitchFamily="34" charset="0"/>
              </a:rPr>
              <a:t>prediction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3" name="Tabulka 32"/>
          <p:cNvGraphicFramePr>
            <a:graphicFrameLocks noGrp="1"/>
          </p:cNvGraphicFramePr>
          <p:nvPr>
            <p:extLst/>
          </p:nvPr>
        </p:nvGraphicFramePr>
        <p:xfrm>
          <a:off x="1423901" y="3499526"/>
          <a:ext cx="9322769" cy="258861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31605">
                  <a:extLst>
                    <a:ext uri="{9D8B030D-6E8A-4147-A177-3AD203B41FA5}">
                      <a16:colId xmlns:a16="http://schemas.microsoft.com/office/drawing/2014/main" val="817938553"/>
                    </a:ext>
                  </a:extLst>
                </a:gridCol>
                <a:gridCol w="872508">
                  <a:extLst>
                    <a:ext uri="{9D8B030D-6E8A-4147-A177-3AD203B41FA5}">
                      <a16:colId xmlns:a16="http://schemas.microsoft.com/office/drawing/2014/main" val="4055082385"/>
                    </a:ext>
                  </a:extLst>
                </a:gridCol>
                <a:gridCol w="892717">
                  <a:extLst>
                    <a:ext uri="{9D8B030D-6E8A-4147-A177-3AD203B41FA5}">
                      <a16:colId xmlns:a16="http://schemas.microsoft.com/office/drawing/2014/main" val="3405259464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3038274291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3597316518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1432131643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783333049"/>
                    </a:ext>
                  </a:extLst>
                </a:gridCol>
                <a:gridCol w="932277">
                  <a:extLst>
                    <a:ext uri="{9D8B030D-6E8A-4147-A177-3AD203B41FA5}">
                      <a16:colId xmlns:a16="http://schemas.microsoft.com/office/drawing/2014/main" val="3426998058"/>
                    </a:ext>
                  </a:extLst>
                </a:gridCol>
                <a:gridCol w="584091">
                  <a:extLst>
                    <a:ext uri="{9D8B030D-6E8A-4147-A177-3AD203B41FA5}">
                      <a16:colId xmlns:a16="http://schemas.microsoft.com/office/drawing/2014/main" val="2555274462"/>
                    </a:ext>
                  </a:extLst>
                </a:gridCol>
                <a:gridCol w="1280463">
                  <a:extLst>
                    <a:ext uri="{9D8B030D-6E8A-4147-A177-3AD203B41FA5}">
                      <a16:colId xmlns:a16="http://schemas.microsoft.com/office/drawing/2014/main" val="1223581340"/>
                    </a:ext>
                  </a:extLst>
                </a:gridCol>
              </a:tblGrid>
              <a:tr h="437833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en-GB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6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…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Target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440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72330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en-GB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5.5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3.7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8.4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9.9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68422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2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6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9.7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3.7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84294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3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8.4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8.6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5.5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9484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5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6.4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4.2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6.7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65137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6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8.6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7.5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5.5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8.6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5.5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3.4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3.7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77560"/>
                  </a:ext>
                </a:extLst>
              </a:tr>
              <a:tr h="358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Ligand</a:t>
                      </a:r>
                      <a:r>
                        <a:rPr lang="cs-CZ" sz="1600" b="0" baseline="-25000" dirty="0" err="1" smtClean="0">
                          <a:solidFill>
                            <a:schemeClr val="dk1"/>
                          </a:solidFill>
                          <a:latin typeface="Lato" panose="020F0502020204030203" pitchFamily="34" charset="0"/>
                        </a:rPr>
                        <a:t>n</a:t>
                      </a:r>
                      <a:endParaRPr lang="en-GB" sz="1600" b="0" baseline="-25000" dirty="0" smtClean="0">
                        <a:solidFill>
                          <a:schemeClr val="dk1"/>
                        </a:solidFill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4.2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5.5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6.7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4.2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6.7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-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4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Lato" panose="020F0502020204030203" pitchFamily="34" charset="0"/>
                        </a:rPr>
                        <a:t>8</a:t>
                      </a:r>
                      <a:endParaRPr lang="en-GB" sz="1600" b="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364782"/>
                  </a:ext>
                </a:extLst>
              </a:tr>
            </a:tbl>
          </a:graphicData>
        </a:graphic>
      </p:graphicFrame>
      <p:sp>
        <p:nvSpPr>
          <p:cNvPr id="34" name="TextovéPole 33"/>
          <p:cNvSpPr txBox="1"/>
          <p:nvPr/>
        </p:nvSpPr>
        <p:spPr>
          <a:xfrm>
            <a:off x="511712" y="1296338"/>
            <a:ext cx="10384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Lato" panose="020F0502020204030203" pitchFamily="34" charset="0"/>
              </a:rPr>
              <a:t>440 QSAR model + 440 </a:t>
            </a:r>
            <a:r>
              <a:rPr lang="cs-CZ" sz="2800" b="1" dirty="0" err="1" smtClean="0"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models</a:t>
            </a:r>
            <a:endParaRPr lang="cs-CZ" sz="2800" b="1" dirty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c</a:t>
            </a:r>
            <a:r>
              <a:rPr lang="cs-CZ" sz="2800" dirty="0" err="1" smtClean="0">
                <a:latin typeface="Lato" panose="020F0502020204030203" pitchFamily="34" charset="0"/>
              </a:rPr>
              <a:t>onfidence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level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i="1" dirty="0" smtClean="0">
                <a:latin typeface="Lato" panose="020F0502020204030203" pitchFamily="34" charset="0"/>
              </a:rPr>
              <a:t>(C)</a:t>
            </a:r>
            <a:r>
              <a:rPr lang="cs-CZ" sz="2800" dirty="0" smtClean="0">
                <a:latin typeface="Lato" panose="020F0502020204030203" pitchFamily="34" charset="0"/>
              </a:rPr>
              <a:t>, maximum </a:t>
            </a:r>
            <a:r>
              <a:rPr lang="cs-CZ" sz="2800" dirty="0" err="1" smtClean="0">
                <a:latin typeface="Lato" panose="020F0502020204030203" pitchFamily="34" charset="0"/>
              </a:rPr>
              <a:t>confidence</a:t>
            </a:r>
            <a:r>
              <a:rPr lang="cs-CZ" sz="2800" dirty="0" smtClean="0">
                <a:latin typeface="Lato" panose="020F0502020204030203" pitchFamily="34" charset="0"/>
              </a:rPr>
              <a:t> interval </a:t>
            </a:r>
            <a:r>
              <a:rPr lang="cs-CZ" sz="2800" i="1" dirty="0" smtClean="0">
                <a:latin typeface="Lato" panose="020F0502020204030203" pitchFamily="34" charset="0"/>
              </a:rPr>
              <a:t>(</a:t>
            </a:r>
            <a:r>
              <a:rPr lang="cs-CZ" sz="2800" i="1" dirty="0" err="1" smtClean="0">
                <a:solidFill>
                  <a:schemeClr val="dk1"/>
                </a:solidFill>
                <a:latin typeface="Lato" panose="020F0502020204030203" pitchFamily="34" charset="0"/>
              </a:rPr>
              <a:t>CI</a:t>
            </a:r>
            <a:r>
              <a:rPr lang="cs-CZ" sz="2800" i="1" baseline="-25000" dirty="0" err="1" smtClean="0">
                <a:solidFill>
                  <a:schemeClr val="dk1"/>
                </a:solidFill>
                <a:latin typeface="Lato" panose="020F0502020204030203" pitchFamily="34" charset="0"/>
              </a:rPr>
              <a:t>max</a:t>
            </a:r>
            <a:r>
              <a:rPr lang="cs-CZ" sz="2800" i="1" dirty="0" smtClean="0">
                <a:latin typeface="Lato" panose="020F0502020204030203" pitchFamily="34" charset="0"/>
              </a:rPr>
              <a:t>)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2387059" y="2617718"/>
            <a:ext cx="1043694" cy="803983"/>
            <a:chOff x="2902006" y="2490362"/>
            <a:chExt cx="1043694" cy="803983"/>
          </a:xfrm>
        </p:grpSpPr>
        <p:sp>
          <p:nvSpPr>
            <p:cNvPr id="35" name="TextovéPole 34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>
                  <a:solidFill>
                    <a:schemeClr val="dk1"/>
                  </a:solidFill>
                  <a:latin typeface="Lato" panose="020F0502020204030203" pitchFamily="34" charset="0"/>
                </a:rPr>
                <a:t>1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36" name="Šipka dolů 35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262931" y="2617718"/>
            <a:ext cx="1043694" cy="803983"/>
            <a:chOff x="2902006" y="2490362"/>
            <a:chExt cx="1043694" cy="803983"/>
          </a:xfrm>
        </p:grpSpPr>
        <p:sp>
          <p:nvSpPr>
            <p:cNvPr id="39" name="TextovéPole 38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2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40" name="Šipka dolů 39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4162647" y="2617718"/>
            <a:ext cx="1043694" cy="803983"/>
            <a:chOff x="2902006" y="2490362"/>
            <a:chExt cx="1043694" cy="803983"/>
          </a:xfrm>
        </p:grpSpPr>
        <p:sp>
          <p:nvSpPr>
            <p:cNvPr id="42" name="TextovéPole 41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3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43" name="Šipka dolů 42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089850" y="2617718"/>
            <a:ext cx="1043694" cy="803983"/>
            <a:chOff x="2902006" y="2490362"/>
            <a:chExt cx="1043694" cy="803983"/>
          </a:xfrm>
        </p:grpSpPr>
        <p:sp>
          <p:nvSpPr>
            <p:cNvPr id="45" name="TextovéPole 44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4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46" name="Šipka dolů 45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018215" y="2617718"/>
            <a:ext cx="1043694" cy="803983"/>
            <a:chOff x="2902006" y="2490362"/>
            <a:chExt cx="1043694" cy="803983"/>
          </a:xfrm>
        </p:grpSpPr>
        <p:sp>
          <p:nvSpPr>
            <p:cNvPr id="49" name="TextovéPole 48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5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0" name="Šipka dolů 49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6980756" y="2617718"/>
            <a:ext cx="1043694" cy="803983"/>
            <a:chOff x="2902006" y="2490362"/>
            <a:chExt cx="1043694" cy="803983"/>
          </a:xfrm>
        </p:grpSpPr>
        <p:sp>
          <p:nvSpPr>
            <p:cNvPr id="52" name="TextovéPole 51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6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3" name="Šipka dolů 52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7876707" y="2617718"/>
            <a:ext cx="1043694" cy="803983"/>
            <a:chOff x="2902006" y="2490362"/>
            <a:chExt cx="1043694" cy="803983"/>
          </a:xfrm>
        </p:grpSpPr>
        <p:sp>
          <p:nvSpPr>
            <p:cNvPr id="55" name="TextovéPole 54"/>
            <p:cNvSpPr txBox="1"/>
            <p:nvPr/>
          </p:nvSpPr>
          <p:spPr>
            <a:xfrm>
              <a:off x="2902006" y="2490362"/>
              <a:ext cx="104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7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6" name="Šipka dolů 55"/>
            <p:cNvSpPr/>
            <p:nvPr/>
          </p:nvSpPr>
          <p:spPr>
            <a:xfrm>
              <a:off x="3331923" y="3136693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9488039" y="2566551"/>
            <a:ext cx="1187196" cy="855150"/>
            <a:chOff x="3117269" y="2315731"/>
            <a:chExt cx="1187196" cy="855150"/>
          </a:xfrm>
        </p:grpSpPr>
        <p:sp>
          <p:nvSpPr>
            <p:cNvPr id="58" name="TextovéPole 57"/>
            <p:cNvSpPr txBox="1"/>
            <p:nvPr/>
          </p:nvSpPr>
          <p:spPr>
            <a:xfrm>
              <a:off x="3117269" y="2315731"/>
              <a:ext cx="1187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>
                  <a:latin typeface="Lato" panose="020F0502020204030203" pitchFamily="34" charset="0"/>
                </a:rPr>
                <a:t>QSAR model</a:t>
              </a:r>
              <a:r>
                <a:rPr lang="cs-CZ" baseline="-25000" dirty="0" smtClean="0">
                  <a:solidFill>
                    <a:schemeClr val="dk1"/>
                  </a:solidFill>
                  <a:latin typeface="Lato" panose="020F0502020204030203" pitchFamily="34" charset="0"/>
                </a:rPr>
                <a:t>440</a:t>
              </a:r>
              <a:endParaRPr lang="en-GB" dirty="0">
                <a:latin typeface="Lato" panose="020F0502020204030203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3633440" y="3013229"/>
              <a:ext cx="200417" cy="1576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61" name="Přímá spojnice 60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ovéPole 61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5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8936" y="1477528"/>
            <a:ext cx="473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Data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QSAR modelling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modelling (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conformal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CGS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rgbClr val="C00000"/>
                </a:solidFill>
                <a:latin typeface="Lato" panose="020F0502020204030203" pitchFamily="34" charset="0"/>
              </a:rPr>
              <a:t>Affinity</a:t>
            </a:r>
            <a:r>
              <a:rPr lang="cs-CZ" sz="2800" b="1" dirty="0" smtClean="0">
                <a:solidFill>
                  <a:srgbClr val="C00000"/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Lato" panose="020F0502020204030203" pitchFamily="34" charset="0"/>
              </a:rPr>
              <a:t>fingerprinting</a:t>
            </a:r>
            <a:endParaRPr lang="cs-CZ" sz="2800" b="1" dirty="0" smtClean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Our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>
                <a:latin typeface="Lato" panose="020F0502020204030203" pitchFamily="34" charset="0"/>
              </a:rPr>
              <a:t>w</a:t>
            </a:r>
            <a:r>
              <a:rPr lang="cs-CZ" sz="3600" b="1" dirty="0" err="1" smtClean="0">
                <a:latin typeface="Lato" panose="020F0502020204030203" pitchFamily="34" charset="0"/>
              </a:rPr>
              <a:t>orkflow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511712" y="1207907"/>
            <a:ext cx="4534421" cy="10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0" y="209713"/>
            <a:ext cx="5956455" cy="609924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9" name="Zaoblený obdélník 8"/>
          <p:cNvSpPr/>
          <p:nvPr/>
        </p:nvSpPr>
        <p:spPr>
          <a:xfrm>
            <a:off x="7642578" y="5712178"/>
            <a:ext cx="1524000" cy="607124"/>
          </a:xfrm>
          <a:prstGeom prst="roundRect">
            <a:avLst>
              <a:gd name="adj" fmla="val 1349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Lato" panose="020F0502020204030203" pitchFamily="34" charset="0"/>
              </a:rPr>
              <a:t>CGS </a:t>
            </a:r>
            <a:r>
              <a:rPr lang="cs-CZ" sz="3600" b="1" dirty="0" err="1" smtClean="0">
                <a:latin typeface="Lato" panose="020F0502020204030203" pitchFamily="34" charset="0"/>
              </a:rPr>
              <a:t>validation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509280"/>
            <a:ext cx="103840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t</a:t>
            </a:r>
            <a:r>
              <a:rPr lang="cs-CZ" sz="2800" dirty="0" err="1" smtClean="0">
                <a:latin typeface="Lato" panose="020F0502020204030203" pitchFamily="34" charset="0"/>
              </a:rPr>
              <a:t>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qualities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selected</a:t>
            </a:r>
            <a:r>
              <a:rPr lang="cs-CZ" sz="2800" dirty="0" smtClean="0">
                <a:latin typeface="Lato" panose="020F0502020204030203" pitchFamily="34" charset="0"/>
              </a:rPr>
              <a:t> QSAR </a:t>
            </a:r>
            <a:r>
              <a:rPr lang="cs-CZ" sz="2800" dirty="0" err="1" smtClean="0">
                <a:latin typeface="Lato" panose="020F0502020204030203" pitchFamily="34" charset="0"/>
              </a:rPr>
              <a:t>models</a:t>
            </a:r>
            <a:r>
              <a:rPr lang="cs-CZ" sz="2800" dirty="0" smtClean="0">
                <a:latin typeface="Lato" panose="020F0502020204030203" pitchFamily="34" charset="0"/>
              </a:rPr>
              <a:t> do not </a:t>
            </a:r>
            <a:r>
              <a:rPr lang="cs-CZ" sz="2800" dirty="0" err="1" smtClean="0">
                <a:latin typeface="Lato" panose="020F0502020204030203" pitchFamily="34" charset="0"/>
              </a:rPr>
              <a:t>guarantee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that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part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CGS </a:t>
            </a:r>
            <a:r>
              <a:rPr lang="cs-CZ" sz="2800" dirty="0" err="1" smtClean="0">
                <a:latin typeface="Lato" panose="020F0502020204030203" pitchFamily="34" charset="0"/>
              </a:rPr>
              <a:t>created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from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their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predicted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values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is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valid</a:t>
            </a:r>
            <a:r>
              <a:rPr lang="cs-CZ" sz="2800" dirty="0">
                <a:latin typeface="Lato" panose="020F0502020204030203" pitchFamily="34" charset="0"/>
              </a:rPr>
              <a:t> </a:t>
            </a:r>
            <a:r>
              <a:rPr lang="cs-CZ" sz="2800" b="1" dirty="0" smtClean="0">
                <a:latin typeface="Lato" panose="020F0502020204030203" pitchFamily="34" charset="0"/>
              </a:rPr>
              <a:t>(</a:t>
            </a:r>
            <a:r>
              <a:rPr lang="cs-CZ" sz="2800" b="1" dirty="0" err="1" smtClean="0">
                <a:latin typeface="Lato" panose="020F0502020204030203" pitchFamily="34" charset="0"/>
              </a:rPr>
              <a:t>that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it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actually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makes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sense</a:t>
            </a:r>
            <a:r>
              <a:rPr lang="cs-CZ" sz="2800" b="1" dirty="0" smtClean="0">
                <a:latin typeface="Lato" panose="020F0502020204030203" pitchFamily="34" charset="0"/>
              </a:rPr>
              <a:t>…)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latin typeface="Lato" panose="020F0502020204030203" pitchFamily="34" charset="0"/>
              </a:rPr>
              <a:t>t</a:t>
            </a:r>
            <a:r>
              <a:rPr lang="cs-CZ" sz="2800" dirty="0" smtClean="0">
                <a:latin typeface="Lato" panose="020F0502020204030203" pitchFamily="34" charset="0"/>
              </a:rPr>
              <a:t>o </a:t>
            </a:r>
            <a:r>
              <a:rPr lang="cs-CZ" sz="2800" dirty="0" err="1" smtClean="0">
                <a:latin typeface="Lato" panose="020F0502020204030203" pitchFamily="34" charset="0"/>
              </a:rPr>
              <a:t>validate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CGS </a:t>
            </a:r>
            <a:r>
              <a:rPr lang="cs-CZ" sz="2800" dirty="0" err="1" smtClean="0">
                <a:latin typeface="Lato" panose="020F0502020204030203" pitchFamily="34" charset="0"/>
              </a:rPr>
              <a:t>we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took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affinity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fingerprints</a:t>
            </a:r>
            <a:r>
              <a:rPr lang="cs-CZ" sz="2800" dirty="0" smtClean="0">
                <a:latin typeface="Lato" panose="020F0502020204030203" pitchFamily="34" charset="0"/>
              </a:rPr>
              <a:t> (</a:t>
            </a:r>
            <a:r>
              <a:rPr lang="cs-CZ" sz="2800" dirty="0" err="1" smtClean="0">
                <a:latin typeface="Lato" panose="020F0502020204030203" pitchFamily="34" charset="0"/>
              </a:rPr>
              <a:t>AFFPs</a:t>
            </a:r>
            <a:r>
              <a:rPr lang="cs-CZ" sz="2800" dirty="0" smtClean="0">
                <a:latin typeface="Lato" panose="020F0502020204030203" pitchFamily="34" charset="0"/>
              </a:rPr>
              <a:t>) </a:t>
            </a:r>
            <a:r>
              <a:rPr lang="cs-CZ" sz="2800" dirty="0" err="1" smtClean="0">
                <a:latin typeface="Lato" panose="020F0502020204030203" pitchFamily="34" charset="0"/>
              </a:rPr>
              <a:t>represented</a:t>
            </a:r>
            <a:r>
              <a:rPr lang="cs-CZ" sz="2800" dirty="0" smtClean="0">
                <a:latin typeface="Lato" panose="020F0502020204030203" pitchFamily="34" charset="0"/>
              </a:rPr>
              <a:t> by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rows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CGM and </a:t>
            </a:r>
            <a:r>
              <a:rPr lang="cs-CZ" sz="2800" dirty="0" err="1" smtClean="0">
                <a:latin typeface="Lato" panose="020F0502020204030203" pitchFamily="34" charset="0"/>
              </a:rPr>
              <a:t>put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them</a:t>
            </a:r>
            <a:r>
              <a:rPr lang="cs-CZ" sz="2800" dirty="0" smtClean="0">
                <a:latin typeface="Lato" panose="020F0502020204030203" pitchFamily="34" charset="0"/>
              </a:rPr>
              <a:t> to a test in a </a:t>
            </a:r>
            <a:r>
              <a:rPr lang="cs-CZ" sz="2800" dirty="0" err="1" smtClean="0">
                <a:latin typeface="Lato" panose="020F0502020204030203" pitchFamily="34" charset="0"/>
              </a:rPr>
              <a:t>series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classification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tasks</a:t>
            </a:r>
            <a:r>
              <a:rPr lang="cs-CZ" sz="2800" dirty="0">
                <a:latin typeface="Lato" panose="020F0502020204030203" pitchFamily="34" charset="0"/>
              </a:rPr>
              <a:t> </a:t>
            </a:r>
            <a:r>
              <a:rPr lang="cs-CZ" sz="2800" dirty="0" smtClean="0">
                <a:latin typeface="Lato" panose="020F0502020204030203" pitchFamily="34" charset="0"/>
              </a:rPr>
              <a:t>and </a:t>
            </a:r>
            <a:r>
              <a:rPr lang="cs-CZ" sz="2800" dirty="0" err="1" smtClean="0">
                <a:latin typeface="Lato" panose="020F0502020204030203" pitchFamily="34" charset="0"/>
              </a:rPr>
              <a:t>compared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them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with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commonly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used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structural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fingerprints</a:t>
            </a:r>
            <a:r>
              <a:rPr lang="cs-CZ" sz="2800" dirty="0" smtClean="0">
                <a:latin typeface="Lato" panose="020F0502020204030203" pitchFamily="34" charset="0"/>
              </a:rPr>
              <a:t> (</a:t>
            </a:r>
            <a:r>
              <a:rPr lang="cs-CZ" sz="2800" b="1" dirty="0" smtClean="0">
                <a:latin typeface="Lato" panose="020F0502020204030203" pitchFamily="34" charset="0"/>
              </a:rPr>
              <a:t>ECFP4, MACCS</a:t>
            </a:r>
            <a:r>
              <a:rPr lang="cs-CZ" sz="2800" dirty="0" smtClean="0">
                <a:latin typeface="Lato" panose="020F0502020204030203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AFFPs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509280"/>
            <a:ext cx="103840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Lato" panose="020F0502020204030203" pitchFamily="34" charset="0"/>
              </a:rPr>
              <a:t>consist </a:t>
            </a:r>
            <a:r>
              <a:rPr lang="en-GB" sz="2800" dirty="0">
                <a:latin typeface="Lato" panose="020F0502020204030203" pitchFamily="34" charset="0"/>
              </a:rPr>
              <a:t>of </a:t>
            </a:r>
            <a:r>
              <a:rPr lang="en-GB" sz="2800" b="1" dirty="0">
                <a:latin typeface="Lato" panose="020F0502020204030203" pitchFamily="34" charset="0"/>
              </a:rPr>
              <a:t>440</a:t>
            </a:r>
            <a:r>
              <a:rPr lang="en-GB" sz="2800" dirty="0">
                <a:latin typeface="Lato" panose="020F0502020204030203" pitchFamily="34" charset="0"/>
              </a:rPr>
              <a:t> </a:t>
            </a:r>
            <a:r>
              <a:rPr lang="en-GB" sz="2800" dirty="0" smtClean="0">
                <a:latin typeface="Lato" panose="020F0502020204030203" pitchFamily="34" charset="0"/>
              </a:rPr>
              <a:t>predicted values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contained</a:t>
            </a:r>
            <a:r>
              <a:rPr lang="cs-CZ" sz="2800" dirty="0" smtClean="0">
                <a:latin typeface="Lato" panose="020F0502020204030203" pitchFamily="34" charset="0"/>
              </a:rPr>
              <a:t> in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CGM </a:t>
            </a:r>
            <a:r>
              <a:rPr lang="cs-CZ" sz="2800" dirty="0" err="1" smtClean="0">
                <a:latin typeface="Lato" panose="020F0502020204030203" pitchFamily="34" charset="0"/>
              </a:rPr>
              <a:t>row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a</a:t>
            </a:r>
            <a:r>
              <a:rPr lang="cs-CZ" sz="2800" dirty="0" err="1" smtClean="0">
                <a:latin typeface="Lato" panose="020F0502020204030203" pitchFamily="34" charset="0"/>
              </a:rPr>
              <a:t>ccording</a:t>
            </a:r>
            <a:r>
              <a:rPr lang="cs-CZ" sz="2800" dirty="0" smtClean="0">
                <a:latin typeface="Lato" panose="020F0502020204030203" pitchFamily="34" charset="0"/>
              </a:rPr>
              <a:t> to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conformal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prediction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settings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some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values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might</a:t>
            </a:r>
            <a:r>
              <a:rPr lang="cs-CZ" sz="2800" dirty="0" smtClean="0">
                <a:latin typeface="Lato" panose="020F0502020204030203" pitchFamily="34" charset="0"/>
              </a:rPr>
              <a:t> not </a:t>
            </a:r>
            <a:r>
              <a:rPr lang="cs-CZ" sz="2800" dirty="0" err="1" smtClean="0">
                <a:latin typeface="Lato" panose="020F0502020204030203" pitchFamily="34" charset="0"/>
              </a:rPr>
              <a:t>be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accepted</a:t>
            </a:r>
            <a:r>
              <a:rPr lang="cs-CZ" sz="2800" dirty="0">
                <a:latin typeface="Lato" panose="020F0502020204030203" pitchFamily="34" charset="0"/>
              </a:rPr>
              <a:t> </a:t>
            </a:r>
            <a:r>
              <a:rPr lang="cs-CZ" sz="2800" dirty="0" smtClean="0">
                <a:latin typeface="Lato" panose="020F0502020204030203" pitchFamily="34" charset="0"/>
              </a:rPr>
              <a:t>(</a:t>
            </a:r>
            <a:r>
              <a:rPr lang="cs-CZ" sz="2800" dirty="0" err="1" smtClean="0">
                <a:latin typeface="Lato" panose="020F0502020204030203" pitchFamily="34" charset="0"/>
              </a:rPr>
              <a:t>missing</a:t>
            </a:r>
            <a:r>
              <a:rPr lang="cs-CZ" sz="2800" dirty="0" smtClean="0">
                <a:latin typeface="Lato" panose="020F0502020204030203" pitchFamily="34" charset="0"/>
              </a:rPr>
              <a:t>)</a:t>
            </a:r>
          </a:p>
          <a:p>
            <a:pPr marL="1428750" lvl="2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cs-CZ" sz="2400" b="1" dirty="0" err="1" smtClean="0">
                <a:latin typeface="Lato" panose="020F0502020204030203" pitchFamily="34" charset="0"/>
              </a:rPr>
              <a:t>affp_real</a:t>
            </a:r>
            <a:r>
              <a:rPr lang="cs-CZ" sz="2400" b="1" dirty="0" smtClean="0">
                <a:latin typeface="Lato" panose="020F0502020204030203" pitchFamily="34" charset="0"/>
              </a:rPr>
              <a:t> – </a:t>
            </a:r>
            <a:r>
              <a:rPr lang="cs-CZ" sz="2400" dirty="0" err="1" smtClean="0">
                <a:latin typeface="Lato" panose="020F0502020204030203" pitchFamily="34" charset="0"/>
              </a:rPr>
              <a:t>predicted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values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where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missing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values</a:t>
            </a:r>
            <a:r>
              <a:rPr lang="cs-CZ" sz="2400" dirty="0" smtClean="0">
                <a:latin typeface="Lato" panose="020F0502020204030203" pitchFamily="34" charset="0"/>
              </a:rPr>
              <a:t> are </a:t>
            </a:r>
            <a:r>
              <a:rPr lang="cs-CZ" sz="2400" dirty="0" err="1" smtClean="0">
                <a:latin typeface="Lato" panose="020F0502020204030203" pitchFamily="34" charset="0"/>
              </a:rPr>
              <a:t>replaced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for</a:t>
            </a:r>
            <a:r>
              <a:rPr lang="cs-CZ" sz="2400" dirty="0" smtClean="0">
                <a:latin typeface="Lato" panose="020F0502020204030203" pitchFamily="34" charset="0"/>
              </a:rPr>
              <a:t> 0</a:t>
            </a:r>
          </a:p>
          <a:p>
            <a:pPr marL="1428750" lvl="2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cs-CZ" sz="2400" b="1" dirty="0" err="1" smtClean="0">
                <a:latin typeface="Lato" panose="020F0502020204030203" pitchFamily="34" charset="0"/>
              </a:rPr>
              <a:t>affp_gt_X</a:t>
            </a:r>
            <a:r>
              <a:rPr lang="cs-CZ" sz="2400" b="1" dirty="0" smtClean="0">
                <a:latin typeface="Lato" panose="020F0502020204030203" pitchFamily="34" charset="0"/>
              </a:rPr>
              <a:t> (</a:t>
            </a:r>
            <a:r>
              <a:rPr lang="cs-CZ" sz="2400" b="1" dirty="0" err="1" smtClean="0">
                <a:latin typeface="Lato" panose="020F0502020204030203" pitchFamily="34" charset="0"/>
              </a:rPr>
              <a:t>binary</a:t>
            </a:r>
            <a:r>
              <a:rPr lang="cs-CZ" sz="2400" b="1" dirty="0" smtClean="0">
                <a:latin typeface="Lato" panose="020F0502020204030203" pitchFamily="34" charset="0"/>
              </a:rPr>
              <a:t>) </a:t>
            </a:r>
            <a:r>
              <a:rPr lang="cs-CZ" sz="2400" dirty="0">
                <a:latin typeface="Lato" panose="020F0502020204030203" pitchFamily="34" charset="0"/>
              </a:rPr>
              <a:t>- </a:t>
            </a:r>
            <a:r>
              <a:rPr lang="en-GB" sz="2400" dirty="0">
                <a:latin typeface="Lato" panose="020F0502020204030203" pitchFamily="34" charset="0"/>
              </a:rPr>
              <a:t>activity cut-off</a:t>
            </a:r>
            <a:r>
              <a:rPr lang="cs-CZ" sz="2400" dirty="0">
                <a:latin typeface="Lato" panose="020F0502020204030203" pitchFamily="34" charset="0"/>
              </a:rPr>
              <a:t> (X)</a:t>
            </a:r>
            <a:r>
              <a:rPr lang="en-GB" sz="2400" dirty="0">
                <a:latin typeface="Lato" panose="020F0502020204030203" pitchFamily="34" charset="0"/>
              </a:rPr>
              <a:t> was used to set a corresponding bit to 1 if a predicted value exceeded this cut-off, otherwise, a bit was set to 0</a:t>
            </a:r>
            <a:r>
              <a:rPr lang="cs-CZ" sz="2400" dirty="0">
                <a:latin typeface="Lato" panose="020F0502020204030203" pitchFamily="34" charset="0"/>
              </a:rPr>
              <a:t> </a:t>
            </a:r>
            <a:endParaRPr lang="cs-CZ" sz="2400" dirty="0" smtClean="0">
              <a:latin typeface="Lato" panose="020F0502020204030203" pitchFamily="34" charset="0"/>
            </a:endParaRPr>
          </a:p>
          <a:p>
            <a:pPr marL="1428750" lvl="2" indent="-51435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cs-CZ" sz="2400" b="1" dirty="0" err="1">
                <a:latin typeface="Lato" panose="020F0502020204030203" pitchFamily="34" charset="0"/>
              </a:rPr>
              <a:t>a</a:t>
            </a:r>
            <a:r>
              <a:rPr lang="cs-CZ" sz="2400" b="1" dirty="0" err="1" smtClean="0">
                <a:latin typeface="Lato" panose="020F0502020204030203" pitchFamily="34" charset="0"/>
              </a:rPr>
              <a:t>ffp</a:t>
            </a:r>
            <a:r>
              <a:rPr lang="cs-CZ" sz="2400" b="1" dirty="0" smtClean="0">
                <a:latin typeface="Lato" panose="020F0502020204030203" pitchFamily="34" charset="0"/>
              </a:rPr>
              <a:t> (</a:t>
            </a:r>
            <a:r>
              <a:rPr lang="cs-CZ" sz="2400" b="1" dirty="0" err="1" smtClean="0">
                <a:latin typeface="Lato" panose="020F0502020204030203" pitchFamily="34" charset="0"/>
              </a:rPr>
              <a:t>binary</a:t>
            </a:r>
            <a:r>
              <a:rPr lang="cs-CZ" sz="2400" b="1" dirty="0" smtClean="0">
                <a:latin typeface="Lato" panose="020F0502020204030203" pitchFamily="34" charset="0"/>
              </a:rPr>
              <a:t>) </a:t>
            </a:r>
            <a:r>
              <a:rPr lang="cs-CZ" sz="2400" b="1" dirty="0">
                <a:latin typeface="Lato" panose="020F0502020204030203" pitchFamily="34" charset="0"/>
              </a:rPr>
              <a:t>- </a:t>
            </a:r>
            <a:r>
              <a:rPr lang="cs-CZ" sz="2400" dirty="0">
                <a:latin typeface="Lato" panose="020F0502020204030203" pitchFamily="34" charset="0"/>
              </a:rPr>
              <a:t>e</a:t>
            </a:r>
            <a:r>
              <a:rPr lang="en-GB" sz="2400" dirty="0">
                <a:latin typeface="Lato" panose="020F0502020204030203" pitchFamily="34" charset="0"/>
              </a:rPr>
              <a:t>ach predicted affinity value was considered as 1, while each missing value was considered as </a:t>
            </a:r>
            <a:r>
              <a:rPr lang="en-GB" sz="2400" dirty="0" smtClean="0">
                <a:latin typeface="Lato" panose="020F0502020204030203" pitchFamily="34" charset="0"/>
              </a:rPr>
              <a:t>0</a:t>
            </a:r>
            <a:endParaRPr lang="cs-CZ" sz="2800" dirty="0" smtClean="0">
              <a:latin typeface="Lato" panose="020F0502020204030203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6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What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is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chemogenomic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space</a:t>
            </a:r>
            <a:r>
              <a:rPr lang="cs-CZ" sz="3600" b="1" dirty="0" smtClean="0">
                <a:latin typeface="Lato" panose="020F0502020204030203" pitchFamily="34" charset="0"/>
              </a:rPr>
              <a:t>?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283500"/>
            <a:ext cx="1038402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err="1">
                <a:latin typeface="Lato" panose="020F0502020204030203" pitchFamily="34" charset="0"/>
              </a:rPr>
              <a:t>c</a:t>
            </a:r>
            <a:r>
              <a:rPr lang="cs-CZ" sz="2800" b="1" dirty="0" err="1" smtClean="0">
                <a:latin typeface="Lato" panose="020F0502020204030203" pitchFamily="34" charset="0"/>
              </a:rPr>
              <a:t>hemogenomic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space</a:t>
            </a:r>
            <a:r>
              <a:rPr lang="cs-CZ" sz="2800" b="1" dirty="0" smtClean="0">
                <a:latin typeface="Lato" panose="020F0502020204030203" pitchFamily="34" charset="0"/>
              </a:rPr>
              <a:t> (CGS) </a:t>
            </a:r>
            <a:r>
              <a:rPr lang="cs-CZ" sz="2800" dirty="0" err="1" smtClean="0">
                <a:latin typeface="Lato" panose="020F0502020204030203" pitchFamily="34" charset="0"/>
              </a:rPr>
              <a:t>is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en-GB" sz="2800" dirty="0" smtClean="0">
                <a:latin typeface="Lato" panose="020F0502020204030203" pitchFamily="34" charset="0"/>
              </a:rPr>
              <a:t>a </a:t>
            </a:r>
            <a:r>
              <a:rPr lang="en-GB" sz="2800" dirty="0">
                <a:latin typeface="Lato" panose="020F0502020204030203" pitchFamily="34" charset="0"/>
              </a:rPr>
              <a:t>potential 2D space that encompasses the interactions of all possible ligand-target </a:t>
            </a:r>
            <a:r>
              <a:rPr lang="en-GB" sz="2800" dirty="0" smtClean="0">
                <a:latin typeface="Lato" panose="020F0502020204030203" pitchFamily="34" charset="0"/>
              </a:rPr>
              <a:t>complexes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Lato" panose="020F0502020204030203" pitchFamily="34" charset="0"/>
              </a:rPr>
              <a:t>represented by the </a:t>
            </a:r>
            <a:r>
              <a:rPr lang="en-GB" sz="2800" b="1" dirty="0" err="1">
                <a:latin typeface="Lato" panose="020F0502020204030203" pitchFamily="34" charset="0"/>
              </a:rPr>
              <a:t>chemogenomic</a:t>
            </a:r>
            <a:r>
              <a:rPr lang="en-GB" sz="2800" b="1" dirty="0">
                <a:latin typeface="Lato" panose="020F0502020204030203" pitchFamily="34" charset="0"/>
              </a:rPr>
              <a:t> </a:t>
            </a:r>
            <a:r>
              <a:rPr lang="en-GB" sz="2800" b="1" dirty="0" smtClean="0">
                <a:latin typeface="Lato" panose="020F0502020204030203" pitchFamily="34" charset="0"/>
              </a:rPr>
              <a:t>matrix</a:t>
            </a:r>
            <a:r>
              <a:rPr lang="cs-CZ" sz="2800" b="1" dirty="0" smtClean="0">
                <a:latin typeface="Lato" panose="020F0502020204030203" pitchFamily="34" charset="0"/>
              </a:rPr>
              <a:t> (CGM)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11712" y="3145863"/>
            <a:ext cx="50198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Lato" panose="020F0502020204030203" pitchFamily="34" charset="0"/>
              </a:rPr>
              <a:t>the vast number of all relevant ligands and the number of all </a:t>
            </a:r>
            <a:r>
              <a:rPr lang="en-GB" sz="2800" dirty="0" err="1">
                <a:latin typeface="Lato" panose="020F0502020204030203" pitchFamily="34" charset="0"/>
              </a:rPr>
              <a:t>druggable</a:t>
            </a:r>
            <a:r>
              <a:rPr lang="en-GB" sz="2800" dirty="0">
                <a:latin typeface="Lato" panose="020F0502020204030203" pitchFamily="34" charset="0"/>
              </a:rPr>
              <a:t> targets (not specifically human targets) cause the </a:t>
            </a:r>
            <a:r>
              <a:rPr lang="cs-CZ" sz="2800" dirty="0">
                <a:latin typeface="Lato" panose="020F0502020204030203" pitchFamily="34" charset="0"/>
              </a:rPr>
              <a:t>matrix</a:t>
            </a:r>
            <a:r>
              <a:rPr lang="en-GB" sz="2800" dirty="0">
                <a:latin typeface="Lato" panose="020F0502020204030203" pitchFamily="34" charset="0"/>
              </a:rPr>
              <a:t> to be </a:t>
            </a:r>
            <a:r>
              <a:rPr lang="en-GB" sz="2800" b="1" dirty="0">
                <a:solidFill>
                  <a:srgbClr val="C00000"/>
                </a:solidFill>
                <a:latin typeface="Lato" panose="020F0502020204030203" pitchFamily="34" charset="0"/>
              </a:rPr>
              <a:t>extremely sparse</a:t>
            </a:r>
            <a:endParaRPr lang="cs-CZ" sz="28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20" name="Shape 56"/>
          <p:cNvSpPr txBox="1"/>
          <p:nvPr/>
        </p:nvSpPr>
        <p:spPr>
          <a:xfrm>
            <a:off x="7092839" y="5765774"/>
            <a:ext cx="2559159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 err="1">
                <a:solidFill>
                  <a:srgbClr val="666666"/>
                </a:solidFill>
                <a:latin typeface="Lato" panose="020F0502020204030203" pitchFamily="34" charset="0"/>
              </a:rPr>
              <a:t>Chemogenomic</a:t>
            </a:r>
            <a:r>
              <a:rPr lang="en-GB" b="1" dirty="0">
                <a:solidFill>
                  <a:srgbClr val="666666"/>
                </a:solidFill>
                <a:latin typeface="Lato" panose="020F0502020204030203" pitchFamily="34" charset="0"/>
              </a:rPr>
              <a:t> matrix</a:t>
            </a:r>
          </a:p>
        </p:txBody>
      </p:sp>
      <p:sp>
        <p:nvSpPr>
          <p:cNvPr id="22" name="Shape 58"/>
          <p:cNvSpPr txBox="1"/>
          <p:nvPr/>
        </p:nvSpPr>
        <p:spPr>
          <a:xfrm>
            <a:off x="10669956" y="3659773"/>
            <a:ext cx="2100911" cy="921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1600" b="1" dirty="0" err="1">
                <a:solidFill>
                  <a:srgbClr val="1155CC"/>
                </a:solidFill>
                <a:latin typeface="Lato" panose="020F0502020204030203" pitchFamily="34" charset="0"/>
              </a:rPr>
              <a:t>c</a:t>
            </a:r>
            <a:r>
              <a:rPr lang="en-GB" sz="1600" b="1" dirty="0" err="1" smtClean="0">
                <a:solidFill>
                  <a:srgbClr val="1155CC"/>
                </a:solidFill>
                <a:latin typeface="Lato" panose="020F0502020204030203" pitchFamily="34" charset="0"/>
              </a:rPr>
              <a:t>hemoprint</a:t>
            </a:r>
            <a:endParaRPr lang="cs-CZ" sz="1600" b="1" dirty="0" smtClean="0">
              <a:solidFill>
                <a:srgbClr val="1155CC"/>
              </a:solidFill>
              <a:latin typeface="Lato" panose="020F0502020204030203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s-CZ" sz="1600" b="1" dirty="0" smtClean="0">
                <a:solidFill>
                  <a:srgbClr val="1155CC"/>
                </a:solidFill>
                <a:latin typeface="Lato" panose="020F0502020204030203" pitchFamily="34" charset="0"/>
              </a:rPr>
              <a:t>(</a:t>
            </a:r>
            <a:r>
              <a:rPr lang="cs-CZ" sz="1600" b="1" i="1" dirty="0" err="1" smtClean="0">
                <a:solidFill>
                  <a:srgbClr val="1155CC"/>
                </a:solidFill>
                <a:latin typeface="Lato" panose="020F0502020204030203" pitchFamily="34" charset="0"/>
              </a:rPr>
              <a:t>affinity</a:t>
            </a:r>
            <a:r>
              <a:rPr lang="cs-CZ" sz="1600" b="1" i="1" dirty="0" smtClean="0">
                <a:solidFill>
                  <a:srgbClr val="1155CC"/>
                </a:solidFill>
                <a:latin typeface="Lato" panose="020F0502020204030203" pitchFamily="34" charset="0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cs-CZ" sz="1600" b="1" i="1" dirty="0" err="1" smtClean="0">
                <a:solidFill>
                  <a:srgbClr val="1155CC"/>
                </a:solidFill>
                <a:latin typeface="Lato" panose="020F0502020204030203" pitchFamily="34" charset="0"/>
              </a:rPr>
              <a:t>fingerprint</a:t>
            </a:r>
            <a:r>
              <a:rPr lang="cs-CZ" sz="1600" b="1" dirty="0" smtClean="0">
                <a:solidFill>
                  <a:srgbClr val="1155CC"/>
                </a:solidFill>
                <a:latin typeface="Lato" panose="020F0502020204030203" pitchFamily="34" charset="0"/>
              </a:rPr>
              <a:t>)</a:t>
            </a:r>
            <a:r>
              <a:rPr lang="en-GB" sz="1600" b="1" dirty="0" smtClean="0">
                <a:solidFill>
                  <a:srgbClr val="1155CC"/>
                </a:solidFill>
                <a:latin typeface="Lato" panose="020F0502020204030203" pitchFamily="34" charset="0"/>
              </a:rPr>
              <a:t> </a:t>
            </a:r>
            <a:endParaRPr lang="en-GB" sz="1600" b="1" dirty="0">
              <a:solidFill>
                <a:srgbClr val="1155CC"/>
              </a:solidFill>
              <a:latin typeface="Lato" panose="020F0502020204030203" pitchFamily="34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5724329" y="3459748"/>
            <a:ext cx="4917315" cy="2290171"/>
            <a:chOff x="5972687" y="3312991"/>
            <a:chExt cx="4917315" cy="2290171"/>
          </a:xfrm>
        </p:grpSpPr>
        <p:graphicFrame>
          <p:nvGraphicFramePr>
            <p:cNvPr id="19" name="Shape 55"/>
            <p:cNvGraphicFramePr/>
            <p:nvPr>
              <p:extLst>
                <p:ext uri="{D42A27DB-BD31-4B8C-83A1-F6EECF244321}">
                  <p14:modId xmlns:p14="http://schemas.microsoft.com/office/powerpoint/2010/main" val="1552936692"/>
                </p:ext>
              </p:extLst>
            </p:nvPr>
          </p:nvGraphicFramePr>
          <p:xfrm>
            <a:off x="5972687" y="3317312"/>
            <a:ext cx="4917315" cy="228585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01946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7446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7446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97446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97446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962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endParaRPr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Target</a:t>
                        </a:r>
                        <a:r>
                          <a:rPr lang="en-GB" b="1" baseline="-2500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1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Target</a:t>
                        </a:r>
                        <a:r>
                          <a:rPr lang="en-GB" b="1" baseline="-2500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2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Target</a:t>
                        </a:r>
                        <a:r>
                          <a:rPr lang="en-GB" b="1" baseline="-2500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3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 err="1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Target</a:t>
                        </a:r>
                        <a:r>
                          <a:rPr lang="en-GB" b="1" baseline="-25000" dirty="0" err="1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n</a:t>
                        </a:r>
                        <a:endParaRPr lang="en-GB" b="1" baseline="-25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62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Ligand</a:t>
                        </a:r>
                        <a:r>
                          <a:rPr lang="en-GB" b="1" baseline="-2500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1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3.2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962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Ligand</a:t>
                        </a:r>
                        <a:r>
                          <a:rPr lang="en-GB" b="1" baseline="-2500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2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5.6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8.6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Ligand</a:t>
                        </a:r>
                        <a:r>
                          <a:rPr lang="en-GB" b="1" baseline="-25000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3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5.9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81000">
                  <a:tc>
                    <a:txBody>
                      <a:bodyPr/>
                      <a:lstStyle/>
                      <a:p>
                        <a:pPr lvl="0">
                          <a:spcBef>
                            <a:spcPts val="0"/>
                          </a:spcBef>
                          <a:buClr>
                            <a:schemeClr val="dk1"/>
                          </a:buClr>
                          <a:buSzPct val="78571"/>
                          <a:buFont typeface="Arial"/>
                          <a:buNone/>
                        </a:pPr>
                        <a:r>
                          <a:rPr lang="en-GB" b="1" dirty="0" err="1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Ligand</a:t>
                        </a:r>
                        <a:r>
                          <a:rPr lang="en-GB" b="1" baseline="-25000" dirty="0" err="1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m</a:t>
                        </a:r>
                        <a:endParaRPr lang="en-GB" b="1" baseline="-250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cs-CZ" b="1" dirty="0" smtClean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-</a:t>
                        </a:r>
                        <a:endParaRPr lang="en-GB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endParaRPr>
                      </a:p>
                    </a:txBody>
                    <a:tcPr marL="91425" marR="91425" marT="91425" marB="91425"/>
                  </a:tc>
                  <a:tc>
                    <a:txBody>
                      <a:bodyPr/>
                      <a:lstStyle/>
                      <a:p>
                        <a:pPr lvl="0" algn="ctr">
                          <a:spcBef>
                            <a:spcPts val="0"/>
                          </a:spcBef>
                          <a:buNone/>
                        </a:pPr>
                        <a:r>
                          <a:rPr lang="en-GB" b="1" dirty="0">
                            <a:solidFill>
                              <a:schemeClr val="tx1"/>
                            </a:solidFill>
                            <a:latin typeface="Lato" panose="020F0502020204030203" pitchFamily="34" charset="0"/>
                          </a:rPr>
                          <a:t>6.7</a:t>
                        </a:r>
                      </a:p>
                    </a:txBody>
                    <a:tcPr marL="91425" marR="91425" marT="91425" marB="91425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1" name="Shape 57"/>
            <p:cNvSpPr/>
            <p:nvPr/>
          </p:nvSpPr>
          <p:spPr>
            <a:xfrm>
              <a:off x="5972687" y="3793067"/>
              <a:ext cx="4917315" cy="414081"/>
            </a:xfrm>
            <a:prstGeom prst="rect">
              <a:avLst/>
            </a:prstGeom>
            <a:noFill/>
            <a:ln w="38100" cap="flat" cmpd="sng">
              <a:solidFill>
                <a:srgbClr val="1155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Lato" panose="020F0502020204030203" pitchFamily="34" charset="0"/>
              </a:endParaRPr>
            </a:p>
          </p:txBody>
        </p:sp>
        <p:sp>
          <p:nvSpPr>
            <p:cNvPr id="23" name="Shape 59"/>
            <p:cNvSpPr/>
            <p:nvPr/>
          </p:nvSpPr>
          <p:spPr>
            <a:xfrm>
              <a:off x="8943940" y="3312991"/>
              <a:ext cx="956416" cy="2290171"/>
            </a:xfrm>
            <a:prstGeom prst="rect">
              <a:avLst/>
            </a:prstGeom>
            <a:noFill/>
            <a:ln w="3810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latin typeface="Lato" panose="020F0502020204030203" pitchFamily="34" charset="0"/>
              </a:endParaRPr>
            </a:p>
          </p:txBody>
        </p:sp>
      </p:grpSp>
      <p:sp>
        <p:nvSpPr>
          <p:cNvPr id="39" name="Obdélník 38"/>
          <p:cNvSpPr/>
          <p:nvPr/>
        </p:nvSpPr>
        <p:spPr>
          <a:xfrm>
            <a:off x="8648857" y="3035642"/>
            <a:ext cx="1095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u="none" strike="noStrike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bioprint</a:t>
            </a:r>
            <a:endParaRPr lang="cs-CZ" b="0" dirty="0" smtClean="0">
              <a:solidFill>
                <a:schemeClr val="accent6">
                  <a:lumMod val="75000"/>
                </a:schemeClr>
              </a:solidFill>
              <a:effectLst/>
              <a:latin typeface="Lato" panose="020F0502020204030203" pitchFamily="34" charset="0"/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</a:rPr>
              <a:t/>
            </a:r>
            <a:b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</a:rPr>
            </a:br>
            <a:endParaRPr lang="cs-CZ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25" name="Přímá spojnice 24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2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Classification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testing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11712" y="1283500"/>
            <a:ext cx="103840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Benchmarking</a:t>
            </a:r>
            <a:r>
              <a:rPr lang="cs-CZ" sz="2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platform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developed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by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Landrum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Riniker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[1]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enables a standardized comparison of </a:t>
            </a:r>
            <a:r>
              <a:rPr lang="en-GB" sz="2400" b="1" dirty="0">
                <a:latin typeface="Lato" panose="020F0502020204030203" pitchFamily="34" charset="0"/>
                <a:cs typeface="Lato" panose="020F0502020204030203" pitchFamily="34" charset="0"/>
              </a:rPr>
              <a:t>2D fingerprints</a:t>
            </a:r>
            <a:r>
              <a:rPr lang="en-GB" sz="24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 smtClean="0">
                <a:latin typeface="Lato" panose="020F0502020204030203" pitchFamily="34" charset="0"/>
                <a:cs typeface="Lato" panose="020F0502020204030203" pitchFamily="34" charset="0"/>
              </a:rPr>
              <a:t>performance</a:t>
            </a:r>
            <a:endParaRPr lang="cs-CZ" sz="2400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Two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types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data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sets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testing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1200150" lvl="2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cs-CZ" sz="2400" dirty="0"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iverse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sets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active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ligands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b="1" dirty="0" smtClean="0">
                <a:latin typeface="Lato" panose="020F0502020204030203" pitchFamily="34" charset="0"/>
                <a:cs typeface="Lato" panose="020F0502020204030203" pitchFamily="34" charset="0"/>
              </a:rPr>
              <a:t>(MUV, DUD, </a:t>
            </a:r>
            <a:r>
              <a:rPr lang="cs-CZ" sz="2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ChEMBL</a:t>
            </a:r>
            <a:r>
              <a:rPr lang="cs-CZ" sz="2400" b="1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1200150" lvl="2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Related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active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ligands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sharing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one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or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two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common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scaffolds</a:t>
            </a:r>
            <a:r>
              <a:rPr lang="cs-CZ" sz="24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b="1" dirty="0" smtClean="0"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cs-CZ" sz="2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ChEMBL</a:t>
            </a:r>
            <a:r>
              <a:rPr lang="cs-CZ" sz="2400" b="1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en-US" sz="2400" dirty="0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Performance </a:t>
            </a:r>
            <a:r>
              <a:rPr lang="cs-CZ" altLang="en-US" sz="2400" dirty="0" err="1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metrics</a:t>
            </a:r>
            <a:r>
              <a:rPr lang="cs-CZ" altLang="en-US" sz="2400" dirty="0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: </a:t>
            </a:r>
            <a:r>
              <a:rPr lang="cs-CZ" altLang="en-US" sz="2400" b="1" dirty="0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AUC, EF5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en-US" sz="2400" dirty="0" err="1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Similarity</a:t>
            </a:r>
            <a:r>
              <a:rPr lang="cs-CZ" altLang="en-US" sz="2400" dirty="0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2400" dirty="0" err="1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metric</a:t>
            </a:r>
            <a:r>
              <a:rPr lang="cs-CZ" altLang="en-US" sz="2400" dirty="0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: </a:t>
            </a:r>
            <a:r>
              <a:rPr lang="cs-CZ" altLang="en-US" sz="2400" b="1" smtClean="0"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Rogot-Goldberg</a:t>
            </a:r>
            <a:endParaRPr lang="cs-CZ" altLang="en-US" sz="2400" b="1" dirty="0" smtClean="0">
              <a:latin typeface="Lato" panose="020F0502020204030203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Since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the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results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for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both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sets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are more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or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less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similar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you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will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see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results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only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for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the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cs-CZ" altLang="en-US" sz="1600" b="1" dirty="0" err="1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first</a:t>
            </a:r>
            <a:r>
              <a:rPr lang="cs-CZ" altLang="en-US" sz="1600" b="1" dirty="0" smtClean="0">
                <a:solidFill>
                  <a:srgbClr val="C00000"/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set </a:t>
            </a:r>
          </a:p>
        </p:txBody>
      </p:sp>
      <p:sp>
        <p:nvSpPr>
          <p:cNvPr id="2" name="Obdélník 1"/>
          <p:cNvSpPr/>
          <p:nvPr/>
        </p:nvSpPr>
        <p:spPr>
          <a:xfrm>
            <a:off x="714914" y="5737366"/>
            <a:ext cx="10993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i="1" dirty="0" err="1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Riniker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Landrum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GA: Open-source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benchmark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fingerprints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ligand-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cheminformatics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2013, 5(1):26.</a:t>
            </a:r>
            <a:endParaRPr lang="en-GB" sz="1600" i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1" name="Přímá spojnice 10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2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241616"/>
            <a:ext cx="10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Classification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results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b="1" dirty="0" smtClean="0">
                <a:latin typeface="Lato" panose="020F0502020204030203" pitchFamily="34" charset="0"/>
              </a:rPr>
              <a:t>(AUC: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ECFP4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X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MACCS X </a:t>
            </a:r>
            <a:r>
              <a:rPr lang="cs-CZ" sz="2400" b="1" dirty="0" smtClean="0">
                <a:solidFill>
                  <a:srgbClr val="C00000"/>
                </a:solidFill>
                <a:latin typeface="Lato" panose="020F0502020204030203" pitchFamily="34" charset="0"/>
              </a:rPr>
              <a:t>AFFP_90_1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X AFFP_GT_5_95_1</a:t>
            </a:r>
            <a:r>
              <a:rPr lang="cs-CZ" b="1" dirty="0" smtClean="0">
                <a:latin typeface="Lato" panose="020F0502020204030203" pitchFamily="34" charset="0"/>
              </a:rPr>
              <a:t>)</a:t>
            </a:r>
            <a:endParaRPr lang="en-US" sz="1600" b="1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93975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9" y="1100357"/>
            <a:ext cx="11924402" cy="52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241616"/>
            <a:ext cx="1116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Classification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results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smtClean="0">
                <a:latin typeface="Lato" panose="020F0502020204030203" pitchFamily="34" charset="0"/>
              </a:rPr>
              <a:t>(AUC: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ECFP4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X </a:t>
            </a:r>
            <a:r>
              <a:rPr lang="cs-CZ" sz="2800" b="1" dirty="0" smtClean="0">
                <a:solidFill>
                  <a:srgbClr val="C00000"/>
                </a:solidFill>
                <a:latin typeface="Lato" panose="020F0502020204030203" pitchFamily="34" charset="0"/>
              </a:rPr>
              <a:t>AFFP_90_1</a:t>
            </a:r>
            <a:r>
              <a:rPr lang="cs-CZ" sz="2800" b="1" dirty="0">
                <a:latin typeface="Lato" panose="020F0502020204030203" pitchFamily="34" charset="0"/>
              </a:rPr>
              <a:t>)</a:t>
            </a:r>
            <a:endParaRPr lang="en-US" sz="2800" dirty="0">
              <a:latin typeface="Lato" panose="020F0502020204030203" pitchFamily="34" charset="0"/>
            </a:endParaRPr>
          </a:p>
          <a:p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93975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1055202"/>
            <a:ext cx="11924402" cy="52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1" y="241616"/>
            <a:ext cx="1117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Classification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results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b="1" dirty="0" smtClean="0">
                <a:latin typeface="Lato" panose="020F0502020204030203" pitchFamily="34" charset="0"/>
              </a:rPr>
              <a:t>(EF5: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ECFP4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X MACCS X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AFFP_90_1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X </a:t>
            </a:r>
            <a:r>
              <a:rPr lang="cs-CZ" sz="2400" b="1" dirty="0" smtClean="0">
                <a:solidFill>
                  <a:srgbClr val="C00000"/>
                </a:solidFill>
                <a:latin typeface="Lato" panose="020F0502020204030203" pitchFamily="34" charset="0"/>
              </a:rPr>
              <a:t>AFFP_GT_5_95_1</a:t>
            </a:r>
            <a:r>
              <a:rPr lang="cs-CZ" b="1" dirty="0">
                <a:latin typeface="Lato" panose="020F0502020204030203" pitchFamily="34" charset="0"/>
              </a:rPr>
              <a:t>)</a:t>
            </a:r>
            <a:endParaRPr lang="en-US" sz="1600" b="1" dirty="0">
              <a:latin typeface="Lato" panose="020F0502020204030203" pitchFamily="34" charset="0"/>
            </a:endParaRPr>
          </a:p>
          <a:p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93975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3" y="1156215"/>
            <a:ext cx="11715572" cy="50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241616"/>
            <a:ext cx="1135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Classification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results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smtClean="0">
                <a:latin typeface="Lato" panose="020F0502020204030203" pitchFamily="34" charset="0"/>
              </a:rPr>
              <a:t>(EF5: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ECFP4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X </a:t>
            </a:r>
            <a:r>
              <a:rPr lang="cs-CZ" sz="2800" b="1" dirty="0" smtClean="0">
                <a:solidFill>
                  <a:srgbClr val="C00000"/>
                </a:solidFill>
                <a:latin typeface="Lato" panose="020F0502020204030203" pitchFamily="34" charset="0"/>
              </a:rPr>
              <a:t>AFFP_GT_5_95_1</a:t>
            </a:r>
            <a:r>
              <a:rPr lang="cs-CZ" sz="2800" b="1" dirty="0" smtClean="0">
                <a:latin typeface="Lato" panose="020F0502020204030203" pitchFamily="34" charset="0"/>
              </a:rPr>
              <a:t>)</a:t>
            </a:r>
            <a:endParaRPr lang="en-US" sz="2800" b="1" dirty="0"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93975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1" y="1088211"/>
            <a:ext cx="11795261" cy="5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241616"/>
            <a:ext cx="1070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Classification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results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smtClean="0">
                <a:latin typeface="Lato" panose="020F0502020204030203" pitchFamily="34" charset="0"/>
              </a:rPr>
              <a:t>(RF, AUC: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Lato" panose="020F0502020204030203" pitchFamily="34" charset="0"/>
              </a:rPr>
              <a:t>ECFP4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X AFFP_REAL_90_1</a:t>
            </a:r>
            <a:r>
              <a:rPr lang="cs-CZ" sz="2800" b="1" dirty="0" smtClean="0">
                <a:latin typeface="Lato" panose="020F0502020204030203" pitchFamily="34" charset="0"/>
              </a:rPr>
              <a:t>)</a:t>
            </a:r>
            <a:endParaRPr lang="en-US" sz="28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93975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4" name="Přímá spojnice 13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1" y="990177"/>
            <a:ext cx="10963516" cy="533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Future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goals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509280"/>
            <a:ext cx="103840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t</a:t>
            </a:r>
            <a:r>
              <a:rPr lang="cs-CZ" sz="2800" dirty="0" err="1" smtClean="0">
                <a:latin typeface="Lato" panose="020F0502020204030203" pitchFamily="34" charset="0"/>
              </a:rPr>
              <a:t>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optimalization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criteria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for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real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valued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AFFPs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models</a:t>
            </a:r>
            <a:r>
              <a:rPr lang="cs-CZ" sz="2800" dirty="0">
                <a:latin typeface="Lato" panose="020F0502020204030203" pitchFamily="34" charset="0"/>
              </a:rPr>
              <a:t> </a:t>
            </a:r>
            <a:r>
              <a:rPr lang="cs-CZ" sz="2800" dirty="0" smtClean="0">
                <a:latin typeface="Lato" panose="020F0502020204030203" pitchFamily="34" charset="0"/>
              </a:rPr>
              <a:t>(</a:t>
            </a:r>
            <a:r>
              <a:rPr lang="cs-CZ" sz="2800" dirty="0" err="1" smtClean="0">
                <a:latin typeface="Lato" panose="020F0502020204030203" pitchFamily="34" charset="0"/>
              </a:rPr>
              <a:t>values</a:t>
            </a:r>
            <a:r>
              <a:rPr lang="cs-CZ" sz="2800" dirty="0" smtClean="0">
                <a:latin typeface="Lato" panose="020F0502020204030203" pitchFamily="34" charset="0"/>
              </a:rPr>
              <a:t>) </a:t>
            </a:r>
            <a:r>
              <a:rPr lang="cs-CZ" sz="2800" dirty="0" err="1" smtClean="0">
                <a:latin typeface="Lato" panose="020F0502020204030203" pitchFamily="34" charset="0"/>
              </a:rPr>
              <a:t>selection</a:t>
            </a:r>
            <a:r>
              <a:rPr lang="cs-CZ" sz="2800" dirty="0" smtClean="0">
                <a:latin typeface="Lato" panose="020F0502020204030203" pitchFamily="34" charset="0"/>
              </a:rPr>
              <a:t> and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imputation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missing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values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t</a:t>
            </a:r>
            <a:r>
              <a:rPr lang="cs-CZ" sz="2800" dirty="0" err="1" smtClean="0">
                <a:latin typeface="Lato" panose="020F0502020204030203" pitchFamily="34" charset="0"/>
              </a:rPr>
              <a:t>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detailed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investigation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similar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structure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motifs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based</a:t>
            </a:r>
            <a:r>
              <a:rPr lang="cs-CZ" sz="2800" dirty="0" smtClean="0">
                <a:latin typeface="Lato" panose="020F0502020204030203" pitchFamily="34" charset="0"/>
              </a:rPr>
              <a:t> on </a:t>
            </a:r>
            <a:r>
              <a:rPr lang="cs-CZ" sz="2800" dirty="0" err="1" smtClean="0">
                <a:latin typeface="Lato" panose="020F0502020204030203" pitchFamily="34" charset="0"/>
              </a:rPr>
              <a:t>AFFPs</a:t>
            </a:r>
            <a:r>
              <a:rPr lang="cs-CZ" sz="2800" dirty="0" smtClean="0">
                <a:latin typeface="Lato" panose="020F0502020204030203" pitchFamily="34" charset="0"/>
              </a:rPr>
              <a:t> and </a:t>
            </a:r>
            <a:r>
              <a:rPr lang="cs-CZ" sz="2800" dirty="0" err="1" smtClean="0">
                <a:latin typeface="Lato" panose="020F0502020204030203" pitchFamily="34" charset="0"/>
              </a:rPr>
              <a:t>comparison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with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commonly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used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FPs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t</a:t>
            </a:r>
            <a:r>
              <a:rPr lang="cs-CZ" sz="2800" dirty="0" err="1" smtClean="0">
                <a:latin typeface="Lato" panose="020F0502020204030203" pitchFamily="34" charset="0"/>
              </a:rPr>
              <a:t>horough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testing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real</a:t>
            </a:r>
            <a:r>
              <a:rPr lang="cs-CZ" sz="2800" dirty="0" smtClean="0">
                <a:latin typeface="Lato" panose="020F0502020204030203" pitchFamily="34" charset="0"/>
              </a:rPr>
              <a:t> and </a:t>
            </a:r>
            <a:r>
              <a:rPr lang="cs-CZ" sz="2800" dirty="0" err="1" smtClean="0">
                <a:latin typeface="Lato" panose="020F0502020204030203" pitchFamily="34" charset="0"/>
              </a:rPr>
              <a:t>binary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AFFPs</a:t>
            </a:r>
            <a:r>
              <a:rPr lang="cs-CZ" sz="2800" dirty="0" smtClean="0">
                <a:latin typeface="Lato" panose="020F0502020204030203" pitchFamily="34" charset="0"/>
              </a:rPr>
              <a:t> in </a:t>
            </a:r>
            <a:r>
              <a:rPr lang="cs-CZ" sz="2800" dirty="0" err="1" smtClean="0">
                <a:latin typeface="Lato" panose="020F0502020204030203" pitchFamily="34" charset="0"/>
              </a:rPr>
              <a:t>regression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tasks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2800" dirty="0" smtClean="0">
              <a:latin typeface="Lato" panose="020F0502020204030203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4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lh4.googleusercontent.com/6Y5TfXah44TwHEuQm214Y5-duykuujcGh6CMxXpQiQSOpSH5lUvBSkSwLGbV5CFOk4bHuPLylgfbzaWTR26SGQtEdzdLeAikPax426-0O8U2SPbvberkLdCTCE9Ow16bcw-Eolga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" y="4573288"/>
            <a:ext cx="4646317" cy="10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EGMkFUuxF5clkMCorUpqYihc7u3u8BKVM65SjVmlPnekjepBEUQ9SZuOO07QzFUJKCMBBBTtrxRFZ0WlNz1pf9LoILBn_v8i7a5IB1T-k4S-JVGiaorXj6OaNqIno7su27kqFqWt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85" y="4710878"/>
            <a:ext cx="2000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6.googleusercontent.com/hD166gZO0eEkw0uCI3mj82D7U5fbmJKI5OZivJ3U1O6EeOxL4ny82qoFtQOQpRXzzC4Q__QBt4cMI8sYwTSzJyhVcPc10QJRcrWXGRP6nfbqwRMZdiIlxB33IlqTo_1fNKcwe0w5H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2" y="5830980"/>
            <a:ext cx="5943450" cy="6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-SQL8NUevK1N96V1juHZp-tvutPfKlwoy7qEH7yN_7JGn5Vubqc8VxA_3194k0JU8z13Qgzd9gfXSnJ0G5sYPaVat-iEtmlO03V5GGj_jgEHNSLvbR-oXZvYiDCaJkq0H5E_jSQ_V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89" y="4710878"/>
            <a:ext cx="1825314" cy="17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Acknowledgements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11712" y="1509280"/>
            <a:ext cx="10384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Lato" panose="020F0502020204030203" pitchFamily="34" charset="0"/>
              </a:rPr>
              <a:t>Igor Tetko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(Institute 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of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0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Structural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Biology, </a:t>
            </a:r>
            <a:r>
              <a:rPr lang="cs-CZ" sz="2000" i="1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Helmholtz</a:t>
            </a:r>
            <a:r>
              <a:rPr lang="cs-CZ" sz="2000" i="1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000" i="1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Zentrum</a:t>
            </a:r>
            <a:r>
              <a:rPr lang="cs-CZ" sz="2000" i="1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000" i="1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München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err="1" smtClean="0">
                <a:latin typeface="Lato" panose="020F0502020204030203" pitchFamily="34" charset="0"/>
              </a:rPr>
              <a:t>Gerard</a:t>
            </a:r>
            <a:r>
              <a:rPr lang="cs-CZ" sz="2400" dirty="0" smtClean="0">
                <a:latin typeface="Lato" panose="020F0502020204030203" pitchFamily="34" charset="0"/>
              </a:rPr>
              <a:t> van </a:t>
            </a:r>
            <a:r>
              <a:rPr lang="cs-CZ" sz="2400" dirty="0" err="1" smtClean="0">
                <a:latin typeface="Lato" panose="020F0502020204030203" pitchFamily="34" charset="0"/>
              </a:rPr>
              <a:t>Westen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(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Leiden Academic Centre for Drug Research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err="1" smtClean="0">
                <a:latin typeface="Lato" panose="020F0502020204030203" pitchFamily="34" charset="0"/>
              </a:rPr>
              <a:t>Isidro</a:t>
            </a:r>
            <a:r>
              <a:rPr lang="cs-CZ" sz="2400" dirty="0" smtClean="0">
                <a:latin typeface="Lato" panose="020F0502020204030203" pitchFamily="34" charset="0"/>
              </a:rPr>
              <a:t> C. </a:t>
            </a:r>
            <a:r>
              <a:rPr lang="cs-CZ" sz="2400" dirty="0" err="1" smtClean="0">
                <a:latin typeface="Lato" panose="020F0502020204030203" pitchFamily="34" charset="0"/>
              </a:rPr>
              <a:t>Cortes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(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Harvard Medical 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School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Lato" panose="020F0502020204030203" pitchFamily="34" charset="0"/>
              </a:rPr>
              <a:t>Daniel Svozil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(LICH, UCT Prague)</a:t>
            </a:r>
          </a:p>
        </p:txBody>
      </p:sp>
    </p:spTree>
    <p:extLst>
      <p:ext uri="{BB962C8B-B14F-4D97-AF65-F5344CB8AC3E}">
        <p14:creationId xmlns:p14="http://schemas.microsoft.com/office/powerpoint/2010/main" val="2828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What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is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it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good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for</a:t>
            </a:r>
            <a:r>
              <a:rPr lang="cs-CZ" sz="3600" b="1" dirty="0" smtClean="0">
                <a:latin typeface="Lato" panose="020F0502020204030203" pitchFamily="34" charset="0"/>
              </a:rPr>
              <a:t>?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509280"/>
            <a:ext cx="10384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Lato" panose="020F0502020204030203" pitchFamily="34" charset="0"/>
              </a:rPr>
              <a:t>t</a:t>
            </a:r>
            <a:r>
              <a:rPr lang="cs-CZ" sz="2800" dirty="0" err="1" smtClean="0">
                <a:latin typeface="Lato" panose="020F0502020204030203" pitchFamily="34" charset="0"/>
              </a:rPr>
              <a:t>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profiles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contained</a:t>
            </a:r>
            <a:r>
              <a:rPr lang="cs-CZ" sz="2800" dirty="0" smtClean="0">
                <a:latin typeface="Lato" panose="020F0502020204030203" pitchFamily="34" charset="0"/>
              </a:rPr>
              <a:t> in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chemogenomic</a:t>
            </a:r>
            <a:r>
              <a:rPr lang="cs-CZ" sz="2800" dirty="0" smtClean="0">
                <a:latin typeface="Lato" panose="020F0502020204030203" pitchFamily="34" charset="0"/>
              </a:rPr>
              <a:t> matrix proved to </a:t>
            </a:r>
            <a:r>
              <a:rPr lang="cs-CZ" sz="2800" dirty="0" err="1" smtClean="0">
                <a:latin typeface="Lato" panose="020F0502020204030203" pitchFamily="34" charset="0"/>
              </a:rPr>
              <a:t>be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extremely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useful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for</a:t>
            </a:r>
            <a:r>
              <a:rPr lang="cs-CZ" sz="2800" dirty="0" smtClean="0">
                <a:latin typeface="Lato" panose="020F0502020204030203" pitchFamily="34" charset="0"/>
              </a:rPr>
              <a:t> ligand/</a:t>
            </a:r>
            <a:r>
              <a:rPr lang="cs-CZ" sz="2800" dirty="0" err="1" smtClean="0">
                <a:latin typeface="Lato" panose="020F0502020204030203" pitchFamily="34" charset="0"/>
              </a:rPr>
              <a:t>target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description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Lato" panose="020F0502020204030203" pitchFamily="34" charset="0"/>
              </a:rPr>
              <a:t>this type of descriptor bridges the gap between purely structure-based (target-based) and ligand-based approaches for ligand/target </a:t>
            </a:r>
            <a:r>
              <a:rPr lang="en-GB" sz="2800" dirty="0" smtClean="0">
                <a:latin typeface="Lato" panose="020F0502020204030203" pitchFamily="34" charset="0"/>
              </a:rPr>
              <a:t>description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err="1">
                <a:latin typeface="Lato" panose="020F0502020204030203" pitchFamily="34" charset="0"/>
              </a:rPr>
              <a:t>s</a:t>
            </a:r>
            <a:r>
              <a:rPr lang="cs-CZ" sz="2800" b="1" dirty="0" err="1" smtClean="0">
                <a:latin typeface="Lato" panose="020F0502020204030203" pitchFamily="34" charset="0"/>
              </a:rPr>
              <a:t>caffold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hopping</a:t>
            </a:r>
            <a:r>
              <a:rPr lang="cs-CZ" sz="2800" b="1" dirty="0" smtClean="0">
                <a:latin typeface="Lato" panose="020F0502020204030203" pitchFamily="34" charset="0"/>
              </a:rPr>
              <a:t>, </a:t>
            </a:r>
            <a:r>
              <a:rPr lang="cs-CZ" sz="2800" b="1" dirty="0" err="1" smtClean="0">
                <a:latin typeface="Lato" panose="020F0502020204030203" pitchFamily="34" charset="0"/>
              </a:rPr>
              <a:t>drug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repurposing</a:t>
            </a:r>
            <a:r>
              <a:rPr lang="cs-CZ" sz="2800" b="1" dirty="0" smtClean="0">
                <a:latin typeface="Lato" panose="020F0502020204030203" pitchFamily="34" charset="0"/>
              </a:rPr>
              <a:t>,  </a:t>
            </a:r>
            <a:r>
              <a:rPr lang="cs-CZ" sz="2800" b="1" dirty="0" err="1" smtClean="0">
                <a:latin typeface="Lato" panose="020F0502020204030203" pitchFamily="34" charset="0"/>
              </a:rPr>
              <a:t>adverse</a:t>
            </a:r>
            <a:r>
              <a:rPr lang="cs-CZ" sz="2800" b="1" dirty="0" smtClean="0">
                <a:latin typeface="Lato" panose="020F0502020204030203" pitchFamily="34" charset="0"/>
              </a:rPr>
              <a:t> and </a:t>
            </a:r>
            <a:r>
              <a:rPr lang="cs-CZ" sz="2800" b="1" dirty="0" err="1" smtClean="0">
                <a:latin typeface="Lato" panose="020F0502020204030203" pitchFamily="34" charset="0"/>
              </a:rPr>
              <a:t>side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efects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clarification</a:t>
            </a:r>
            <a:endParaRPr lang="cs-CZ" sz="2800" b="1" dirty="0" smtClean="0">
              <a:latin typeface="Lato" panose="020F0502020204030203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1712" y="5935058"/>
            <a:ext cx="979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Kauvar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L.M., et al., Predicting Ligand-Binding to Proteins by Affinity Fingerprinting. Chemistry &amp; Biology, 1995. 2(2): p. 107-118.</a:t>
            </a:r>
          </a:p>
          <a:p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8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Our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goal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509280"/>
            <a:ext cx="103840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>
                <a:latin typeface="Lato" panose="020F0502020204030203" pitchFamily="34" charset="0"/>
              </a:rPr>
              <a:t>P</a:t>
            </a:r>
            <a:r>
              <a:rPr lang="en-GB" sz="2800" dirty="0" err="1" smtClean="0">
                <a:latin typeface="Lato" panose="020F0502020204030203" pitchFamily="34" charset="0"/>
              </a:rPr>
              <a:t>ropose</a:t>
            </a:r>
            <a:r>
              <a:rPr lang="en-GB" sz="2800" dirty="0" smtClean="0">
                <a:latin typeface="Lato" panose="020F0502020204030203" pitchFamily="34" charset="0"/>
              </a:rPr>
              <a:t> a method for the prediction of reliable </a:t>
            </a:r>
            <a:r>
              <a:rPr lang="en-GB" sz="2800" dirty="0" err="1" smtClean="0">
                <a:latin typeface="Lato" panose="020F0502020204030203" pitchFamily="34" charset="0"/>
              </a:rPr>
              <a:t>chemogenomic</a:t>
            </a:r>
            <a:r>
              <a:rPr lang="en-GB" sz="2800" dirty="0" smtClean="0">
                <a:latin typeface="Lato" panose="020F0502020204030203" pitchFamily="34" charset="0"/>
              </a:rPr>
              <a:t> space on a large scale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 smtClean="0">
                <a:latin typeface="Lato" panose="020F0502020204030203" pitchFamily="34" charset="0"/>
              </a:rPr>
              <a:t>Build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workflow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for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automatic</a:t>
            </a:r>
            <a:r>
              <a:rPr lang="cs-CZ" sz="2800" dirty="0" smtClean="0">
                <a:latin typeface="Lato" panose="020F0502020204030203" pitchFamily="34" charset="0"/>
              </a:rPr>
              <a:t> QSAR modeling and </a:t>
            </a:r>
            <a:r>
              <a:rPr lang="cs-CZ" sz="2800" dirty="0" err="1" smtClean="0">
                <a:latin typeface="Lato" panose="020F0502020204030203" pitchFamily="34" charset="0"/>
              </a:rPr>
              <a:t>chemogenomic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space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prediction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err="1" smtClean="0">
                <a:latin typeface="Lato" panose="020F0502020204030203" pitchFamily="34" charset="0"/>
              </a:rPr>
              <a:t>Asses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validity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resulting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chemogenomic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space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through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the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utilization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of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predicted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affinity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fingerprints</a:t>
            </a:r>
            <a:endParaRPr lang="cs-CZ" sz="2800" dirty="0" smtClean="0">
              <a:latin typeface="Lato" panose="020F0502020204030203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5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8936" y="1477528"/>
            <a:ext cx="473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latin typeface="Lato" panose="020F0502020204030203" pitchFamily="34" charset="0"/>
              </a:rPr>
              <a:t>Data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latin typeface="Lato" panose="020F0502020204030203" pitchFamily="34" charset="0"/>
              </a:rPr>
              <a:t>QSAR modelling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latin typeface="Lato" panose="020F0502020204030203" pitchFamily="34" charset="0"/>
              </a:rPr>
              <a:t> modelling (</a:t>
            </a:r>
            <a:r>
              <a:rPr lang="cs-CZ" sz="2800" b="1" dirty="0" err="1" smtClean="0">
                <a:latin typeface="Lato" panose="020F0502020204030203" pitchFamily="34" charset="0"/>
              </a:rPr>
              <a:t>conformal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prediction</a:t>
            </a:r>
            <a:r>
              <a:rPr lang="cs-CZ" sz="2800" b="1" dirty="0" smtClean="0">
                <a:latin typeface="Lato" panose="020F0502020204030203" pitchFamily="34" charset="0"/>
              </a:rPr>
              <a:t>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latin typeface="Lato" panose="020F0502020204030203" pitchFamily="34" charset="0"/>
              </a:rPr>
              <a:t>CGS </a:t>
            </a:r>
            <a:r>
              <a:rPr lang="cs-CZ" sz="2800" b="1" dirty="0" err="1" smtClean="0">
                <a:latin typeface="Lato" panose="020F0502020204030203" pitchFamily="34" charset="0"/>
              </a:rPr>
              <a:t>prediction</a:t>
            </a:r>
            <a:endParaRPr lang="cs-CZ" sz="2800" b="1" dirty="0" smtClean="0">
              <a:latin typeface="Lato" panose="020F0502020204030203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latin typeface="Lato" panose="020F0502020204030203" pitchFamily="34" charset="0"/>
              </a:rPr>
              <a:t>Affinity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fingerprinting</a:t>
            </a:r>
            <a:endParaRPr lang="cs-CZ" sz="2800" b="1" dirty="0" smtClean="0"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Our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 smtClean="0">
                <a:latin typeface="Lato" panose="020F0502020204030203" pitchFamily="34" charset="0"/>
              </a:rPr>
              <a:t>workflow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511712" y="1207907"/>
            <a:ext cx="4534421" cy="10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0" y="209713"/>
            <a:ext cx="5956455" cy="609924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6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8936" y="1477528"/>
            <a:ext cx="473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rgbClr val="CC0000"/>
                </a:solidFill>
                <a:latin typeface="Lato" panose="020F0502020204030203" pitchFamily="34" charset="0"/>
              </a:rPr>
              <a:t>Data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QSAR modelling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modelling (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conformal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CGS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Affinity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fingerprinting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Workflow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511712" y="1207907"/>
            <a:ext cx="4534421" cy="10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0" y="209713"/>
            <a:ext cx="5956455" cy="609924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" name="Zaoblený obdélník 3"/>
          <p:cNvSpPr/>
          <p:nvPr/>
        </p:nvSpPr>
        <p:spPr>
          <a:xfrm>
            <a:off x="5568100" y="112889"/>
            <a:ext cx="4275812" cy="711200"/>
          </a:xfrm>
          <a:prstGeom prst="roundRect">
            <a:avLst>
              <a:gd name="adj" fmla="val 1349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Lato" panose="020F0502020204030203" pitchFamily="34" charset="0"/>
              </a:rPr>
              <a:t>Data </a:t>
            </a:r>
            <a:r>
              <a:rPr lang="cs-CZ" sz="3600" b="1" dirty="0" err="1" smtClean="0">
                <a:latin typeface="Lato" panose="020F0502020204030203" pitchFamily="34" charset="0"/>
              </a:rPr>
              <a:t>extraction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13313" y="1407679"/>
            <a:ext cx="103840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Lato" panose="020F0502020204030203" pitchFamily="34" charset="0"/>
              </a:rPr>
              <a:t>Data source: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</a:rPr>
              <a:t>ChEMBL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</a:rPr>
              <a:t> database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Lato" panose="020F0502020204030203" pitchFamily="34" charset="0"/>
              </a:rPr>
              <a:t>(i)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human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targets</a:t>
            </a:r>
            <a:r>
              <a:rPr lang="cs-CZ" sz="2400" dirty="0">
                <a:latin typeface="Lato" panose="020F0502020204030203" pitchFamily="34" charset="0"/>
              </a:rPr>
              <a:t>;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b="1" dirty="0" smtClean="0">
                <a:latin typeface="Lato" panose="020F0502020204030203" pitchFamily="34" charset="0"/>
              </a:rPr>
              <a:t>(</a:t>
            </a:r>
            <a:r>
              <a:rPr lang="cs-CZ" sz="2400" b="1" dirty="0" err="1" smtClean="0">
                <a:latin typeface="Lato" panose="020F0502020204030203" pitchFamily="34" charset="0"/>
              </a:rPr>
              <a:t>ii</a:t>
            </a:r>
            <a:r>
              <a:rPr lang="cs-CZ" sz="2400" b="1" dirty="0" smtClean="0">
                <a:latin typeface="Lato" panose="020F0502020204030203" pitchFamily="34" charset="0"/>
              </a:rPr>
              <a:t>)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en-GB" sz="2400" dirty="0" smtClean="0">
                <a:latin typeface="Lato" panose="020F0502020204030203" pitchFamily="34" charset="0"/>
              </a:rPr>
              <a:t>activity </a:t>
            </a:r>
            <a:r>
              <a:rPr lang="en-GB" sz="2400" dirty="0">
                <a:latin typeface="Lato" panose="020F0502020204030203" pitchFamily="34" charset="0"/>
              </a:rPr>
              <a:t>type:</a:t>
            </a:r>
            <a:r>
              <a:rPr lang="en-GB" sz="2400" i="1" dirty="0">
                <a:latin typeface="Lato" panose="020F0502020204030203" pitchFamily="34" charset="0"/>
              </a:rPr>
              <a:t> </a:t>
            </a:r>
            <a:r>
              <a:rPr lang="en-GB" sz="2400" b="1" i="1" dirty="0">
                <a:latin typeface="Lato" panose="020F0502020204030203" pitchFamily="34" charset="0"/>
              </a:rPr>
              <a:t>EC50, IC50, Ki</a:t>
            </a:r>
            <a:r>
              <a:rPr lang="en-GB" sz="2400" b="1" dirty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or</a:t>
            </a:r>
            <a:r>
              <a:rPr lang="en-GB" sz="2400" b="1" dirty="0" smtClean="0">
                <a:latin typeface="Lato" panose="020F0502020204030203" pitchFamily="34" charset="0"/>
              </a:rPr>
              <a:t> </a:t>
            </a:r>
            <a:r>
              <a:rPr lang="en-GB" sz="2400" b="1" i="1" dirty="0" err="1" smtClean="0">
                <a:latin typeface="Lato" panose="020F0502020204030203" pitchFamily="34" charset="0"/>
              </a:rPr>
              <a:t>Kd</a:t>
            </a:r>
            <a:r>
              <a:rPr lang="en-GB" sz="2400" dirty="0" smtClean="0">
                <a:latin typeface="Lato" panose="020F0502020204030203" pitchFamily="34" charset="0"/>
              </a:rPr>
              <a:t>; </a:t>
            </a:r>
            <a:r>
              <a:rPr lang="en-GB" sz="2400" b="1" dirty="0">
                <a:latin typeface="Lato" panose="020F0502020204030203" pitchFamily="34" charset="0"/>
              </a:rPr>
              <a:t>(</a:t>
            </a:r>
            <a:r>
              <a:rPr lang="en-GB" sz="2400" b="1" dirty="0" smtClean="0">
                <a:latin typeface="Lato" panose="020F0502020204030203" pitchFamily="34" charset="0"/>
              </a:rPr>
              <a:t>ii</a:t>
            </a:r>
            <a:r>
              <a:rPr lang="cs-CZ" sz="2400" b="1" dirty="0" smtClean="0">
                <a:latin typeface="Lato" panose="020F0502020204030203" pitchFamily="34" charset="0"/>
              </a:rPr>
              <a:t>i</a:t>
            </a:r>
            <a:r>
              <a:rPr lang="en-GB" sz="2400" b="1" dirty="0" smtClean="0">
                <a:latin typeface="Lato" panose="020F0502020204030203" pitchFamily="34" charset="0"/>
              </a:rPr>
              <a:t>)</a:t>
            </a:r>
            <a:r>
              <a:rPr lang="en-GB" sz="2400" dirty="0" smtClean="0">
                <a:latin typeface="Lato" panose="020F0502020204030203" pitchFamily="34" charset="0"/>
              </a:rPr>
              <a:t> </a:t>
            </a:r>
            <a:r>
              <a:rPr lang="en-GB" sz="2400" dirty="0">
                <a:latin typeface="Lato" panose="020F0502020204030203" pitchFamily="34" charset="0"/>
              </a:rPr>
              <a:t>activity relationship as “=”; </a:t>
            </a:r>
            <a:r>
              <a:rPr lang="en-GB" sz="2400" b="1" dirty="0">
                <a:latin typeface="Lato" panose="020F0502020204030203" pitchFamily="34" charset="0"/>
              </a:rPr>
              <a:t>(</a:t>
            </a:r>
            <a:r>
              <a:rPr lang="en-GB" sz="2400" b="1" dirty="0" err="1" smtClean="0">
                <a:latin typeface="Lato" panose="020F0502020204030203" pitchFamily="34" charset="0"/>
              </a:rPr>
              <a:t>i</a:t>
            </a:r>
            <a:r>
              <a:rPr lang="cs-CZ" sz="2400" b="1" dirty="0" smtClean="0">
                <a:latin typeface="Lato" panose="020F0502020204030203" pitchFamily="34" charset="0"/>
              </a:rPr>
              <a:t>v</a:t>
            </a:r>
            <a:r>
              <a:rPr lang="en-GB" sz="2400" b="1" dirty="0" smtClean="0">
                <a:latin typeface="Lato" panose="020F0502020204030203" pitchFamily="34" charset="0"/>
              </a:rPr>
              <a:t>)</a:t>
            </a:r>
            <a:r>
              <a:rPr lang="en-GB" sz="2400" dirty="0" smtClean="0">
                <a:latin typeface="Lato" panose="020F0502020204030203" pitchFamily="34" charset="0"/>
              </a:rPr>
              <a:t> </a:t>
            </a:r>
            <a:r>
              <a:rPr lang="en-GB" sz="2400" dirty="0">
                <a:latin typeface="Lato" panose="020F0502020204030203" pitchFamily="34" charset="0"/>
              </a:rPr>
              <a:t>confidence score equal to 7 or </a:t>
            </a:r>
            <a:r>
              <a:rPr lang="en-GB" sz="2400" dirty="0" smtClean="0">
                <a:latin typeface="Lato" panose="020F0502020204030203" pitchFamily="34" charset="0"/>
              </a:rPr>
              <a:t>9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(</a:t>
            </a:r>
            <a:r>
              <a:rPr lang="cs-CZ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i.e</a:t>
            </a:r>
            <a:r>
              <a:rPr lang="cs-CZ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., </a:t>
            </a:r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an 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assay where ligand binds directly to a single target protein or to a subunit in a target complex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err="1" smtClean="0">
                <a:latin typeface="Lato" panose="020F0502020204030203" pitchFamily="34" charset="0"/>
              </a:rPr>
              <a:t>separate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sets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for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different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target</a:t>
            </a:r>
            <a:r>
              <a:rPr lang="cs-CZ" sz="2400" dirty="0" smtClean="0">
                <a:latin typeface="Lato" panose="020F0502020204030203" pitchFamily="34" charset="0"/>
              </a:rPr>
              <a:t> and </a:t>
            </a:r>
            <a:r>
              <a:rPr lang="cs-CZ" sz="2400" dirty="0" err="1" smtClean="0">
                <a:latin typeface="Lato" panose="020F0502020204030203" pitchFamily="34" charset="0"/>
              </a:rPr>
              <a:t>activity</a:t>
            </a:r>
            <a:r>
              <a:rPr lang="cs-CZ" sz="2400" dirty="0" smtClean="0">
                <a:latin typeface="Lato" panose="020F0502020204030203" pitchFamily="34" charset="0"/>
              </a:rPr>
              <a:t> type </a:t>
            </a:r>
            <a:r>
              <a:rPr lang="cs-CZ" sz="2400" dirty="0" err="1" smtClean="0">
                <a:latin typeface="Lato" panose="020F0502020204030203" pitchFamily="34" charset="0"/>
              </a:rPr>
              <a:t>combinations</a:t>
            </a:r>
            <a:endParaRPr lang="cs-CZ" sz="2400" dirty="0" smtClean="0">
              <a:latin typeface="Lato" panose="020F0502020204030203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Lato" panose="020F0502020204030203" pitchFamily="34" charset="0"/>
              </a:rPr>
              <a:t>a</a:t>
            </a:r>
            <a:r>
              <a:rPr lang="cs-CZ" sz="2400" dirty="0" err="1" smtClean="0">
                <a:latin typeface="Lato" panose="020F0502020204030203" pitchFamily="34" charset="0"/>
              </a:rPr>
              <a:t>t</a:t>
            </a:r>
            <a:r>
              <a:rPr lang="cs-CZ" sz="2400" dirty="0" smtClean="0">
                <a:latin typeface="Lato" panose="020F0502020204030203" pitchFamily="34" charset="0"/>
              </a:rPr>
              <a:t> least 50 </a:t>
            </a:r>
            <a:r>
              <a:rPr lang="cs-CZ" sz="2400" dirty="0" err="1" smtClean="0">
                <a:latin typeface="Lato" panose="020F0502020204030203" pitchFamily="34" charset="0"/>
              </a:rPr>
              <a:t>ligands</a:t>
            </a:r>
            <a:r>
              <a:rPr lang="cs-CZ" sz="2400" dirty="0" smtClean="0">
                <a:latin typeface="Lato" panose="020F0502020204030203" pitchFamily="34" charset="0"/>
              </a:rPr>
              <a:t> per </a:t>
            </a:r>
            <a:r>
              <a:rPr lang="cs-CZ" sz="2400" dirty="0" err="1" smtClean="0">
                <a:latin typeface="Lato" panose="020F0502020204030203" pitchFamily="34" charset="0"/>
              </a:rPr>
              <a:t>each</a:t>
            </a:r>
            <a:r>
              <a:rPr lang="cs-CZ" sz="2400" dirty="0" smtClean="0">
                <a:latin typeface="Lato" panose="020F0502020204030203" pitchFamily="34" charset="0"/>
              </a:rPr>
              <a:t> set 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dirty="0" err="1" smtClean="0">
                <a:solidFill>
                  <a:schemeClr val="accent6"/>
                </a:solidFill>
                <a:latin typeface="Lato" panose="020F0502020204030203" pitchFamily="34" charset="0"/>
              </a:rPr>
              <a:t>Result</a:t>
            </a:r>
            <a:r>
              <a:rPr lang="cs-CZ" sz="2400" b="1" dirty="0" smtClean="0">
                <a:solidFill>
                  <a:schemeClr val="accent6"/>
                </a:solidFill>
                <a:latin typeface="Lato" panose="020F0502020204030203" pitchFamily="34" charset="0"/>
              </a:rPr>
              <a:t>:</a:t>
            </a:r>
            <a:r>
              <a:rPr lang="cs-CZ" sz="2400" b="1" dirty="0" smtClean="0">
                <a:latin typeface="Lato" panose="020F0502020204030203" pitchFamily="34" charset="0"/>
              </a:rPr>
              <a:t> 1360 ligand </a:t>
            </a:r>
            <a:r>
              <a:rPr lang="cs-CZ" sz="2400" b="1" dirty="0" err="1" smtClean="0">
                <a:latin typeface="Lato" panose="020F0502020204030203" pitchFamily="34" charset="0"/>
              </a:rPr>
              <a:t>sets</a:t>
            </a:r>
            <a:r>
              <a:rPr lang="cs-CZ" sz="2400" b="1" dirty="0" smtClean="0">
                <a:latin typeface="Lato" panose="020F0502020204030203" pitchFamily="34" charset="0"/>
              </a:rPr>
              <a:t> (980 </a:t>
            </a:r>
            <a:r>
              <a:rPr lang="cs-CZ" sz="2400" b="1" dirty="0" err="1" smtClean="0">
                <a:latin typeface="Lato" panose="020F0502020204030203" pitchFamily="34" charset="0"/>
              </a:rPr>
              <a:t>distinct</a:t>
            </a:r>
            <a:r>
              <a:rPr lang="cs-CZ" sz="2400" b="1" dirty="0" smtClean="0">
                <a:latin typeface="Lato" panose="020F0502020204030203" pitchFamily="34" charset="0"/>
              </a:rPr>
              <a:t>)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en-GB" sz="2400" dirty="0">
                <a:latin typeface="Lato" panose="020F0502020204030203" pitchFamily="34" charset="0"/>
              </a:rPr>
              <a:t>with an average size of 267 ligands per set </a:t>
            </a:r>
            <a:r>
              <a:rPr lang="cs-CZ" sz="2400" dirty="0" smtClean="0">
                <a:latin typeface="Lato" panose="020F0502020204030203" pitchFamily="34" charset="0"/>
              </a:rPr>
              <a:t>(</a:t>
            </a:r>
            <a:r>
              <a:rPr lang="cs-CZ" sz="2400" i="1" dirty="0" smtClean="0">
                <a:latin typeface="Lato" panose="020F0502020204030203" pitchFamily="34" charset="0"/>
              </a:rPr>
              <a:t>pIC50</a:t>
            </a:r>
            <a:r>
              <a:rPr lang="cs-CZ" sz="2400" b="1" dirty="0" smtClean="0">
                <a:latin typeface="Lato" panose="020F0502020204030203" pitchFamily="34" charset="0"/>
              </a:rPr>
              <a:t>: 786, </a:t>
            </a:r>
            <a:r>
              <a:rPr lang="cs-CZ" sz="2400" i="1" dirty="0" err="1" smtClean="0">
                <a:latin typeface="Lato" panose="020F0502020204030203" pitchFamily="34" charset="0"/>
              </a:rPr>
              <a:t>pKi</a:t>
            </a:r>
            <a:r>
              <a:rPr lang="cs-CZ" sz="2400" b="1" dirty="0" smtClean="0">
                <a:latin typeface="Lato" panose="020F0502020204030203" pitchFamily="34" charset="0"/>
              </a:rPr>
              <a:t>: 365, </a:t>
            </a:r>
            <a:r>
              <a:rPr lang="cs-CZ" sz="2400" i="1" dirty="0" smtClean="0">
                <a:latin typeface="Lato" panose="020F0502020204030203" pitchFamily="34" charset="0"/>
              </a:rPr>
              <a:t>pEC50</a:t>
            </a:r>
            <a:r>
              <a:rPr lang="cs-CZ" sz="2400" b="1" dirty="0" smtClean="0">
                <a:latin typeface="Lato" panose="020F0502020204030203" pitchFamily="34" charset="0"/>
              </a:rPr>
              <a:t>: 173, </a:t>
            </a:r>
            <a:r>
              <a:rPr lang="cs-CZ" sz="2400" i="1" dirty="0" err="1" smtClean="0">
                <a:latin typeface="Lato" panose="020F0502020204030203" pitchFamily="34" charset="0"/>
              </a:rPr>
              <a:t>pKd</a:t>
            </a:r>
            <a:r>
              <a:rPr lang="cs-CZ" sz="2400" b="1" dirty="0" smtClean="0">
                <a:latin typeface="Lato" panose="020F0502020204030203" pitchFamily="34" charset="0"/>
              </a:rPr>
              <a:t>: 36</a:t>
            </a:r>
            <a:r>
              <a:rPr lang="cs-CZ" sz="2400" dirty="0" smtClean="0">
                <a:latin typeface="Lato" panose="020F0502020204030203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0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8936" y="1477528"/>
            <a:ext cx="473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Data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rgbClr val="CC0000"/>
                </a:solidFill>
                <a:latin typeface="Lato" panose="020F0502020204030203" pitchFamily="34" charset="0"/>
              </a:rPr>
              <a:t>QSAR modelling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Error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modelling (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conformal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CGS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prediction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Affinity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fingerprinting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latin typeface="Lato" panose="020F0502020204030203" pitchFamily="34" charset="0"/>
              </a:rPr>
              <a:t>Our</a:t>
            </a:r>
            <a:r>
              <a:rPr lang="cs-CZ" sz="3600" b="1" dirty="0" smtClean="0">
                <a:latin typeface="Lato" panose="020F0502020204030203" pitchFamily="34" charset="0"/>
              </a:rPr>
              <a:t> </a:t>
            </a:r>
            <a:r>
              <a:rPr lang="cs-CZ" sz="3600" b="1" dirty="0" err="1">
                <a:latin typeface="Lato" panose="020F0502020204030203" pitchFamily="34" charset="0"/>
              </a:rPr>
              <a:t>w</a:t>
            </a:r>
            <a:r>
              <a:rPr lang="cs-CZ" sz="3600" b="1" dirty="0" err="1" smtClean="0">
                <a:latin typeface="Lato" panose="020F0502020204030203" pitchFamily="34" charset="0"/>
              </a:rPr>
              <a:t>orkflow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511712" y="1207907"/>
            <a:ext cx="4534421" cy="100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0" y="209713"/>
            <a:ext cx="5956455" cy="6099247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56" name="Přímá spojnice 55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9" name="Zaoblený obdélník 8"/>
          <p:cNvSpPr/>
          <p:nvPr/>
        </p:nvSpPr>
        <p:spPr>
          <a:xfrm>
            <a:off x="7586133" y="1420890"/>
            <a:ext cx="3927132" cy="2056088"/>
          </a:xfrm>
          <a:prstGeom prst="roundRect">
            <a:avLst>
              <a:gd name="adj" fmla="val 1349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1712" y="492136"/>
            <a:ext cx="923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Lato" panose="020F0502020204030203" pitchFamily="34" charset="0"/>
              </a:rPr>
              <a:t>QSAR modelling</a:t>
            </a:r>
            <a:endParaRPr lang="en-US" sz="3600" b="0" dirty="0" smtClean="0">
              <a:effectLst/>
              <a:latin typeface="Lato" panose="020F0502020204030203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511712" y="1190270"/>
            <a:ext cx="10993523" cy="17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11712" y="1407680"/>
            <a:ext cx="10384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err="1" smtClean="0">
                <a:latin typeface="Lato" panose="020F0502020204030203" pitchFamily="34" charset="0"/>
              </a:rPr>
              <a:t>Random</a:t>
            </a:r>
            <a:r>
              <a:rPr lang="cs-CZ" sz="2800" b="1" dirty="0" smtClean="0">
                <a:latin typeface="Lato" panose="020F0502020204030203" pitchFamily="34" charset="0"/>
              </a:rPr>
              <a:t> </a:t>
            </a:r>
            <a:r>
              <a:rPr lang="cs-CZ" sz="2800" b="1" dirty="0" err="1" smtClean="0">
                <a:latin typeface="Lato" panose="020F0502020204030203" pitchFamily="34" charset="0"/>
              </a:rPr>
              <a:t>forest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algorithm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(100 </a:t>
            </a:r>
            <a:r>
              <a:rPr lang="cs-CZ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trees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cs-CZ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random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seed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800" b="1" dirty="0" smtClean="0">
                <a:latin typeface="Lato" panose="020F0502020204030203" pitchFamily="34" charset="0"/>
              </a:rPr>
              <a:t>ECFP</a:t>
            </a:r>
            <a:r>
              <a:rPr lang="cs-CZ" sz="2800" b="1" dirty="0" smtClean="0">
                <a:latin typeface="Lato" panose="020F0502020204030203" pitchFamily="34" charset="0"/>
              </a:rPr>
              <a:t>6</a:t>
            </a:r>
            <a:r>
              <a:rPr lang="en-GB" sz="2800" dirty="0" smtClean="0">
                <a:latin typeface="Lato" panose="020F0502020204030203" pitchFamily="34" charset="0"/>
              </a:rPr>
              <a:t> fingerprints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(</a:t>
            </a:r>
            <a:r>
              <a:rPr lang="cs-CZ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1024 </a:t>
            </a:r>
            <a:r>
              <a:rPr lang="cs-CZ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bits</a:t>
            </a:r>
            <a:r>
              <a:rPr lang="cs-CZ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b="1" dirty="0" smtClean="0">
                <a:latin typeface="Lato" panose="020F0502020204030203" pitchFamily="34" charset="0"/>
              </a:rPr>
              <a:t>QSAR modelling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Lato" panose="020F0502020204030203" pitchFamily="34" charset="0"/>
              </a:rPr>
              <a:t>80 : 20 ratio </a:t>
            </a:r>
            <a:r>
              <a:rPr lang="cs-CZ" sz="2800" dirty="0" err="1" smtClean="0">
                <a:latin typeface="Lato" panose="020F0502020204030203" pitchFamily="34" charset="0"/>
              </a:rPr>
              <a:t>for</a:t>
            </a:r>
            <a:r>
              <a:rPr lang="cs-CZ" sz="2800" dirty="0" smtClean="0">
                <a:latin typeface="Lato" panose="020F0502020204030203" pitchFamily="34" charset="0"/>
              </a:rPr>
              <a:t> </a:t>
            </a:r>
            <a:r>
              <a:rPr lang="cs-CZ" sz="2800" dirty="0" err="1" smtClean="0">
                <a:latin typeface="Lato" panose="020F0502020204030203" pitchFamily="34" charset="0"/>
              </a:rPr>
              <a:t>training</a:t>
            </a:r>
            <a:r>
              <a:rPr lang="cs-CZ" sz="2800" dirty="0">
                <a:latin typeface="Lato" panose="020F0502020204030203" pitchFamily="34" charset="0"/>
              </a:rPr>
              <a:t> </a:t>
            </a:r>
            <a:r>
              <a:rPr lang="cs-CZ" sz="2800" dirty="0" smtClean="0">
                <a:latin typeface="Lato" panose="020F0502020204030203" pitchFamily="34" charset="0"/>
              </a:rPr>
              <a:t>: test set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dirty="0" smtClean="0">
                <a:latin typeface="Lato" panose="020F0502020204030203" pitchFamily="34" charset="0"/>
              </a:rPr>
              <a:t>10-fold </a:t>
            </a:r>
            <a:r>
              <a:rPr lang="cs-CZ" sz="2800" dirty="0" err="1" smtClean="0">
                <a:latin typeface="Lato" panose="020F0502020204030203" pitchFamily="34" charset="0"/>
              </a:rPr>
              <a:t>cross-validation</a:t>
            </a:r>
            <a:endParaRPr lang="cs-CZ" sz="2800" dirty="0" smtClean="0">
              <a:latin typeface="Lato" panose="020F0502020204030203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800" i="1" u="sng" dirty="0" err="1">
                <a:solidFill>
                  <a:srgbClr val="C00000"/>
                </a:solidFill>
                <a:latin typeface="Lato" panose="020F0502020204030203" pitchFamily="34" charset="0"/>
              </a:rPr>
              <a:t>a</a:t>
            </a:r>
            <a:r>
              <a:rPr lang="cs-CZ" sz="2800" i="1" u="sng" dirty="0" err="1" smtClean="0">
                <a:solidFill>
                  <a:srgbClr val="C00000"/>
                </a:solidFill>
                <a:latin typeface="Lato" panose="020F0502020204030203" pitchFamily="34" charset="0"/>
              </a:rPr>
              <a:t>cceptance</a:t>
            </a:r>
            <a:r>
              <a:rPr lang="cs-CZ" sz="2800" i="1" u="sng" dirty="0" smtClean="0">
                <a:solidFill>
                  <a:srgbClr val="C00000"/>
                </a:solidFill>
                <a:latin typeface="Lato" panose="020F0502020204030203" pitchFamily="34" charset="0"/>
              </a:rPr>
              <a:t> </a:t>
            </a:r>
            <a:r>
              <a:rPr lang="cs-CZ" sz="2800" i="1" u="sng" dirty="0" err="1" smtClean="0">
                <a:solidFill>
                  <a:srgbClr val="C00000"/>
                </a:solidFill>
                <a:latin typeface="Lato" panose="020F0502020204030203" pitchFamily="34" charset="0"/>
              </a:rPr>
              <a:t>criteria</a:t>
            </a:r>
            <a:r>
              <a:rPr lang="cs-CZ" sz="2800" i="1" u="sng" dirty="0" smtClean="0">
                <a:solidFill>
                  <a:srgbClr val="C00000"/>
                </a:solidFill>
                <a:latin typeface="Lato" panose="020F0502020204030203" pitchFamily="34" charset="0"/>
              </a:rPr>
              <a:t>:</a:t>
            </a:r>
            <a:r>
              <a:rPr lang="cs-CZ" sz="2800" i="1" u="sng" dirty="0" smtClean="0">
                <a:latin typeface="Lato" panose="020F0502020204030203" pitchFamily="34" charset="0"/>
              </a:rPr>
              <a:t> </a:t>
            </a:r>
            <a:r>
              <a:rPr lang="cs-CZ" sz="2800" b="1" i="1" u="sng" dirty="0" smtClean="0">
                <a:latin typeface="Lato" panose="020F0502020204030203" pitchFamily="34" charset="0"/>
              </a:rPr>
              <a:t>q</a:t>
            </a:r>
            <a:r>
              <a:rPr lang="en-GB" sz="2800" b="1" i="1" u="sng" baseline="30000" dirty="0" smtClean="0">
                <a:latin typeface="Lato" panose="020F0502020204030203" pitchFamily="34" charset="0"/>
              </a:rPr>
              <a:t>2</a:t>
            </a:r>
            <a:r>
              <a:rPr lang="cs-CZ" sz="2800" b="1" i="1" u="sng" dirty="0" smtClean="0">
                <a:latin typeface="Lato" panose="020F0502020204030203" pitchFamily="34" charset="0"/>
              </a:rPr>
              <a:t> </a:t>
            </a:r>
            <a:r>
              <a:rPr lang="cs-CZ" sz="2800" i="1" u="sng" dirty="0" smtClean="0">
                <a:latin typeface="Lato" panose="020F0502020204030203" pitchFamily="34" charset="0"/>
              </a:rPr>
              <a:t>≥ 0.5 and </a:t>
            </a:r>
            <a:r>
              <a:rPr lang="cs-CZ" sz="2800" b="1" i="1" u="sng" dirty="0">
                <a:latin typeface="Lato" panose="020F0502020204030203" pitchFamily="34" charset="0"/>
              </a:rPr>
              <a:t>R</a:t>
            </a:r>
            <a:r>
              <a:rPr lang="en-GB" sz="2800" b="1" i="1" u="sng" baseline="30000" dirty="0" smtClean="0">
                <a:latin typeface="Lato" panose="020F0502020204030203" pitchFamily="34" charset="0"/>
              </a:rPr>
              <a:t>2</a:t>
            </a:r>
            <a:r>
              <a:rPr lang="cs-CZ" sz="2800" u="sng" dirty="0" smtClean="0">
                <a:latin typeface="Lato" panose="020F0502020204030203" pitchFamily="34" charset="0"/>
              </a:rPr>
              <a:t> ≥ 0.6</a:t>
            </a:r>
          </a:p>
          <a:p>
            <a:pPr marL="1200150" lvl="2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i="1" dirty="0">
                <a:latin typeface="Lato" panose="020F0502020204030203" pitchFamily="34" charset="0"/>
              </a:rPr>
              <a:t>q</a:t>
            </a:r>
            <a:r>
              <a:rPr lang="en-GB" sz="2400" b="1" i="1" baseline="30000" dirty="0" smtClean="0">
                <a:latin typeface="Lato" panose="020F0502020204030203" pitchFamily="34" charset="0"/>
              </a:rPr>
              <a:t>2</a:t>
            </a:r>
            <a:r>
              <a:rPr lang="cs-CZ" sz="2400" i="1" baseline="30000" dirty="0">
                <a:latin typeface="Lato" panose="020F0502020204030203" pitchFamily="34" charset="0"/>
              </a:rPr>
              <a:t> </a:t>
            </a:r>
            <a:r>
              <a:rPr lang="cs-CZ" sz="2400" i="1" dirty="0" smtClean="0">
                <a:latin typeface="Lato" panose="020F0502020204030203" pitchFamily="34" charset="0"/>
              </a:rPr>
              <a:t>- </a:t>
            </a:r>
            <a:r>
              <a:rPr lang="cs-CZ" sz="2400" dirty="0" err="1" smtClean="0">
                <a:latin typeface="Lato" panose="020F0502020204030203" pitchFamily="34" charset="0"/>
              </a:rPr>
              <a:t>cross-validated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coefficient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of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determination</a:t>
            </a:r>
            <a:r>
              <a:rPr lang="cs-CZ" sz="2400" dirty="0" smtClean="0">
                <a:latin typeface="Lato" panose="020F0502020204030203" pitchFamily="34" charset="0"/>
              </a:rPr>
              <a:t> (</a:t>
            </a:r>
            <a:r>
              <a:rPr lang="cs-CZ" sz="2400" dirty="0" err="1" smtClean="0">
                <a:latin typeface="Lato" panose="020F0502020204030203" pitchFamily="34" charset="0"/>
              </a:rPr>
              <a:t>internal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 smtClean="0">
                <a:latin typeface="Lato" panose="020F0502020204030203" pitchFamily="34" charset="0"/>
              </a:rPr>
              <a:t>validation</a:t>
            </a:r>
            <a:r>
              <a:rPr lang="cs-CZ" sz="2400" dirty="0" smtClean="0">
                <a:latin typeface="Lato" panose="020F0502020204030203" pitchFamily="34" charset="0"/>
              </a:rPr>
              <a:t>)</a:t>
            </a:r>
          </a:p>
          <a:p>
            <a:pPr marL="1200150" lvl="2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400" b="1" i="1" dirty="0" smtClean="0">
                <a:latin typeface="Lato" panose="020F0502020204030203" pitchFamily="34" charset="0"/>
              </a:rPr>
              <a:t>R</a:t>
            </a:r>
            <a:r>
              <a:rPr lang="en-GB" sz="2400" b="1" i="1" baseline="30000" dirty="0" smtClean="0">
                <a:latin typeface="Lato" panose="020F0502020204030203" pitchFamily="34" charset="0"/>
              </a:rPr>
              <a:t>2</a:t>
            </a:r>
            <a:r>
              <a:rPr lang="cs-CZ" sz="2400" baseline="30000" dirty="0" smtClean="0">
                <a:latin typeface="Lato" panose="020F0502020204030203" pitchFamily="34" charset="0"/>
              </a:rPr>
              <a:t> </a:t>
            </a:r>
            <a:r>
              <a:rPr lang="cs-CZ" sz="2400" dirty="0">
                <a:latin typeface="Lato" panose="020F0502020204030203" pitchFamily="34" charset="0"/>
              </a:rPr>
              <a:t>- </a:t>
            </a:r>
            <a:r>
              <a:rPr lang="cs-CZ" sz="2400" dirty="0" err="1" smtClean="0">
                <a:latin typeface="Lato" panose="020F0502020204030203" pitchFamily="34" charset="0"/>
              </a:rPr>
              <a:t>coefficient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>
                <a:latin typeface="Lato" panose="020F0502020204030203" pitchFamily="34" charset="0"/>
              </a:rPr>
              <a:t>of</a:t>
            </a:r>
            <a:r>
              <a:rPr lang="cs-CZ" sz="2400" dirty="0">
                <a:latin typeface="Lato" panose="020F0502020204030203" pitchFamily="34" charset="0"/>
              </a:rPr>
              <a:t> </a:t>
            </a:r>
            <a:r>
              <a:rPr lang="cs-CZ" sz="2400" dirty="0" err="1">
                <a:latin typeface="Lato" panose="020F0502020204030203" pitchFamily="34" charset="0"/>
              </a:rPr>
              <a:t>determination</a:t>
            </a:r>
            <a:r>
              <a:rPr lang="cs-CZ" sz="2400" dirty="0">
                <a:latin typeface="Lato" panose="020F0502020204030203" pitchFamily="34" charset="0"/>
              </a:rPr>
              <a:t> </a:t>
            </a:r>
            <a:r>
              <a:rPr lang="cs-CZ" sz="2400" dirty="0" smtClean="0">
                <a:latin typeface="Lato" panose="020F0502020204030203" pitchFamily="34" charset="0"/>
              </a:rPr>
              <a:t>(</a:t>
            </a:r>
            <a:r>
              <a:rPr lang="cs-CZ" sz="2400" dirty="0" err="1" smtClean="0">
                <a:latin typeface="Lato" panose="020F0502020204030203" pitchFamily="34" charset="0"/>
              </a:rPr>
              <a:t>external</a:t>
            </a:r>
            <a:r>
              <a:rPr lang="cs-CZ" sz="2400" dirty="0" smtClean="0">
                <a:latin typeface="Lato" panose="020F0502020204030203" pitchFamily="34" charset="0"/>
              </a:rPr>
              <a:t> </a:t>
            </a:r>
            <a:r>
              <a:rPr lang="cs-CZ" sz="2400" dirty="0" err="1">
                <a:latin typeface="Lato" panose="020F0502020204030203" pitchFamily="34" charset="0"/>
              </a:rPr>
              <a:t>validation</a:t>
            </a:r>
            <a:r>
              <a:rPr lang="cs-CZ" sz="2400" dirty="0">
                <a:latin typeface="Lato" panose="020F0502020204030203" pitchFamily="34" charset="0"/>
              </a:rPr>
              <a:t>)</a:t>
            </a:r>
          </a:p>
          <a:p>
            <a:pPr marL="1200150" lvl="2" indent="-285750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cs-CZ" sz="2400" dirty="0" smtClean="0">
              <a:latin typeface="Lato" panose="020F0502020204030203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11712" y="6352224"/>
            <a:ext cx="10993523" cy="411939"/>
            <a:chOff x="511712" y="6261912"/>
            <a:chExt cx="10993523" cy="411939"/>
          </a:xfrm>
        </p:grpSpPr>
        <p:cxnSp>
          <p:nvCxnSpPr>
            <p:cNvPr id="10" name="Přímá spojnice 9"/>
            <p:cNvCxnSpPr/>
            <p:nvPr/>
          </p:nvCxnSpPr>
          <p:spPr>
            <a:xfrm flipV="1">
              <a:off x="511712" y="6261912"/>
              <a:ext cx="10993523" cy="1763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5466498" y="6366074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ENBIK2016</a:t>
              </a:r>
              <a:endParaRPr lang="cs-CZ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4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1341</Words>
  <Application>Microsoft Office PowerPoint</Application>
  <PresentationFormat>Širokoúhlá obrazovka</PresentationFormat>
  <Paragraphs>307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Lato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Ctibor</dc:creator>
  <cp:lastModifiedBy>Ctibor</cp:lastModifiedBy>
  <cp:revision>668</cp:revision>
  <dcterms:created xsi:type="dcterms:W3CDTF">2016-01-30T14:03:57Z</dcterms:created>
  <dcterms:modified xsi:type="dcterms:W3CDTF">2016-06-13T13:53:02Z</dcterms:modified>
</cp:coreProperties>
</file>