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66" r:id="rId3"/>
    <p:sldId id="377" r:id="rId4"/>
    <p:sldId id="517" r:id="rId5"/>
    <p:sldId id="273" r:id="rId6"/>
    <p:sldId id="518" r:id="rId7"/>
    <p:sldId id="519" r:id="rId8"/>
    <p:sldId id="451" r:id="rId9"/>
    <p:sldId id="477" r:id="rId10"/>
    <p:sldId id="472" r:id="rId11"/>
    <p:sldId id="486" r:id="rId12"/>
    <p:sldId id="402" r:id="rId13"/>
    <p:sldId id="525" r:id="rId14"/>
    <p:sldId id="527" r:id="rId15"/>
    <p:sldId id="490" r:id="rId16"/>
    <p:sldId id="491" r:id="rId17"/>
    <p:sldId id="528" r:id="rId18"/>
    <p:sldId id="530" r:id="rId19"/>
    <p:sldId id="529" r:id="rId20"/>
    <p:sldId id="476" r:id="rId21"/>
    <p:sldId id="487" r:id="rId22"/>
    <p:sldId id="421" r:id="rId23"/>
    <p:sldId id="265" r:id="rId24"/>
    <p:sldId id="396" r:id="rId25"/>
    <p:sldId id="440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1" autoAdjust="0"/>
    <p:restoredTop sz="86482" autoAdjust="0"/>
  </p:normalViewPr>
  <p:slideViewPr>
    <p:cSldViewPr>
      <p:cViewPr varScale="1">
        <p:scale>
          <a:sx n="78" d="100"/>
          <a:sy n="78" d="100"/>
        </p:scale>
        <p:origin x="121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362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2.xml"/><Relationship Id="rId2" Type="http://schemas.openxmlformats.org/officeDocument/2006/relationships/slide" Target="slides/slide11.xml"/><Relationship Id="rId1" Type="http://schemas.openxmlformats.org/officeDocument/2006/relationships/slide" Target="slides/slide4.xml"/><Relationship Id="rId4" Type="http://schemas.openxmlformats.org/officeDocument/2006/relationships/slide" Target="slides/slide2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Se&#353;it2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405074365704281E-2"/>
          <c:y val="5.1400554097404488E-2"/>
          <c:w val="0.61145494313210846"/>
          <c:h val="0.89719889180519097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List1!$A$2</c:f>
              <c:strCache>
                <c:ptCount val="1"/>
                <c:pt idx="0">
                  <c:v>Aniline</c:v>
                </c:pt>
              </c:strCache>
            </c:strRef>
          </c:tx>
          <c:marker>
            <c:symbol val="none"/>
          </c:marker>
          <c:xVal>
            <c:numRef>
              <c:f>List1!$B$1:$AY$1</c:f>
              <c:numCache>
                <c:formatCode>0</c:formatCode>
                <c:ptCount val="50"/>
                <c:pt idx="0">
                  <c:v>4.2000000000000003E-2</c:v>
                </c:pt>
                <c:pt idx="1">
                  <c:v>0.126</c:v>
                </c:pt>
                <c:pt idx="2">
                  <c:v>0.21099999999999999</c:v>
                </c:pt>
                <c:pt idx="3">
                  <c:v>0.29499999999999998</c:v>
                </c:pt>
                <c:pt idx="4">
                  <c:v>0.379</c:v>
                </c:pt>
                <c:pt idx="5">
                  <c:v>0.46400000000000002</c:v>
                </c:pt>
                <c:pt idx="6">
                  <c:v>0.54800000000000004</c:v>
                </c:pt>
                <c:pt idx="7">
                  <c:v>0.63200000000000001</c:v>
                </c:pt>
                <c:pt idx="8">
                  <c:v>0.71699999999999997</c:v>
                </c:pt>
                <c:pt idx="9">
                  <c:v>0.80100000000000005</c:v>
                </c:pt>
                <c:pt idx="10">
                  <c:v>0.88500000000000001</c:v>
                </c:pt>
                <c:pt idx="11">
                  <c:v>0.96899999999999997</c:v>
                </c:pt>
                <c:pt idx="12">
                  <c:v>1.054</c:v>
                </c:pt>
                <c:pt idx="13">
                  <c:v>1.1379999999999999</c:v>
                </c:pt>
                <c:pt idx="14">
                  <c:v>1.222</c:v>
                </c:pt>
                <c:pt idx="15">
                  <c:v>1.3069999999999999</c:v>
                </c:pt>
                <c:pt idx="16">
                  <c:v>1.391</c:v>
                </c:pt>
                <c:pt idx="17">
                  <c:v>1.4750000000000001</c:v>
                </c:pt>
                <c:pt idx="18">
                  <c:v>1.56</c:v>
                </c:pt>
                <c:pt idx="19">
                  <c:v>1.6439999999999999</c:v>
                </c:pt>
                <c:pt idx="20">
                  <c:v>1.728</c:v>
                </c:pt>
                <c:pt idx="21">
                  <c:v>1.8120000000000001</c:v>
                </c:pt>
                <c:pt idx="22">
                  <c:v>1.897</c:v>
                </c:pt>
                <c:pt idx="23">
                  <c:v>1.9810000000000001</c:v>
                </c:pt>
                <c:pt idx="24">
                  <c:v>2.0649999999999999</c:v>
                </c:pt>
                <c:pt idx="25">
                  <c:v>2.15</c:v>
                </c:pt>
                <c:pt idx="26">
                  <c:v>2.234</c:v>
                </c:pt>
                <c:pt idx="27">
                  <c:v>2.3180000000000001</c:v>
                </c:pt>
                <c:pt idx="28">
                  <c:v>2.403</c:v>
                </c:pt>
                <c:pt idx="29">
                  <c:v>2.4870000000000001</c:v>
                </c:pt>
                <c:pt idx="30">
                  <c:v>2.5710000000000002</c:v>
                </c:pt>
                <c:pt idx="31">
                  <c:v>2.6549999999999998</c:v>
                </c:pt>
                <c:pt idx="32">
                  <c:v>2.74</c:v>
                </c:pt>
                <c:pt idx="33">
                  <c:v>2.8239999999999998</c:v>
                </c:pt>
                <c:pt idx="34">
                  <c:v>2.9079999999999999</c:v>
                </c:pt>
                <c:pt idx="35">
                  <c:v>2.9929999999999999</c:v>
                </c:pt>
                <c:pt idx="36">
                  <c:v>3.077</c:v>
                </c:pt>
                <c:pt idx="37">
                  <c:v>3.161</c:v>
                </c:pt>
                <c:pt idx="38">
                  <c:v>3.246</c:v>
                </c:pt>
                <c:pt idx="39">
                  <c:v>3.33</c:v>
                </c:pt>
                <c:pt idx="40">
                  <c:v>3.4140000000000001</c:v>
                </c:pt>
                <c:pt idx="41">
                  <c:v>3.4980000000000002</c:v>
                </c:pt>
                <c:pt idx="42">
                  <c:v>3.5830000000000002</c:v>
                </c:pt>
                <c:pt idx="43">
                  <c:v>3.6669999999999998</c:v>
                </c:pt>
                <c:pt idx="44">
                  <c:v>3.7509999999999999</c:v>
                </c:pt>
                <c:pt idx="45">
                  <c:v>3.8359999999999999</c:v>
                </c:pt>
                <c:pt idx="46">
                  <c:v>3.92</c:v>
                </c:pt>
                <c:pt idx="47">
                  <c:v>4.0039999999999996</c:v>
                </c:pt>
                <c:pt idx="48">
                  <c:v>4.0890000000000004</c:v>
                </c:pt>
                <c:pt idx="49">
                  <c:v>4.173</c:v>
                </c:pt>
              </c:numCache>
            </c:numRef>
          </c:xVal>
          <c:yVal>
            <c:numRef>
              <c:f>List1!$B$2:$AY$2</c:f>
              <c:numCache>
                <c:formatCode>0</c:formatCode>
                <c:ptCount val="50"/>
                <c:pt idx="0">
                  <c:v>-1.329</c:v>
                </c:pt>
                <c:pt idx="1">
                  <c:v>-1.3320000000000001</c:v>
                </c:pt>
                <c:pt idx="2">
                  <c:v>-1.3360000000000001</c:v>
                </c:pt>
                <c:pt idx="3">
                  <c:v>-1.339</c:v>
                </c:pt>
                <c:pt idx="4">
                  <c:v>-1.34</c:v>
                </c:pt>
                <c:pt idx="5">
                  <c:v>-1.339</c:v>
                </c:pt>
                <c:pt idx="6">
                  <c:v>-1.337</c:v>
                </c:pt>
                <c:pt idx="7">
                  <c:v>-1.335</c:v>
                </c:pt>
                <c:pt idx="8">
                  <c:v>-1.3380000000000001</c:v>
                </c:pt>
                <c:pt idx="9">
                  <c:v>-1.3460000000000001</c:v>
                </c:pt>
                <c:pt idx="10">
                  <c:v>-1.3560000000000001</c:v>
                </c:pt>
                <c:pt idx="11">
                  <c:v>-1.3660000000000001</c:v>
                </c:pt>
                <c:pt idx="12">
                  <c:v>-1.375</c:v>
                </c:pt>
                <c:pt idx="13">
                  <c:v>-1.3859999999999999</c:v>
                </c:pt>
                <c:pt idx="14">
                  <c:v>-1.413</c:v>
                </c:pt>
                <c:pt idx="15">
                  <c:v>-1.4530000000000001</c:v>
                </c:pt>
                <c:pt idx="16">
                  <c:v>-1.498</c:v>
                </c:pt>
                <c:pt idx="17">
                  <c:v>-1.5609999999999999</c:v>
                </c:pt>
                <c:pt idx="18">
                  <c:v>-1.66</c:v>
                </c:pt>
                <c:pt idx="19">
                  <c:v>-1.804</c:v>
                </c:pt>
                <c:pt idx="20">
                  <c:v>-1.9930000000000001</c:v>
                </c:pt>
                <c:pt idx="21">
                  <c:v>-2.1989999999999998</c:v>
                </c:pt>
                <c:pt idx="22">
                  <c:v>-2.3809999999999998</c:v>
                </c:pt>
                <c:pt idx="23">
                  <c:v>-2.4780000000000002</c:v>
                </c:pt>
                <c:pt idx="24">
                  <c:v>-2.4500000000000002</c:v>
                </c:pt>
                <c:pt idx="25">
                  <c:v>-2.286</c:v>
                </c:pt>
                <c:pt idx="26">
                  <c:v>-2.0049999999999999</c:v>
                </c:pt>
                <c:pt idx="27">
                  <c:v>-1.6579999999999999</c:v>
                </c:pt>
                <c:pt idx="28">
                  <c:v>-1.31</c:v>
                </c:pt>
                <c:pt idx="29">
                  <c:v>-1.0069999999999999</c:v>
                </c:pt>
                <c:pt idx="30">
                  <c:v>-0.77400000000000002</c:v>
                </c:pt>
                <c:pt idx="31">
                  <c:v>-0.60399999999999998</c:v>
                </c:pt>
                <c:pt idx="32">
                  <c:v>-0.47</c:v>
                </c:pt>
                <c:pt idx="33">
                  <c:v>-0.34100000000000003</c:v>
                </c:pt>
                <c:pt idx="34">
                  <c:v>-0.21</c:v>
                </c:pt>
                <c:pt idx="35">
                  <c:v>-9.8000000000000004E-2</c:v>
                </c:pt>
                <c:pt idx="36">
                  <c:v>-2.1000000000000001E-2</c:v>
                </c:pt>
                <c:pt idx="37">
                  <c:v>0.02</c:v>
                </c:pt>
                <c:pt idx="38">
                  <c:v>3.2000000000000001E-2</c:v>
                </c:pt>
                <c:pt idx="39">
                  <c:v>2.7E-2</c:v>
                </c:pt>
                <c:pt idx="40">
                  <c:v>1.4999999999999999E-2</c:v>
                </c:pt>
                <c:pt idx="41">
                  <c:v>6.0000000000000001E-3</c:v>
                </c:pt>
                <c:pt idx="42">
                  <c:v>2E-3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89-4751-8647-6C07899D18D5}"/>
            </c:ext>
          </c:extLst>
        </c:ser>
        <c:ser>
          <c:idx val="1"/>
          <c:order val="1"/>
          <c:tx>
            <c:strRef>
              <c:f>List1!$A$3</c:f>
              <c:strCache>
                <c:ptCount val="1"/>
                <c:pt idx="0">
                  <c:v>Butanol</c:v>
                </c:pt>
              </c:strCache>
            </c:strRef>
          </c:tx>
          <c:marker>
            <c:symbol val="none"/>
          </c:marker>
          <c:xVal>
            <c:numRef>
              <c:f>List1!$B$1:$AY$1</c:f>
              <c:numCache>
                <c:formatCode>0</c:formatCode>
                <c:ptCount val="50"/>
                <c:pt idx="0">
                  <c:v>4.2000000000000003E-2</c:v>
                </c:pt>
                <c:pt idx="1">
                  <c:v>0.126</c:v>
                </c:pt>
                <c:pt idx="2">
                  <c:v>0.21099999999999999</c:v>
                </c:pt>
                <c:pt idx="3">
                  <c:v>0.29499999999999998</c:v>
                </c:pt>
                <c:pt idx="4">
                  <c:v>0.379</c:v>
                </c:pt>
                <c:pt idx="5">
                  <c:v>0.46400000000000002</c:v>
                </c:pt>
                <c:pt idx="6">
                  <c:v>0.54800000000000004</c:v>
                </c:pt>
                <c:pt idx="7">
                  <c:v>0.63200000000000001</c:v>
                </c:pt>
                <c:pt idx="8">
                  <c:v>0.71699999999999997</c:v>
                </c:pt>
                <c:pt idx="9">
                  <c:v>0.80100000000000005</c:v>
                </c:pt>
                <c:pt idx="10">
                  <c:v>0.88500000000000001</c:v>
                </c:pt>
                <c:pt idx="11">
                  <c:v>0.96899999999999997</c:v>
                </c:pt>
                <c:pt idx="12">
                  <c:v>1.054</c:v>
                </c:pt>
                <c:pt idx="13">
                  <c:v>1.1379999999999999</c:v>
                </c:pt>
                <c:pt idx="14">
                  <c:v>1.222</c:v>
                </c:pt>
                <c:pt idx="15">
                  <c:v>1.3069999999999999</c:v>
                </c:pt>
                <c:pt idx="16">
                  <c:v>1.391</c:v>
                </c:pt>
                <c:pt idx="17">
                  <c:v>1.4750000000000001</c:v>
                </c:pt>
                <c:pt idx="18">
                  <c:v>1.56</c:v>
                </c:pt>
                <c:pt idx="19">
                  <c:v>1.6439999999999999</c:v>
                </c:pt>
                <c:pt idx="20">
                  <c:v>1.728</c:v>
                </c:pt>
                <c:pt idx="21">
                  <c:v>1.8120000000000001</c:v>
                </c:pt>
                <c:pt idx="22">
                  <c:v>1.897</c:v>
                </c:pt>
                <c:pt idx="23">
                  <c:v>1.9810000000000001</c:v>
                </c:pt>
                <c:pt idx="24">
                  <c:v>2.0649999999999999</c:v>
                </c:pt>
                <c:pt idx="25">
                  <c:v>2.15</c:v>
                </c:pt>
                <c:pt idx="26">
                  <c:v>2.234</c:v>
                </c:pt>
                <c:pt idx="27">
                  <c:v>2.3180000000000001</c:v>
                </c:pt>
                <c:pt idx="28">
                  <c:v>2.403</c:v>
                </c:pt>
                <c:pt idx="29">
                  <c:v>2.4870000000000001</c:v>
                </c:pt>
                <c:pt idx="30">
                  <c:v>2.5710000000000002</c:v>
                </c:pt>
                <c:pt idx="31">
                  <c:v>2.6549999999999998</c:v>
                </c:pt>
                <c:pt idx="32">
                  <c:v>2.74</c:v>
                </c:pt>
                <c:pt idx="33">
                  <c:v>2.8239999999999998</c:v>
                </c:pt>
                <c:pt idx="34">
                  <c:v>2.9079999999999999</c:v>
                </c:pt>
                <c:pt idx="35">
                  <c:v>2.9929999999999999</c:v>
                </c:pt>
                <c:pt idx="36">
                  <c:v>3.077</c:v>
                </c:pt>
                <c:pt idx="37">
                  <c:v>3.161</c:v>
                </c:pt>
                <c:pt idx="38">
                  <c:v>3.246</c:v>
                </c:pt>
                <c:pt idx="39">
                  <c:v>3.33</c:v>
                </c:pt>
                <c:pt idx="40">
                  <c:v>3.4140000000000001</c:v>
                </c:pt>
                <c:pt idx="41">
                  <c:v>3.4980000000000002</c:v>
                </c:pt>
                <c:pt idx="42">
                  <c:v>3.5830000000000002</c:v>
                </c:pt>
                <c:pt idx="43">
                  <c:v>3.6669999999999998</c:v>
                </c:pt>
                <c:pt idx="44">
                  <c:v>3.7509999999999999</c:v>
                </c:pt>
                <c:pt idx="45">
                  <c:v>3.8359999999999999</c:v>
                </c:pt>
                <c:pt idx="46">
                  <c:v>3.92</c:v>
                </c:pt>
                <c:pt idx="47">
                  <c:v>4.0039999999999996</c:v>
                </c:pt>
                <c:pt idx="48">
                  <c:v>4.0890000000000004</c:v>
                </c:pt>
                <c:pt idx="49">
                  <c:v>4.173</c:v>
                </c:pt>
              </c:numCache>
            </c:numRef>
          </c:xVal>
          <c:yVal>
            <c:numRef>
              <c:f>List1!$B$3:$AY$3</c:f>
              <c:numCache>
                <c:formatCode>0</c:formatCode>
                <c:ptCount val="50"/>
                <c:pt idx="0">
                  <c:v>0.29299999999999998</c:v>
                </c:pt>
                <c:pt idx="1">
                  <c:v>0.29299999999999998</c:v>
                </c:pt>
                <c:pt idx="2">
                  <c:v>0.29199999999999998</c:v>
                </c:pt>
                <c:pt idx="3">
                  <c:v>0.29299999999999998</c:v>
                </c:pt>
                <c:pt idx="4">
                  <c:v>0.29299999999999998</c:v>
                </c:pt>
                <c:pt idx="5">
                  <c:v>0.29499999999999998</c:v>
                </c:pt>
                <c:pt idx="6">
                  <c:v>0.29599999999999999</c:v>
                </c:pt>
                <c:pt idx="7">
                  <c:v>0.29799999999999999</c:v>
                </c:pt>
                <c:pt idx="8">
                  <c:v>0.29899999999999999</c:v>
                </c:pt>
                <c:pt idx="9">
                  <c:v>0.3</c:v>
                </c:pt>
                <c:pt idx="10">
                  <c:v>0.3</c:v>
                </c:pt>
                <c:pt idx="11">
                  <c:v>0.29699999999999999</c:v>
                </c:pt>
                <c:pt idx="12">
                  <c:v>0.29699999999999999</c:v>
                </c:pt>
                <c:pt idx="13">
                  <c:v>0.27</c:v>
                </c:pt>
                <c:pt idx="14">
                  <c:v>0.193</c:v>
                </c:pt>
                <c:pt idx="15">
                  <c:v>0.09</c:v>
                </c:pt>
                <c:pt idx="16">
                  <c:v>-5.7000000000000002E-2</c:v>
                </c:pt>
                <c:pt idx="17">
                  <c:v>-0.29399999999999998</c:v>
                </c:pt>
                <c:pt idx="18">
                  <c:v>-0.625</c:v>
                </c:pt>
                <c:pt idx="19">
                  <c:v>-1.022</c:v>
                </c:pt>
                <c:pt idx="20">
                  <c:v>-1.4339999999999999</c:v>
                </c:pt>
                <c:pt idx="21">
                  <c:v>-1.8089999999999999</c:v>
                </c:pt>
                <c:pt idx="22">
                  <c:v>-2.0880000000000001</c:v>
                </c:pt>
                <c:pt idx="23">
                  <c:v>-2.2549999999999999</c:v>
                </c:pt>
                <c:pt idx="24">
                  <c:v>-2.3029999999999999</c:v>
                </c:pt>
                <c:pt idx="25">
                  <c:v>-2.23</c:v>
                </c:pt>
                <c:pt idx="26">
                  <c:v>-2.0550000000000002</c:v>
                </c:pt>
                <c:pt idx="27">
                  <c:v>-1.8029999999999999</c:v>
                </c:pt>
                <c:pt idx="28">
                  <c:v>-1.498</c:v>
                </c:pt>
                <c:pt idx="29">
                  <c:v>-1.165</c:v>
                </c:pt>
                <c:pt idx="30">
                  <c:v>-0.83899999999999997</c:v>
                </c:pt>
                <c:pt idx="31">
                  <c:v>-0.55300000000000005</c:v>
                </c:pt>
                <c:pt idx="32">
                  <c:v>-0.32600000000000001</c:v>
                </c:pt>
                <c:pt idx="33">
                  <c:v>-0.16300000000000001</c:v>
                </c:pt>
                <c:pt idx="34">
                  <c:v>-5.8999999999999997E-2</c:v>
                </c:pt>
                <c:pt idx="35">
                  <c:v>-1E-3</c:v>
                </c:pt>
                <c:pt idx="36">
                  <c:v>2.5000000000000001E-2</c:v>
                </c:pt>
                <c:pt idx="37">
                  <c:v>3.2000000000000001E-2</c:v>
                </c:pt>
                <c:pt idx="38">
                  <c:v>2.9000000000000001E-2</c:v>
                </c:pt>
                <c:pt idx="39">
                  <c:v>2.1999999999999999E-2</c:v>
                </c:pt>
                <c:pt idx="40">
                  <c:v>1.4E-2</c:v>
                </c:pt>
                <c:pt idx="41">
                  <c:v>7.0000000000000001E-3</c:v>
                </c:pt>
                <c:pt idx="42">
                  <c:v>2E-3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B89-4751-8647-6C07899D18D5}"/>
            </c:ext>
          </c:extLst>
        </c:ser>
        <c:ser>
          <c:idx val="2"/>
          <c:order val="2"/>
          <c:tx>
            <c:strRef>
              <c:f>List1!$A$4</c:f>
              <c:strCache>
                <c:ptCount val="1"/>
                <c:pt idx="0">
                  <c:v>diethylether</c:v>
                </c:pt>
              </c:strCache>
            </c:strRef>
          </c:tx>
          <c:marker>
            <c:symbol val="none"/>
          </c:marker>
          <c:xVal>
            <c:numRef>
              <c:f>List1!$B$1:$AY$1</c:f>
              <c:numCache>
                <c:formatCode>0</c:formatCode>
                <c:ptCount val="50"/>
                <c:pt idx="0">
                  <c:v>4.2000000000000003E-2</c:v>
                </c:pt>
                <c:pt idx="1">
                  <c:v>0.126</c:v>
                </c:pt>
                <c:pt idx="2">
                  <c:v>0.21099999999999999</c:v>
                </c:pt>
                <c:pt idx="3">
                  <c:v>0.29499999999999998</c:v>
                </c:pt>
                <c:pt idx="4">
                  <c:v>0.379</c:v>
                </c:pt>
                <c:pt idx="5">
                  <c:v>0.46400000000000002</c:v>
                </c:pt>
                <c:pt idx="6">
                  <c:v>0.54800000000000004</c:v>
                </c:pt>
                <c:pt idx="7">
                  <c:v>0.63200000000000001</c:v>
                </c:pt>
                <c:pt idx="8">
                  <c:v>0.71699999999999997</c:v>
                </c:pt>
                <c:pt idx="9">
                  <c:v>0.80100000000000005</c:v>
                </c:pt>
                <c:pt idx="10">
                  <c:v>0.88500000000000001</c:v>
                </c:pt>
                <c:pt idx="11">
                  <c:v>0.96899999999999997</c:v>
                </c:pt>
                <c:pt idx="12">
                  <c:v>1.054</c:v>
                </c:pt>
                <c:pt idx="13">
                  <c:v>1.1379999999999999</c:v>
                </c:pt>
                <c:pt idx="14">
                  <c:v>1.222</c:v>
                </c:pt>
                <c:pt idx="15">
                  <c:v>1.3069999999999999</c:v>
                </c:pt>
                <c:pt idx="16">
                  <c:v>1.391</c:v>
                </c:pt>
                <c:pt idx="17">
                  <c:v>1.4750000000000001</c:v>
                </c:pt>
                <c:pt idx="18">
                  <c:v>1.56</c:v>
                </c:pt>
                <c:pt idx="19">
                  <c:v>1.6439999999999999</c:v>
                </c:pt>
                <c:pt idx="20">
                  <c:v>1.728</c:v>
                </c:pt>
                <c:pt idx="21">
                  <c:v>1.8120000000000001</c:v>
                </c:pt>
                <c:pt idx="22">
                  <c:v>1.897</c:v>
                </c:pt>
                <c:pt idx="23">
                  <c:v>1.9810000000000001</c:v>
                </c:pt>
                <c:pt idx="24">
                  <c:v>2.0649999999999999</c:v>
                </c:pt>
                <c:pt idx="25">
                  <c:v>2.15</c:v>
                </c:pt>
                <c:pt idx="26">
                  <c:v>2.234</c:v>
                </c:pt>
                <c:pt idx="27">
                  <c:v>2.3180000000000001</c:v>
                </c:pt>
                <c:pt idx="28">
                  <c:v>2.403</c:v>
                </c:pt>
                <c:pt idx="29">
                  <c:v>2.4870000000000001</c:v>
                </c:pt>
                <c:pt idx="30">
                  <c:v>2.5710000000000002</c:v>
                </c:pt>
                <c:pt idx="31">
                  <c:v>2.6549999999999998</c:v>
                </c:pt>
                <c:pt idx="32">
                  <c:v>2.74</c:v>
                </c:pt>
                <c:pt idx="33">
                  <c:v>2.8239999999999998</c:v>
                </c:pt>
                <c:pt idx="34">
                  <c:v>2.9079999999999999</c:v>
                </c:pt>
                <c:pt idx="35">
                  <c:v>2.9929999999999999</c:v>
                </c:pt>
                <c:pt idx="36">
                  <c:v>3.077</c:v>
                </c:pt>
                <c:pt idx="37">
                  <c:v>3.161</c:v>
                </c:pt>
                <c:pt idx="38">
                  <c:v>3.246</c:v>
                </c:pt>
                <c:pt idx="39">
                  <c:v>3.33</c:v>
                </c:pt>
                <c:pt idx="40">
                  <c:v>3.4140000000000001</c:v>
                </c:pt>
                <c:pt idx="41">
                  <c:v>3.4980000000000002</c:v>
                </c:pt>
                <c:pt idx="42">
                  <c:v>3.5830000000000002</c:v>
                </c:pt>
                <c:pt idx="43">
                  <c:v>3.6669999999999998</c:v>
                </c:pt>
                <c:pt idx="44">
                  <c:v>3.7509999999999999</c:v>
                </c:pt>
                <c:pt idx="45">
                  <c:v>3.8359999999999999</c:v>
                </c:pt>
                <c:pt idx="46">
                  <c:v>3.92</c:v>
                </c:pt>
                <c:pt idx="47">
                  <c:v>4.0039999999999996</c:v>
                </c:pt>
                <c:pt idx="48">
                  <c:v>4.0890000000000004</c:v>
                </c:pt>
                <c:pt idx="49">
                  <c:v>4.173</c:v>
                </c:pt>
              </c:numCache>
            </c:numRef>
          </c:xVal>
          <c:yVal>
            <c:numRef>
              <c:f>List1!$B$4:$AY$4</c:f>
              <c:numCache>
                <c:formatCode>0</c:formatCode>
                <c:ptCount val="50"/>
                <c:pt idx="0">
                  <c:v>-2.7170000000000001</c:v>
                </c:pt>
                <c:pt idx="1">
                  <c:v>-2.718</c:v>
                </c:pt>
                <c:pt idx="2">
                  <c:v>-2.72</c:v>
                </c:pt>
                <c:pt idx="3">
                  <c:v>-2.722</c:v>
                </c:pt>
                <c:pt idx="4">
                  <c:v>-2.722</c:v>
                </c:pt>
                <c:pt idx="5">
                  <c:v>-2.72</c:v>
                </c:pt>
                <c:pt idx="6">
                  <c:v>-2.7160000000000002</c:v>
                </c:pt>
                <c:pt idx="7">
                  <c:v>-2.7120000000000002</c:v>
                </c:pt>
                <c:pt idx="8">
                  <c:v>-2.71</c:v>
                </c:pt>
                <c:pt idx="9">
                  <c:v>-2.7109999999999999</c:v>
                </c:pt>
                <c:pt idx="10">
                  <c:v>-2.7130000000000001</c:v>
                </c:pt>
                <c:pt idx="11">
                  <c:v>-2.7149999999999999</c:v>
                </c:pt>
                <c:pt idx="12">
                  <c:v>-2.7170000000000001</c:v>
                </c:pt>
                <c:pt idx="13">
                  <c:v>-2.7229999999999999</c:v>
                </c:pt>
                <c:pt idx="14">
                  <c:v>-2.738</c:v>
                </c:pt>
                <c:pt idx="15">
                  <c:v>-2.8050000000000002</c:v>
                </c:pt>
                <c:pt idx="16">
                  <c:v>-2.883</c:v>
                </c:pt>
                <c:pt idx="17">
                  <c:v>-2.9569999999999999</c:v>
                </c:pt>
                <c:pt idx="18">
                  <c:v>-3.0390000000000001</c:v>
                </c:pt>
                <c:pt idx="19">
                  <c:v>-3.1059999999999999</c:v>
                </c:pt>
                <c:pt idx="20">
                  <c:v>-3.1230000000000002</c:v>
                </c:pt>
                <c:pt idx="21">
                  <c:v>-3.1139999999999999</c:v>
                </c:pt>
                <c:pt idx="22">
                  <c:v>-3.056</c:v>
                </c:pt>
                <c:pt idx="23">
                  <c:v>-2.927</c:v>
                </c:pt>
                <c:pt idx="24">
                  <c:v>-2.7170000000000001</c:v>
                </c:pt>
                <c:pt idx="25">
                  <c:v>-2.4369999999999998</c:v>
                </c:pt>
                <c:pt idx="26">
                  <c:v>-2.1070000000000002</c:v>
                </c:pt>
                <c:pt idx="27">
                  <c:v>-1.764</c:v>
                </c:pt>
                <c:pt idx="28">
                  <c:v>-1.4419999999999999</c:v>
                </c:pt>
                <c:pt idx="29">
                  <c:v>-1.151</c:v>
                </c:pt>
                <c:pt idx="30">
                  <c:v>-0.878</c:v>
                </c:pt>
                <c:pt idx="31">
                  <c:v>-0.626</c:v>
                </c:pt>
                <c:pt idx="32">
                  <c:v>-0.40500000000000003</c:v>
                </c:pt>
                <c:pt idx="33">
                  <c:v>-0.223</c:v>
                </c:pt>
                <c:pt idx="34">
                  <c:v>-8.7999999999999995E-2</c:v>
                </c:pt>
                <c:pt idx="35">
                  <c:v>-1E-3</c:v>
                </c:pt>
                <c:pt idx="36">
                  <c:v>4.2999999999999997E-2</c:v>
                </c:pt>
                <c:pt idx="37">
                  <c:v>5.8999999999999997E-2</c:v>
                </c:pt>
                <c:pt idx="38">
                  <c:v>5.6000000000000001E-2</c:v>
                </c:pt>
                <c:pt idx="39">
                  <c:v>4.2999999999999997E-2</c:v>
                </c:pt>
                <c:pt idx="40">
                  <c:v>2.9000000000000001E-2</c:v>
                </c:pt>
                <c:pt idx="41">
                  <c:v>1.6E-2</c:v>
                </c:pt>
                <c:pt idx="42">
                  <c:v>6.0000000000000001E-3</c:v>
                </c:pt>
                <c:pt idx="43">
                  <c:v>1E-3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B89-4751-8647-6C07899D18D5}"/>
            </c:ext>
          </c:extLst>
        </c:ser>
        <c:ser>
          <c:idx val="3"/>
          <c:order val="3"/>
          <c:tx>
            <c:strRef>
              <c:f>List1!$A$5</c:f>
              <c:strCache>
                <c:ptCount val="1"/>
                <c:pt idx="0">
                  <c:v>Dihydromorphine</c:v>
                </c:pt>
              </c:strCache>
            </c:strRef>
          </c:tx>
          <c:marker>
            <c:symbol val="none"/>
          </c:marker>
          <c:xVal>
            <c:numRef>
              <c:f>List1!$B$1:$AY$1</c:f>
              <c:numCache>
                <c:formatCode>0</c:formatCode>
                <c:ptCount val="50"/>
                <c:pt idx="0">
                  <c:v>4.2000000000000003E-2</c:v>
                </c:pt>
                <c:pt idx="1">
                  <c:v>0.126</c:v>
                </c:pt>
                <c:pt idx="2">
                  <c:v>0.21099999999999999</c:v>
                </c:pt>
                <c:pt idx="3">
                  <c:v>0.29499999999999998</c:v>
                </c:pt>
                <c:pt idx="4">
                  <c:v>0.379</c:v>
                </c:pt>
                <c:pt idx="5">
                  <c:v>0.46400000000000002</c:v>
                </c:pt>
                <c:pt idx="6">
                  <c:v>0.54800000000000004</c:v>
                </c:pt>
                <c:pt idx="7">
                  <c:v>0.63200000000000001</c:v>
                </c:pt>
                <c:pt idx="8">
                  <c:v>0.71699999999999997</c:v>
                </c:pt>
                <c:pt idx="9">
                  <c:v>0.80100000000000005</c:v>
                </c:pt>
                <c:pt idx="10">
                  <c:v>0.88500000000000001</c:v>
                </c:pt>
                <c:pt idx="11">
                  <c:v>0.96899999999999997</c:v>
                </c:pt>
                <c:pt idx="12">
                  <c:v>1.054</c:v>
                </c:pt>
                <c:pt idx="13">
                  <c:v>1.1379999999999999</c:v>
                </c:pt>
                <c:pt idx="14">
                  <c:v>1.222</c:v>
                </c:pt>
                <c:pt idx="15">
                  <c:v>1.3069999999999999</c:v>
                </c:pt>
                <c:pt idx="16">
                  <c:v>1.391</c:v>
                </c:pt>
                <c:pt idx="17">
                  <c:v>1.4750000000000001</c:v>
                </c:pt>
                <c:pt idx="18">
                  <c:v>1.56</c:v>
                </c:pt>
                <c:pt idx="19">
                  <c:v>1.6439999999999999</c:v>
                </c:pt>
                <c:pt idx="20">
                  <c:v>1.728</c:v>
                </c:pt>
                <c:pt idx="21">
                  <c:v>1.8120000000000001</c:v>
                </c:pt>
                <c:pt idx="22">
                  <c:v>1.897</c:v>
                </c:pt>
                <c:pt idx="23">
                  <c:v>1.9810000000000001</c:v>
                </c:pt>
                <c:pt idx="24">
                  <c:v>2.0649999999999999</c:v>
                </c:pt>
                <c:pt idx="25">
                  <c:v>2.15</c:v>
                </c:pt>
                <c:pt idx="26">
                  <c:v>2.234</c:v>
                </c:pt>
                <c:pt idx="27">
                  <c:v>2.3180000000000001</c:v>
                </c:pt>
                <c:pt idx="28">
                  <c:v>2.403</c:v>
                </c:pt>
                <c:pt idx="29">
                  <c:v>2.4870000000000001</c:v>
                </c:pt>
                <c:pt idx="30">
                  <c:v>2.5710000000000002</c:v>
                </c:pt>
                <c:pt idx="31">
                  <c:v>2.6549999999999998</c:v>
                </c:pt>
                <c:pt idx="32">
                  <c:v>2.74</c:v>
                </c:pt>
                <c:pt idx="33">
                  <c:v>2.8239999999999998</c:v>
                </c:pt>
                <c:pt idx="34">
                  <c:v>2.9079999999999999</c:v>
                </c:pt>
                <c:pt idx="35">
                  <c:v>2.9929999999999999</c:v>
                </c:pt>
                <c:pt idx="36">
                  <c:v>3.077</c:v>
                </c:pt>
                <c:pt idx="37">
                  <c:v>3.161</c:v>
                </c:pt>
                <c:pt idx="38">
                  <c:v>3.246</c:v>
                </c:pt>
                <c:pt idx="39">
                  <c:v>3.33</c:v>
                </c:pt>
                <c:pt idx="40">
                  <c:v>3.4140000000000001</c:v>
                </c:pt>
                <c:pt idx="41">
                  <c:v>3.4980000000000002</c:v>
                </c:pt>
                <c:pt idx="42">
                  <c:v>3.5830000000000002</c:v>
                </c:pt>
                <c:pt idx="43">
                  <c:v>3.6669999999999998</c:v>
                </c:pt>
                <c:pt idx="44">
                  <c:v>3.7509999999999999</c:v>
                </c:pt>
                <c:pt idx="45">
                  <c:v>3.8359999999999999</c:v>
                </c:pt>
                <c:pt idx="46">
                  <c:v>3.92</c:v>
                </c:pt>
                <c:pt idx="47">
                  <c:v>4.0039999999999996</c:v>
                </c:pt>
                <c:pt idx="48">
                  <c:v>4.0890000000000004</c:v>
                </c:pt>
                <c:pt idx="49">
                  <c:v>4.173</c:v>
                </c:pt>
              </c:numCache>
            </c:numRef>
          </c:xVal>
          <c:yVal>
            <c:numRef>
              <c:f>List1!$B$5:$AY$5</c:f>
              <c:numCache>
                <c:formatCode>0</c:formatCode>
                <c:ptCount val="50"/>
                <c:pt idx="0">
                  <c:v>0.71699999999999997</c:v>
                </c:pt>
                <c:pt idx="1">
                  <c:v>0.71599999999999997</c:v>
                </c:pt>
                <c:pt idx="2">
                  <c:v>0.71399999999999997</c:v>
                </c:pt>
                <c:pt idx="3">
                  <c:v>0.71099999999999997</c:v>
                </c:pt>
                <c:pt idx="4">
                  <c:v>0.70799999999999996</c:v>
                </c:pt>
                <c:pt idx="5">
                  <c:v>0.70499999999999996</c:v>
                </c:pt>
                <c:pt idx="6">
                  <c:v>0.7</c:v>
                </c:pt>
                <c:pt idx="7">
                  <c:v>0.69299999999999995</c:v>
                </c:pt>
                <c:pt idx="8">
                  <c:v>0.68500000000000005</c:v>
                </c:pt>
                <c:pt idx="9">
                  <c:v>0.67500000000000004</c:v>
                </c:pt>
                <c:pt idx="10">
                  <c:v>0.66300000000000003</c:v>
                </c:pt>
                <c:pt idx="11">
                  <c:v>0.63800000000000001</c:v>
                </c:pt>
                <c:pt idx="12">
                  <c:v>0.60399999999999998</c:v>
                </c:pt>
                <c:pt idx="13">
                  <c:v>0.54400000000000004</c:v>
                </c:pt>
                <c:pt idx="14">
                  <c:v>0.432</c:v>
                </c:pt>
                <c:pt idx="15">
                  <c:v>0.24099999999999999</c:v>
                </c:pt>
                <c:pt idx="16">
                  <c:v>-5.8000000000000003E-2</c:v>
                </c:pt>
                <c:pt idx="17">
                  <c:v>-0.45700000000000002</c:v>
                </c:pt>
                <c:pt idx="18">
                  <c:v>-0.91800000000000004</c:v>
                </c:pt>
                <c:pt idx="19">
                  <c:v>-1.415</c:v>
                </c:pt>
                <c:pt idx="20">
                  <c:v>-1.9139999999999999</c:v>
                </c:pt>
                <c:pt idx="21">
                  <c:v>-2.371</c:v>
                </c:pt>
                <c:pt idx="22">
                  <c:v>-2.7389999999999999</c:v>
                </c:pt>
                <c:pt idx="23">
                  <c:v>-2.984</c:v>
                </c:pt>
                <c:pt idx="24">
                  <c:v>-3.0840000000000001</c:v>
                </c:pt>
                <c:pt idx="25">
                  <c:v>-3.024</c:v>
                </c:pt>
                <c:pt idx="26">
                  <c:v>-2.8260000000000001</c:v>
                </c:pt>
                <c:pt idx="27">
                  <c:v>-2.5510000000000002</c:v>
                </c:pt>
                <c:pt idx="28">
                  <c:v>-2.2400000000000002</c:v>
                </c:pt>
                <c:pt idx="29">
                  <c:v>-1.905</c:v>
                </c:pt>
                <c:pt idx="30">
                  <c:v>-1.546</c:v>
                </c:pt>
                <c:pt idx="31">
                  <c:v>-1.1779999999999999</c:v>
                </c:pt>
                <c:pt idx="32">
                  <c:v>-0.82399999999999995</c:v>
                </c:pt>
                <c:pt idx="33">
                  <c:v>-0.503</c:v>
                </c:pt>
                <c:pt idx="34">
                  <c:v>-0.23799999999999999</c:v>
                </c:pt>
                <c:pt idx="35">
                  <c:v>-5.0999999999999997E-2</c:v>
                </c:pt>
                <c:pt idx="36">
                  <c:v>5.8999999999999997E-2</c:v>
                </c:pt>
                <c:pt idx="37">
                  <c:v>0.108</c:v>
                </c:pt>
                <c:pt idx="38">
                  <c:v>0.11600000000000001</c:v>
                </c:pt>
                <c:pt idx="39">
                  <c:v>0.10100000000000001</c:v>
                </c:pt>
                <c:pt idx="40">
                  <c:v>7.5999999999999998E-2</c:v>
                </c:pt>
                <c:pt idx="41">
                  <c:v>5.1999999999999998E-2</c:v>
                </c:pt>
                <c:pt idx="42">
                  <c:v>3.2000000000000001E-2</c:v>
                </c:pt>
                <c:pt idx="43">
                  <c:v>1.4E-2</c:v>
                </c:pt>
                <c:pt idx="44">
                  <c:v>4.0000000000000001E-3</c:v>
                </c:pt>
                <c:pt idx="45">
                  <c:v>1E-3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B89-4751-8647-6C07899D18D5}"/>
            </c:ext>
          </c:extLst>
        </c:ser>
        <c:ser>
          <c:idx val="4"/>
          <c:order val="4"/>
          <c:tx>
            <c:strRef>
              <c:f>List1!$A$6</c:f>
              <c:strCache>
                <c:ptCount val="1"/>
                <c:pt idx="0">
                  <c:v>Morphine</c:v>
                </c:pt>
              </c:strCache>
            </c:strRef>
          </c:tx>
          <c:marker>
            <c:symbol val="none"/>
          </c:marker>
          <c:xVal>
            <c:numRef>
              <c:f>List1!$B$1:$AY$1</c:f>
              <c:numCache>
                <c:formatCode>0</c:formatCode>
                <c:ptCount val="50"/>
                <c:pt idx="0">
                  <c:v>4.2000000000000003E-2</c:v>
                </c:pt>
                <c:pt idx="1">
                  <c:v>0.126</c:v>
                </c:pt>
                <c:pt idx="2">
                  <c:v>0.21099999999999999</c:v>
                </c:pt>
                <c:pt idx="3">
                  <c:v>0.29499999999999998</c:v>
                </c:pt>
                <c:pt idx="4">
                  <c:v>0.379</c:v>
                </c:pt>
                <c:pt idx="5">
                  <c:v>0.46400000000000002</c:v>
                </c:pt>
                <c:pt idx="6">
                  <c:v>0.54800000000000004</c:v>
                </c:pt>
                <c:pt idx="7">
                  <c:v>0.63200000000000001</c:v>
                </c:pt>
                <c:pt idx="8">
                  <c:v>0.71699999999999997</c:v>
                </c:pt>
                <c:pt idx="9">
                  <c:v>0.80100000000000005</c:v>
                </c:pt>
                <c:pt idx="10">
                  <c:v>0.88500000000000001</c:v>
                </c:pt>
                <c:pt idx="11">
                  <c:v>0.96899999999999997</c:v>
                </c:pt>
                <c:pt idx="12">
                  <c:v>1.054</c:v>
                </c:pt>
                <c:pt idx="13">
                  <c:v>1.1379999999999999</c:v>
                </c:pt>
                <c:pt idx="14">
                  <c:v>1.222</c:v>
                </c:pt>
                <c:pt idx="15">
                  <c:v>1.3069999999999999</c:v>
                </c:pt>
                <c:pt idx="16">
                  <c:v>1.391</c:v>
                </c:pt>
                <c:pt idx="17">
                  <c:v>1.4750000000000001</c:v>
                </c:pt>
                <c:pt idx="18">
                  <c:v>1.56</c:v>
                </c:pt>
                <c:pt idx="19">
                  <c:v>1.6439999999999999</c:v>
                </c:pt>
                <c:pt idx="20">
                  <c:v>1.728</c:v>
                </c:pt>
                <c:pt idx="21">
                  <c:v>1.8120000000000001</c:v>
                </c:pt>
                <c:pt idx="22">
                  <c:v>1.897</c:v>
                </c:pt>
                <c:pt idx="23">
                  <c:v>1.9810000000000001</c:v>
                </c:pt>
                <c:pt idx="24">
                  <c:v>2.0649999999999999</c:v>
                </c:pt>
                <c:pt idx="25">
                  <c:v>2.15</c:v>
                </c:pt>
                <c:pt idx="26">
                  <c:v>2.234</c:v>
                </c:pt>
                <c:pt idx="27">
                  <c:v>2.3180000000000001</c:v>
                </c:pt>
                <c:pt idx="28">
                  <c:v>2.403</c:v>
                </c:pt>
                <c:pt idx="29">
                  <c:v>2.4870000000000001</c:v>
                </c:pt>
                <c:pt idx="30">
                  <c:v>2.5710000000000002</c:v>
                </c:pt>
                <c:pt idx="31">
                  <c:v>2.6549999999999998</c:v>
                </c:pt>
                <c:pt idx="32">
                  <c:v>2.74</c:v>
                </c:pt>
                <c:pt idx="33">
                  <c:v>2.8239999999999998</c:v>
                </c:pt>
                <c:pt idx="34">
                  <c:v>2.9079999999999999</c:v>
                </c:pt>
                <c:pt idx="35">
                  <c:v>2.9929999999999999</c:v>
                </c:pt>
                <c:pt idx="36">
                  <c:v>3.077</c:v>
                </c:pt>
                <c:pt idx="37">
                  <c:v>3.161</c:v>
                </c:pt>
                <c:pt idx="38">
                  <c:v>3.246</c:v>
                </c:pt>
                <c:pt idx="39">
                  <c:v>3.33</c:v>
                </c:pt>
                <c:pt idx="40">
                  <c:v>3.4140000000000001</c:v>
                </c:pt>
                <c:pt idx="41">
                  <c:v>3.4980000000000002</c:v>
                </c:pt>
                <c:pt idx="42">
                  <c:v>3.5830000000000002</c:v>
                </c:pt>
                <c:pt idx="43">
                  <c:v>3.6669999999999998</c:v>
                </c:pt>
                <c:pt idx="44">
                  <c:v>3.7509999999999999</c:v>
                </c:pt>
                <c:pt idx="45">
                  <c:v>3.8359999999999999</c:v>
                </c:pt>
                <c:pt idx="46">
                  <c:v>3.92</c:v>
                </c:pt>
                <c:pt idx="47">
                  <c:v>4.0039999999999996</c:v>
                </c:pt>
                <c:pt idx="48">
                  <c:v>4.0890000000000004</c:v>
                </c:pt>
                <c:pt idx="49">
                  <c:v>4.173</c:v>
                </c:pt>
              </c:numCache>
            </c:numRef>
          </c:xVal>
          <c:yVal>
            <c:numRef>
              <c:f>List1!$B$6:$AY$6</c:f>
              <c:numCache>
                <c:formatCode>0</c:formatCode>
                <c:ptCount val="50"/>
                <c:pt idx="0">
                  <c:v>1.4990000000000001</c:v>
                </c:pt>
                <c:pt idx="1">
                  <c:v>1.498</c:v>
                </c:pt>
                <c:pt idx="2">
                  <c:v>1.4950000000000001</c:v>
                </c:pt>
                <c:pt idx="3">
                  <c:v>1.492</c:v>
                </c:pt>
                <c:pt idx="4">
                  <c:v>1.4890000000000001</c:v>
                </c:pt>
                <c:pt idx="5">
                  <c:v>1.4850000000000001</c:v>
                </c:pt>
                <c:pt idx="6">
                  <c:v>1.48</c:v>
                </c:pt>
                <c:pt idx="7">
                  <c:v>1.472</c:v>
                </c:pt>
                <c:pt idx="8">
                  <c:v>1.4630000000000001</c:v>
                </c:pt>
                <c:pt idx="9">
                  <c:v>1.4490000000000001</c:v>
                </c:pt>
                <c:pt idx="10">
                  <c:v>1.431</c:v>
                </c:pt>
                <c:pt idx="11">
                  <c:v>1.391</c:v>
                </c:pt>
                <c:pt idx="12">
                  <c:v>1.343</c:v>
                </c:pt>
                <c:pt idx="13">
                  <c:v>1.2589999999999999</c:v>
                </c:pt>
                <c:pt idx="14">
                  <c:v>1.085</c:v>
                </c:pt>
                <c:pt idx="15">
                  <c:v>0.78600000000000003</c:v>
                </c:pt>
                <c:pt idx="16">
                  <c:v>0.36</c:v>
                </c:pt>
                <c:pt idx="17">
                  <c:v>-0.13800000000000001</c:v>
                </c:pt>
                <c:pt idx="18">
                  <c:v>-0.64800000000000002</c:v>
                </c:pt>
                <c:pt idx="19">
                  <c:v>-1.1339999999999999</c:v>
                </c:pt>
                <c:pt idx="20">
                  <c:v>-1.5780000000000001</c:v>
                </c:pt>
                <c:pt idx="21">
                  <c:v>-1.976</c:v>
                </c:pt>
                <c:pt idx="22">
                  <c:v>-2.3149999999999999</c:v>
                </c:pt>
                <c:pt idx="23">
                  <c:v>-2.5710000000000002</c:v>
                </c:pt>
                <c:pt idx="24">
                  <c:v>-2.7210000000000001</c:v>
                </c:pt>
                <c:pt idx="25">
                  <c:v>-2.7559999999999998</c:v>
                </c:pt>
                <c:pt idx="26">
                  <c:v>-2.6859999999999999</c:v>
                </c:pt>
                <c:pt idx="27">
                  <c:v>-2.5249999999999999</c:v>
                </c:pt>
                <c:pt idx="28">
                  <c:v>-2.2909999999999999</c:v>
                </c:pt>
                <c:pt idx="29">
                  <c:v>-2.0009999999999999</c:v>
                </c:pt>
                <c:pt idx="30">
                  <c:v>-1.659</c:v>
                </c:pt>
                <c:pt idx="31">
                  <c:v>-1.2789999999999999</c:v>
                </c:pt>
                <c:pt idx="32">
                  <c:v>-0.89700000000000002</c:v>
                </c:pt>
                <c:pt idx="33">
                  <c:v>-0.55100000000000005</c:v>
                </c:pt>
                <c:pt idx="34">
                  <c:v>-0.27300000000000002</c:v>
                </c:pt>
                <c:pt idx="35">
                  <c:v>-8.1000000000000003E-2</c:v>
                </c:pt>
                <c:pt idx="36">
                  <c:v>3.6999999999999998E-2</c:v>
                </c:pt>
                <c:pt idx="37">
                  <c:v>9.7000000000000003E-2</c:v>
                </c:pt>
                <c:pt idx="38">
                  <c:v>0.114</c:v>
                </c:pt>
                <c:pt idx="39">
                  <c:v>0.10299999999999999</c:v>
                </c:pt>
                <c:pt idx="40">
                  <c:v>0.08</c:v>
                </c:pt>
                <c:pt idx="41">
                  <c:v>5.6000000000000001E-2</c:v>
                </c:pt>
                <c:pt idx="42">
                  <c:v>3.5000000000000003E-2</c:v>
                </c:pt>
                <c:pt idx="43">
                  <c:v>1.6E-2</c:v>
                </c:pt>
                <c:pt idx="44">
                  <c:v>5.0000000000000001E-3</c:v>
                </c:pt>
                <c:pt idx="45">
                  <c:v>1E-3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B89-4751-8647-6C07899D18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494912"/>
        <c:axId val="479496448"/>
      </c:scatterChart>
      <c:valAx>
        <c:axId val="479494912"/>
        <c:scaling>
          <c:orientation val="minMax"/>
          <c:max val="4"/>
          <c:min val="0"/>
        </c:scaling>
        <c:delete val="0"/>
        <c:axPos val="b"/>
        <c:numFmt formatCode="0" sourceLinked="1"/>
        <c:majorTickMark val="out"/>
        <c:minorTickMark val="none"/>
        <c:tickLblPos val="nextTo"/>
        <c:crossAx val="479496448"/>
        <c:crosses val="autoZero"/>
        <c:crossBetween val="midCat"/>
      </c:valAx>
      <c:valAx>
        <c:axId val="479496448"/>
        <c:scaling>
          <c:orientation val="minMax"/>
          <c:max val="2"/>
          <c:min val="-4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47949491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0001720063929807"/>
          <c:y val="0.20217183028596969"/>
          <c:w val="0.28887158179116901"/>
          <c:h val="0.5765654288211004"/>
        </c:manualLayout>
      </c:layout>
      <c:overlay val="0"/>
      <c:txPr>
        <a:bodyPr/>
        <a:lstStyle/>
        <a:p>
          <a:pPr>
            <a:defRPr sz="1400"/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200"/>
      </a:pPr>
      <a:endParaRPr lang="cs-CZ"/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0.15974</cdr:x>
      <cdr:y>0.79855</cdr:y>
    </cdr:from>
    <cdr:to>
      <cdr:x>0.2988</cdr:x>
      <cdr:y>0.87826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1050330" y="3830763"/>
          <a:ext cx="914400" cy="382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position</a:t>
          </a:r>
          <a:endParaRPr lang="cs-CZ" sz="1800" dirty="0"/>
        </a:p>
      </cdr:txBody>
    </cdr:sp>
  </cdr:relSizeAnchor>
  <cdr:relSizeAnchor xmlns:cdr="http://schemas.openxmlformats.org/drawingml/2006/chartDrawing">
    <cdr:from>
      <cdr:x>0.29568</cdr:x>
      <cdr:y>0.82123</cdr:y>
    </cdr:from>
    <cdr:to>
      <cdr:x>0.37782</cdr:x>
      <cdr:y>0.83036</cdr:y>
    </cdr:to>
    <cdr:cxnSp macro="">
      <cdr:nvCxnSpPr>
        <cdr:cNvPr id="4" name="Přímá spojnice se šipkou 3">
          <a:extLst xmlns:a="http://schemas.openxmlformats.org/drawingml/2006/main">
            <a:ext uri="{FF2B5EF4-FFF2-40B4-BE49-F238E27FC236}">
              <a16:creationId xmlns:a16="http://schemas.microsoft.com/office/drawing/2014/main" id="{AB3F47B0-2DFA-4083-9FA8-A0C712E0FD18}"/>
            </a:ext>
          </a:extLst>
        </cdr:cNvPr>
        <cdr:cNvCxnSpPr/>
      </cdr:nvCxnSpPr>
      <cdr:spPr>
        <a:xfrm xmlns:a="http://schemas.openxmlformats.org/drawingml/2006/main" flipV="1">
          <a:off x="1944217" y="3939589"/>
          <a:ext cx="540060" cy="43798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0.26613</cdr:x>
      <cdr:y>0.19048</cdr:y>
    </cdr:from>
    <cdr:to>
      <cdr:x>0.4052</cdr:x>
      <cdr:y>0.27019</cdr:y>
    </cdr:to>
    <cdr:sp macro="" textlink="">
      <cdr:nvSpPr>
        <cdr:cNvPr id="6" name="TextovéPole 1"/>
        <cdr:cNvSpPr txBox="1"/>
      </cdr:nvSpPr>
      <cdr:spPr>
        <a:xfrm xmlns:a="http://schemas.openxmlformats.org/drawingml/2006/main">
          <a:off x="1749897" y="913773"/>
          <a:ext cx="914400" cy="382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Penetration barrier</a:t>
          </a:r>
          <a:endParaRPr lang="cs-CZ" sz="1800" dirty="0"/>
        </a:p>
      </cdr:txBody>
    </cdr:sp>
  </cdr:relSizeAnchor>
  <cdr:relSizeAnchor xmlns:cdr="http://schemas.openxmlformats.org/drawingml/2006/chartDrawing">
    <cdr:from>
      <cdr:x>0.05476</cdr:x>
      <cdr:y>0.12008</cdr:y>
    </cdr:from>
    <cdr:to>
      <cdr:x>0.05476</cdr:x>
      <cdr:y>0.79703</cdr:y>
    </cdr:to>
    <cdr:cxnSp macro="">
      <cdr:nvCxnSpPr>
        <cdr:cNvPr id="8" name="Přímá spojnice se šipkou 7">
          <a:extLst xmlns:a="http://schemas.openxmlformats.org/drawingml/2006/main">
            <a:ext uri="{FF2B5EF4-FFF2-40B4-BE49-F238E27FC236}">
              <a16:creationId xmlns:a16="http://schemas.microsoft.com/office/drawing/2014/main" id="{74C6A4D7-BEFD-4FF4-9140-F5825366B7CB}"/>
            </a:ext>
          </a:extLst>
        </cdr:cNvPr>
        <cdr:cNvCxnSpPr/>
      </cdr:nvCxnSpPr>
      <cdr:spPr>
        <a:xfrm xmlns:a="http://schemas.openxmlformats.org/drawingml/2006/main" flipV="1">
          <a:off x="360041" y="576043"/>
          <a:ext cx="24" cy="324744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A383CF-2B17-41E8-A742-3F423E1017CB}" type="datetimeFigureOut">
              <a:rPr lang="en-US" smtClean="0"/>
              <a:t>6/10/2018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A4874-23BA-44FB-8567-73E3E4F6E5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82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5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4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26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 tohoto i příštího </a:t>
            </a:r>
            <a:r>
              <a:rPr lang="cs-CZ" dirty="0" err="1"/>
              <a:t>slidu</a:t>
            </a:r>
            <a:r>
              <a:rPr lang="cs-CZ" dirty="0"/>
              <a:t> bys mohl zvýraznit v publikacích spíše sebe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69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7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37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38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270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Joanna +</a:t>
            </a:r>
            <a:r>
              <a:rPr lang="cs-CZ" baseline="0" dirty="0"/>
              <a:t> Sam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A4874-23BA-44FB-8567-73E3E4F6E5E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7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981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500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53536" y="6478601"/>
            <a:ext cx="1090464" cy="365125"/>
          </a:xfrm>
        </p:spPr>
        <p:txBody>
          <a:bodyPr/>
          <a:lstStyle/>
          <a:p>
            <a:fld id="{704E02EB-0D9F-4384-845F-86C5AD85CD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0" y="6237288"/>
            <a:ext cx="8027988" cy="62071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059820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053536" y="6478601"/>
            <a:ext cx="1090464" cy="365125"/>
          </a:xfrm>
        </p:spPr>
        <p:txBody>
          <a:bodyPr/>
          <a:lstStyle/>
          <a:p>
            <a:fld id="{704E02EB-0D9F-4384-845F-86C5AD85CD0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3"/>
          </p:nvPr>
        </p:nvSpPr>
        <p:spPr>
          <a:xfrm>
            <a:off x="0" y="6237288"/>
            <a:ext cx="8027988" cy="620712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13276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353" y="2130976"/>
            <a:ext cx="7773296" cy="1470086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2198" y="3886153"/>
            <a:ext cx="6399605" cy="1752295"/>
          </a:xfrm>
        </p:spPr>
        <p:txBody>
          <a:bodyPr/>
          <a:lstStyle>
            <a:lvl1pPr marL="0" indent="0" algn="ctr">
              <a:buNone/>
              <a:defRPr/>
            </a:lvl1pPr>
            <a:lvl2pPr marL="423276" indent="0" algn="ctr">
              <a:buNone/>
              <a:defRPr/>
            </a:lvl2pPr>
            <a:lvl3pPr marL="846552" indent="0" algn="ctr">
              <a:buNone/>
              <a:defRPr/>
            </a:lvl3pPr>
            <a:lvl4pPr marL="1269827" indent="0" algn="ctr">
              <a:buNone/>
              <a:defRPr/>
            </a:lvl4pPr>
            <a:lvl5pPr marL="1693103" indent="0" algn="ctr">
              <a:buNone/>
              <a:defRPr/>
            </a:lvl5pPr>
            <a:lvl6pPr marL="2116379" indent="0" algn="ctr">
              <a:buNone/>
              <a:defRPr/>
            </a:lvl6pPr>
            <a:lvl7pPr marL="2539655" indent="0" algn="ctr">
              <a:buNone/>
              <a:defRPr/>
            </a:lvl7pPr>
            <a:lvl8pPr marL="2962930" indent="0" algn="ctr">
              <a:buNone/>
              <a:defRPr/>
            </a:lvl8pPr>
            <a:lvl9pPr marL="3386206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23973-FB9B-4B9A-81DC-5B11D594C43F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50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9A2F36-E662-4A7C-B44A-172D7240162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30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681" y="4407378"/>
            <a:ext cx="7771803" cy="1362097"/>
          </a:xfrm>
        </p:spPr>
        <p:txBody>
          <a:bodyPr anchor="t"/>
          <a:lstStyle>
            <a:lvl1pPr algn="l">
              <a:defRPr sz="37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681" y="2907056"/>
            <a:ext cx="7771803" cy="1500322"/>
          </a:xfrm>
        </p:spPr>
        <p:txBody>
          <a:bodyPr anchor="b"/>
          <a:lstStyle>
            <a:lvl1pPr marL="0" indent="0">
              <a:buNone/>
              <a:defRPr sz="1900"/>
            </a:lvl1pPr>
            <a:lvl2pPr marL="423276" indent="0">
              <a:buNone/>
              <a:defRPr sz="1700"/>
            </a:lvl2pPr>
            <a:lvl3pPr marL="846552" indent="0">
              <a:buNone/>
              <a:defRPr sz="1500"/>
            </a:lvl3pPr>
            <a:lvl4pPr marL="1269827" indent="0">
              <a:buNone/>
              <a:defRPr sz="1300"/>
            </a:lvl4pPr>
            <a:lvl5pPr marL="1693103" indent="0">
              <a:buNone/>
              <a:defRPr sz="1300"/>
            </a:lvl5pPr>
            <a:lvl6pPr marL="2116379" indent="0">
              <a:buNone/>
              <a:defRPr sz="1300"/>
            </a:lvl6pPr>
            <a:lvl7pPr marL="2539655" indent="0">
              <a:buNone/>
              <a:defRPr sz="1300"/>
            </a:lvl7pPr>
            <a:lvl8pPr marL="2962930" indent="0">
              <a:buNone/>
              <a:defRPr sz="1300"/>
            </a:lvl8pPr>
            <a:lvl9pPr marL="3386206" indent="0">
              <a:buNone/>
              <a:defRPr sz="13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8A8B015-39EA-4488-A4A3-E0DEA8EB0AD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00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6901" y="2253364"/>
            <a:ext cx="4043428" cy="372344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671" y="2253364"/>
            <a:ext cx="4043428" cy="372344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D7B968-EE5D-40D3-886E-75570291039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18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902" y="275012"/>
            <a:ext cx="8230197" cy="114324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6902" y="1534879"/>
            <a:ext cx="4040442" cy="63929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3276" indent="0">
              <a:buNone/>
              <a:defRPr sz="1900" b="1"/>
            </a:lvl2pPr>
            <a:lvl3pPr marL="846552" indent="0">
              <a:buNone/>
              <a:defRPr sz="1700" b="1"/>
            </a:lvl3pPr>
            <a:lvl4pPr marL="1269827" indent="0">
              <a:buNone/>
              <a:defRPr sz="1500" b="1"/>
            </a:lvl4pPr>
            <a:lvl5pPr marL="1693103" indent="0">
              <a:buNone/>
              <a:defRPr sz="1500" b="1"/>
            </a:lvl5pPr>
            <a:lvl6pPr marL="2116379" indent="0">
              <a:buNone/>
              <a:defRPr sz="1500" b="1"/>
            </a:lvl6pPr>
            <a:lvl7pPr marL="2539655" indent="0">
              <a:buNone/>
              <a:defRPr sz="1500" b="1"/>
            </a:lvl7pPr>
            <a:lvl8pPr marL="2962930" indent="0">
              <a:buNone/>
              <a:defRPr sz="1500" b="1"/>
            </a:lvl8pPr>
            <a:lvl9pPr marL="3386206" indent="0">
              <a:buNone/>
              <a:defRPr sz="15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6902" y="2174172"/>
            <a:ext cx="4040442" cy="395238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165" y="1534879"/>
            <a:ext cx="4041934" cy="63929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23276" indent="0">
              <a:buNone/>
              <a:defRPr sz="1900" b="1"/>
            </a:lvl2pPr>
            <a:lvl3pPr marL="846552" indent="0">
              <a:buNone/>
              <a:defRPr sz="1700" b="1"/>
            </a:lvl3pPr>
            <a:lvl4pPr marL="1269827" indent="0">
              <a:buNone/>
              <a:defRPr sz="1500" b="1"/>
            </a:lvl4pPr>
            <a:lvl5pPr marL="1693103" indent="0">
              <a:buNone/>
              <a:defRPr sz="1500" b="1"/>
            </a:lvl5pPr>
            <a:lvl6pPr marL="2116379" indent="0">
              <a:buNone/>
              <a:defRPr sz="1500" b="1"/>
            </a:lvl6pPr>
            <a:lvl7pPr marL="2539655" indent="0">
              <a:buNone/>
              <a:defRPr sz="1500" b="1"/>
            </a:lvl7pPr>
            <a:lvl8pPr marL="2962930" indent="0">
              <a:buNone/>
              <a:defRPr sz="1500" b="1"/>
            </a:lvl8pPr>
            <a:lvl9pPr marL="3386206" indent="0">
              <a:buNone/>
              <a:defRPr sz="15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165" y="2174172"/>
            <a:ext cx="4041934" cy="3952385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7DD79-5A56-4BBC-8BD9-C9514814C23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0072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DCD480-383F-4D4D-9FDD-7E8147E352F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6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18648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1E0AD-654B-42FA-A31F-E4BFA77787B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61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6902" y="273572"/>
            <a:ext cx="3008681" cy="1161958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4581" y="273571"/>
            <a:ext cx="5112517" cy="5852986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6902" y="1435530"/>
            <a:ext cx="3008681" cy="4691027"/>
          </a:xfrm>
        </p:spPr>
        <p:txBody>
          <a:bodyPr/>
          <a:lstStyle>
            <a:lvl1pPr marL="0" indent="0">
              <a:buNone/>
              <a:defRPr sz="1300"/>
            </a:lvl1pPr>
            <a:lvl2pPr marL="423276" indent="0">
              <a:buNone/>
              <a:defRPr sz="1100"/>
            </a:lvl2pPr>
            <a:lvl3pPr marL="846552" indent="0">
              <a:buNone/>
              <a:defRPr sz="900"/>
            </a:lvl3pPr>
            <a:lvl4pPr marL="1269827" indent="0">
              <a:buNone/>
              <a:defRPr sz="800"/>
            </a:lvl4pPr>
            <a:lvl5pPr marL="1693103" indent="0">
              <a:buNone/>
              <a:defRPr sz="800"/>
            </a:lvl5pPr>
            <a:lvl6pPr marL="2116379" indent="0">
              <a:buNone/>
              <a:defRPr sz="800"/>
            </a:lvl6pPr>
            <a:lvl7pPr marL="2539655" indent="0">
              <a:buNone/>
              <a:defRPr sz="800"/>
            </a:lvl7pPr>
            <a:lvl8pPr marL="2962930" indent="0">
              <a:buNone/>
              <a:defRPr sz="800"/>
            </a:lvl8pPr>
            <a:lvl9pPr marL="3386206" indent="0">
              <a:buNone/>
              <a:defRPr sz="8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6896B-A354-44D1-BC95-271E1E10D26E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18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1771" y="4800456"/>
            <a:ext cx="5487296" cy="567300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1771" y="613376"/>
            <a:ext cx="5487296" cy="4113648"/>
          </a:xfrm>
        </p:spPr>
        <p:txBody>
          <a:bodyPr/>
          <a:lstStyle>
            <a:lvl1pPr marL="0" indent="0">
              <a:buNone/>
              <a:defRPr sz="3000"/>
            </a:lvl1pPr>
            <a:lvl2pPr marL="423276" indent="0">
              <a:buNone/>
              <a:defRPr sz="2600"/>
            </a:lvl2pPr>
            <a:lvl3pPr marL="846552" indent="0">
              <a:buNone/>
              <a:defRPr sz="2200"/>
            </a:lvl3pPr>
            <a:lvl4pPr marL="1269827" indent="0">
              <a:buNone/>
              <a:defRPr sz="1900"/>
            </a:lvl4pPr>
            <a:lvl5pPr marL="1693103" indent="0">
              <a:buNone/>
              <a:defRPr sz="1900"/>
            </a:lvl5pPr>
            <a:lvl6pPr marL="2116379" indent="0">
              <a:buNone/>
              <a:defRPr sz="1900"/>
            </a:lvl6pPr>
            <a:lvl7pPr marL="2539655" indent="0">
              <a:buNone/>
              <a:defRPr sz="1900"/>
            </a:lvl7pPr>
            <a:lvl8pPr marL="2962930" indent="0">
              <a:buNone/>
              <a:defRPr sz="1900"/>
            </a:lvl8pPr>
            <a:lvl9pPr marL="3386206" indent="0">
              <a:buNone/>
              <a:defRPr sz="19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1771" y="5367757"/>
            <a:ext cx="5487296" cy="804876"/>
          </a:xfrm>
        </p:spPr>
        <p:txBody>
          <a:bodyPr/>
          <a:lstStyle>
            <a:lvl1pPr marL="0" indent="0">
              <a:buNone/>
              <a:defRPr sz="1300"/>
            </a:lvl1pPr>
            <a:lvl2pPr marL="423276" indent="0">
              <a:buNone/>
              <a:defRPr sz="1100"/>
            </a:lvl2pPr>
            <a:lvl3pPr marL="846552" indent="0">
              <a:buNone/>
              <a:defRPr sz="900"/>
            </a:lvl3pPr>
            <a:lvl4pPr marL="1269827" indent="0">
              <a:buNone/>
              <a:defRPr sz="800"/>
            </a:lvl4pPr>
            <a:lvl5pPr marL="1693103" indent="0">
              <a:buNone/>
              <a:defRPr sz="800"/>
            </a:lvl5pPr>
            <a:lvl6pPr marL="2116379" indent="0">
              <a:buNone/>
              <a:defRPr sz="800"/>
            </a:lvl6pPr>
            <a:lvl7pPr marL="2539655" indent="0">
              <a:buNone/>
              <a:defRPr sz="800"/>
            </a:lvl7pPr>
            <a:lvl8pPr marL="2962930" indent="0">
              <a:buNone/>
              <a:defRPr sz="800"/>
            </a:lvl8pPr>
            <a:lvl9pPr marL="3386206" indent="0">
              <a:buNone/>
              <a:defRPr sz="8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31720E-A497-4F28-B127-705D5904B35A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716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246BAD-F3B7-4BD0-8BD9-4CD1D37B0FF8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343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550" y="979098"/>
            <a:ext cx="2057549" cy="499771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6902" y="979098"/>
            <a:ext cx="6029306" cy="499771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69A84-D664-410D-A40A-35740E0A1EF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541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6902" y="979098"/>
            <a:ext cx="8230197" cy="499771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F8567-E093-4698-9EE9-73A6770A9E52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17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430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457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25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314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1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920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8031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10470-166B-471E-A42D-BC8AC424D555}" type="datetimeFigureOut">
              <a:rPr lang="cs-CZ" smtClean="0"/>
              <a:t>10.06.2018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69753-7418-4BC0-8555-4B05CEEE004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934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8" r:id="rId12"/>
    <p:sldLayoutId id="214748368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902" y="979098"/>
            <a:ext cx="8230197" cy="114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902" y="2253364"/>
            <a:ext cx="8230197" cy="372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6901" y="6244625"/>
            <a:ext cx="2133700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000000"/>
                </a:solidFill>
              </a:rPr>
              <a:t>Autor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3653" y="6244625"/>
            <a:ext cx="2896695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>
                <a:solidFill>
                  <a:srgbClr val="000000"/>
                </a:solidFill>
              </a:rPr>
              <a:t>Zkrácený název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00" y="6244625"/>
            <a:ext cx="2133699" cy="476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B6D7A9-8AB0-4116-9476-C3EB3316B519}" type="slidenum">
              <a:rPr lang="cs-CZ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3217721" y="0"/>
            <a:ext cx="1896290" cy="362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4655" tIns="42328" rIns="84655" bIns="42328">
            <a:spAutoFit/>
          </a:bodyPr>
          <a:lstStyle/>
          <a:p>
            <a:pPr defTabSz="914158" fontAlgn="base">
              <a:spcBef>
                <a:spcPct val="50000"/>
              </a:spcBef>
              <a:spcAft>
                <a:spcPct val="0"/>
              </a:spcAft>
              <a:defRPr/>
            </a:pPr>
            <a:endParaRPr lang="cs-CZ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2pPr>
      <a:lvl3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3pPr>
      <a:lvl4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4pPr>
      <a:lvl5pPr algn="ctr" defTabSz="914158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5pPr>
      <a:lvl6pPr marL="423276" algn="ctr" defTabSz="914158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6pPr>
      <a:lvl7pPr marL="846552" algn="ctr" defTabSz="914158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7pPr>
      <a:lvl8pPr marL="1269827" algn="ctr" defTabSz="914158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8pPr>
      <a:lvl9pPr marL="1693103" algn="ctr" defTabSz="914158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Calibri" pitchFamily="34" charset="0"/>
        </a:defRPr>
      </a:lvl9pPr>
    </p:titleStyle>
    <p:bodyStyle>
      <a:lvl1pPr marL="342442" indent="-342442" algn="l" defTabSz="914158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203" indent="-285123" algn="l" defTabSz="914158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432" indent="-229274" algn="l" defTabSz="914158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512" indent="-229274" algn="l" defTabSz="914158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591" indent="-229274" algn="l" defTabSz="914158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80866" indent="-229274" algn="l" defTabSz="914158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04142" indent="-229274" algn="l" defTabSz="914158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27418" indent="-229274" algn="l" defTabSz="914158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750694" indent="-229274" algn="l" defTabSz="914158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3276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6552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69827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3103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16379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9655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2930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86206" algn="l" defTabSz="84655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cyp.upol.cz/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www.ebi.ac.uk/thornton-srv/databases/CSA/" TargetMode="External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ncbr.muni.cz/ChannelsDB/" TargetMode="External"/><Relationship Id="rId11" Type="http://schemas.openxmlformats.org/officeDocument/2006/relationships/image" Target="../media/image38.jpeg"/><Relationship Id="rId5" Type="http://schemas.openxmlformats.org/officeDocument/2006/relationships/image" Target="../media/image34.jpeg"/><Relationship Id="rId10" Type="http://schemas.openxmlformats.org/officeDocument/2006/relationships/image" Target="../media/image37.jpeg"/><Relationship Id="rId4" Type="http://schemas.openxmlformats.org/officeDocument/2006/relationships/image" Target="../media/image5.png"/><Relationship Id="rId9" Type="http://schemas.openxmlformats.org/officeDocument/2006/relationships/hyperlink" Target="https://webchemdev.ncbr.muni.cz/ChannelsDB/index.html#ex-3tb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ole.upol.cz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ole.upol.cz/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90.png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3.png"/><Relationship Id="rId3" Type="http://schemas.openxmlformats.org/officeDocument/2006/relationships/image" Target="../media/image150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250.png"/><Relationship Id="rId5" Type="http://schemas.openxmlformats.org/officeDocument/2006/relationships/image" Target="../media/image8.jpeg"/><Relationship Id="rId4" Type="http://schemas.openxmlformats.org/officeDocument/2006/relationships/image" Target="../media/image160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olmedb.upol.cz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chart" Target="../charts/chart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755530" y="4431392"/>
            <a:ext cx="7777776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/>
          <a:lstStyle/>
          <a:p>
            <a:pPr algn="ctr" defTabSz="914034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i="1" dirty="0" err="1">
                <a:solidFill>
                  <a:srgbClr val="000000"/>
                </a:solidFill>
              </a:rPr>
              <a:t>Karel</a:t>
            </a:r>
            <a:r>
              <a:rPr lang="en-US" sz="2800" i="1" dirty="0">
                <a:solidFill>
                  <a:srgbClr val="000000"/>
                </a:solidFill>
              </a:rPr>
              <a:t> </a:t>
            </a:r>
            <a:r>
              <a:rPr lang="en-US" sz="2800" i="1" dirty="0" err="1">
                <a:solidFill>
                  <a:srgbClr val="000000"/>
                </a:solidFill>
              </a:rPr>
              <a:t>Berka</a:t>
            </a:r>
            <a:endParaRPr lang="en-US" sz="2800" i="1" baseline="30000" dirty="0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 txBox="1">
            <a:spLocks noChangeArrowheads="1"/>
          </p:cNvSpPr>
          <p:nvPr/>
        </p:nvSpPr>
        <p:spPr bwMode="auto">
          <a:xfrm>
            <a:off x="683859" y="5157191"/>
            <a:ext cx="7776282" cy="76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/>
          <a:lstStyle>
            <a:lvl1pPr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Department of Physical Chemistry</a:t>
            </a:r>
            <a:r>
              <a:rPr lang="cs-CZ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br>
              <a:rPr lang="cs-CZ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Regional Centre of Advanced Technologies and Materials, </a:t>
            </a:r>
            <a:br>
              <a:rPr lang="cs-CZ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Faculty of Science, </a:t>
            </a:r>
            <a:br>
              <a:rPr lang="cs-CZ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i="1" dirty="0" err="1">
                <a:solidFill>
                  <a:srgbClr val="000000"/>
                </a:solidFill>
                <a:latin typeface="Calibri" pitchFamily="34" charset="0"/>
              </a:rPr>
              <a:t>Palacký</a:t>
            </a:r>
            <a:r>
              <a:rPr lang="en-US" i="1" dirty="0">
                <a:solidFill>
                  <a:srgbClr val="000000"/>
                </a:solidFill>
                <a:latin typeface="Calibri" pitchFamily="34" charset="0"/>
              </a:rPr>
              <a:t> University Olomouc</a:t>
            </a:r>
            <a:r>
              <a:rPr lang="cs-CZ" i="1" dirty="0">
                <a:solidFill>
                  <a:srgbClr val="000000"/>
                </a:solidFill>
                <a:latin typeface="Calibri" pitchFamily="34" charset="0"/>
              </a:rPr>
              <a:t>, </a:t>
            </a:r>
            <a:br>
              <a:rPr lang="cs-CZ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cs-CZ" i="1" dirty="0">
                <a:solidFill>
                  <a:srgbClr val="000000"/>
                </a:solidFill>
                <a:latin typeface="Calibri" pitchFamily="34" charset="0"/>
              </a:rPr>
              <a:t>Czech Republic</a:t>
            </a:r>
            <a:endParaRPr lang="en-US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52" name="Rectangle 2"/>
          <p:cNvSpPr txBox="1">
            <a:spLocks noChangeArrowheads="1"/>
          </p:cNvSpPr>
          <p:nvPr/>
        </p:nvSpPr>
        <p:spPr bwMode="auto">
          <a:xfrm>
            <a:off x="250848" y="2130976"/>
            <a:ext cx="8642304" cy="147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8" rIns="91414" bIns="45708" anchor="ctr"/>
          <a:lstStyle>
            <a:lvl1pPr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87425" eaLnBrk="0" hangingPunct="0">
              <a:defRPr sz="19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87425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42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2176017"/>
            <a:ext cx="9144000" cy="2981173"/>
          </a:xfrm>
        </p:spPr>
        <p:txBody>
          <a:bodyPr/>
          <a:lstStyle/>
          <a:p>
            <a:r>
              <a:rPr lang="en-US" sz="4400" b="1" dirty="0"/>
              <a:t>Molecular Transport in the view of Structural Bioinformatics &amp; </a:t>
            </a:r>
            <a:r>
              <a:rPr lang="en-US" sz="4400" b="1" dirty="0" err="1"/>
              <a:t>Chemoinformatics</a:t>
            </a:r>
            <a:br>
              <a:rPr lang="cs-CZ" sz="4400" kern="1200" dirty="0">
                <a:solidFill>
                  <a:srgbClr val="000000"/>
                </a:solidFill>
                <a:ea typeface="+mn-ea"/>
                <a:cs typeface="+mn-cs"/>
              </a:rPr>
            </a:br>
            <a:endParaRPr lang="en-US" sz="4800" dirty="0">
              <a:effectLst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EED64F7-7EE5-48A3-9DD6-5DD744E630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156" t="45973" r="60558" b="38556"/>
          <a:stretch/>
        </p:blipFill>
        <p:spPr>
          <a:xfrm>
            <a:off x="7296323" y="0"/>
            <a:ext cx="1847678" cy="193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562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CYP.UPOL.CZ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Cytochromes P450 on membranes</a:t>
            </a:r>
          </a:p>
        </p:txBody>
      </p:sp>
    </p:spTree>
    <p:extLst>
      <p:ext uri="{BB962C8B-B14F-4D97-AF65-F5344CB8AC3E}">
        <p14:creationId xmlns:p14="http://schemas.microsoft.com/office/powerpoint/2010/main" val="357414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6834" y="53752"/>
            <a:ext cx="8042635" cy="1143000"/>
          </a:xfrm>
        </p:spPr>
        <p:txBody>
          <a:bodyPr>
            <a:normAutofit/>
          </a:bodyPr>
          <a:lstStyle/>
          <a:p>
            <a:r>
              <a:rPr lang="en-US" dirty="0"/>
              <a:t> Drugs with Cytochromes P450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84784"/>
            <a:ext cx="4032448" cy="3977832"/>
          </a:xfrm>
        </p:spPr>
      </p:pic>
      <p:sp>
        <p:nvSpPr>
          <p:cNvPr id="10" name="Zástupný symbol pro obsah 9"/>
          <p:cNvSpPr>
            <a:spLocks noGrp="1"/>
          </p:cNvSpPr>
          <p:nvPr>
            <p:ph sz="half" idx="2"/>
          </p:nvPr>
        </p:nvSpPr>
        <p:spPr>
          <a:xfrm>
            <a:off x="4355976" y="1268761"/>
            <a:ext cx="4522104" cy="2520280"/>
          </a:xfrm>
        </p:spPr>
        <p:txBody>
          <a:bodyPr>
            <a:normAutofit/>
          </a:bodyPr>
          <a:lstStyle/>
          <a:p>
            <a:r>
              <a:rPr lang="cs-CZ" dirty="0" err="1"/>
              <a:t>Drugs</a:t>
            </a:r>
            <a:r>
              <a:rPr lang="en-US" dirty="0"/>
              <a:t> – mostly </a:t>
            </a:r>
            <a:r>
              <a:rPr lang="en-US" dirty="0" err="1"/>
              <a:t>aromates</a:t>
            </a:r>
            <a:endParaRPr lang="cs-CZ" dirty="0"/>
          </a:p>
          <a:p>
            <a:pPr lvl="1"/>
            <a:r>
              <a:rPr lang="cs-CZ" dirty="0" err="1"/>
              <a:t>Deeper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membrane</a:t>
            </a:r>
            <a:endParaRPr lang="cs-CZ" dirty="0"/>
          </a:p>
          <a:p>
            <a:pPr lvl="1"/>
            <a:r>
              <a:rPr lang="cs-CZ" dirty="0" err="1"/>
              <a:t>Higher</a:t>
            </a:r>
            <a:r>
              <a:rPr lang="cs-CZ" dirty="0"/>
              <a:t> </a:t>
            </a:r>
            <a:r>
              <a:rPr lang="cs-CZ" dirty="0" err="1"/>
              <a:t>lipids</a:t>
            </a:r>
            <a:r>
              <a:rPr lang="cs-CZ" dirty="0"/>
              <a:t> afinity</a:t>
            </a:r>
          </a:p>
          <a:p>
            <a:r>
              <a:rPr lang="cs-CZ" dirty="0" err="1"/>
              <a:t>Metabolites</a:t>
            </a:r>
            <a:endParaRPr lang="cs-CZ" dirty="0"/>
          </a:p>
          <a:p>
            <a:pPr lvl="1"/>
            <a:r>
              <a:rPr lang="cs-CZ" dirty="0" err="1"/>
              <a:t>Easier</a:t>
            </a:r>
            <a:r>
              <a:rPr lang="cs-CZ" dirty="0"/>
              <a:t> </a:t>
            </a:r>
            <a:r>
              <a:rPr lang="cs-CZ" dirty="0" err="1"/>
              <a:t>membrane</a:t>
            </a:r>
            <a:r>
              <a:rPr lang="cs-CZ" dirty="0"/>
              <a:t> </a:t>
            </a:r>
            <a:r>
              <a:rPr lang="cs-CZ" dirty="0" err="1"/>
              <a:t>escape</a:t>
            </a:r>
            <a:endParaRPr lang="en-US" dirty="0"/>
          </a:p>
        </p:txBody>
      </p:sp>
      <p:pic>
        <p:nvPicPr>
          <p:cNvPr id="11" name="Zástupný symbol pro obsah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736" y="3501008"/>
            <a:ext cx="5962264" cy="290139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0" y="627056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>
                <a:latin typeface="Arial" pitchFamily="34" charset="0"/>
                <a:cs typeface="Arial" pitchFamily="34" charset="0"/>
              </a:rPr>
              <a:t>Paloncýová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M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Berka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K</a:t>
            </a:r>
            <a:r>
              <a:rPr lang="cs-CZ" sz="1100" b="1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Otyepka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M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J. Phys. Chem. B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2013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117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2403–10.</a:t>
            </a:r>
            <a:endParaRPr lang="cs-CZ" sz="1100" dirty="0">
              <a:latin typeface="Arial" pitchFamily="34" charset="0"/>
              <a:cs typeface="Arial" pitchFamily="34" charset="0"/>
            </a:endParaRPr>
          </a:p>
          <a:p>
            <a:r>
              <a:rPr lang="cs-CZ" sz="1100" b="1" dirty="0">
                <a:latin typeface="Arial" pitchFamily="34" charset="0"/>
                <a:cs typeface="Arial" pitchFamily="34" charset="0"/>
              </a:rPr>
              <a:t>Berka K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100" b="1" dirty="0" err="1">
                <a:latin typeface="Arial" pitchFamily="34" charset="0"/>
                <a:cs typeface="Arial" pitchFamily="34" charset="0"/>
              </a:rPr>
              <a:t>Paloncyova</a:t>
            </a:r>
            <a:r>
              <a:rPr lang="cs-CZ" sz="1100" b="1" dirty="0">
                <a:latin typeface="Arial" pitchFamily="34" charset="0"/>
                <a:cs typeface="Arial" pitchFamily="34" charset="0"/>
              </a:rPr>
              <a:t> M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100" dirty="0" err="1">
                <a:latin typeface="Arial" pitchFamily="34" charset="0"/>
                <a:cs typeface="Arial" pitchFamily="34" charset="0"/>
              </a:rPr>
              <a:t>Anzenbacher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P, </a:t>
            </a:r>
            <a:r>
              <a:rPr lang="cs-CZ" sz="1100" b="1" dirty="0" err="1">
                <a:latin typeface="Arial" pitchFamily="34" charset="0"/>
                <a:cs typeface="Arial" pitchFamily="34" charset="0"/>
              </a:rPr>
              <a:t>Otyepka</a:t>
            </a:r>
            <a:r>
              <a:rPr lang="cs-CZ" sz="1100" b="1" dirty="0">
                <a:latin typeface="Arial" pitchFamily="34" charset="0"/>
                <a:cs typeface="Arial" pitchFamily="34" charset="0"/>
              </a:rPr>
              <a:t>* M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100" i="1" dirty="0">
                <a:latin typeface="Arial" pitchFamily="34" charset="0"/>
                <a:cs typeface="Arial" pitchFamily="34" charset="0"/>
              </a:rPr>
              <a:t>J. </a:t>
            </a:r>
            <a:r>
              <a:rPr lang="cs-CZ" sz="1100" i="1" dirty="0" err="1">
                <a:latin typeface="Arial" pitchFamily="34" charset="0"/>
                <a:cs typeface="Arial" pitchFamily="34" charset="0"/>
              </a:rPr>
              <a:t>Phys</a:t>
            </a:r>
            <a:r>
              <a:rPr lang="cs-CZ" sz="1100" i="1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100" i="1" dirty="0" err="1">
                <a:latin typeface="Arial" pitchFamily="34" charset="0"/>
                <a:cs typeface="Arial" pitchFamily="34" charset="0"/>
              </a:rPr>
              <a:t>Chem</a:t>
            </a:r>
            <a:r>
              <a:rPr lang="cs-CZ" sz="1100" i="1" dirty="0">
                <a:latin typeface="Arial" pitchFamily="34" charset="0"/>
                <a:cs typeface="Arial" pitchFamily="34" charset="0"/>
              </a:rPr>
              <a:t>. B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100" b="1" dirty="0">
                <a:latin typeface="Arial" pitchFamily="34" charset="0"/>
                <a:cs typeface="Arial" pitchFamily="34" charset="0"/>
              </a:rPr>
              <a:t>2013,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 117(39), 11556-11564.</a:t>
            </a:r>
            <a:br>
              <a:rPr lang="cs-CZ" sz="1100" dirty="0">
                <a:latin typeface="Arial" pitchFamily="34" charset="0"/>
                <a:cs typeface="Arial" pitchFamily="34" charset="0"/>
              </a:rPr>
            </a:br>
            <a:r>
              <a:rPr lang="en-US" sz="1100" b="1" dirty="0" err="1">
                <a:latin typeface="Arial" pitchFamily="34" charset="0"/>
                <a:cs typeface="Arial" pitchFamily="34" charset="0"/>
              </a:rPr>
              <a:t>Berka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K</a:t>
            </a:r>
            <a:r>
              <a:rPr lang="cs-CZ" sz="11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Hendrychová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T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dirty="0" err="1">
                <a:latin typeface="Arial" pitchFamily="34" charset="0"/>
                <a:cs typeface="Arial" pitchFamily="34" charset="0"/>
              </a:rPr>
              <a:t>Anzenbacher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P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,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 err="1">
                <a:latin typeface="Arial" pitchFamily="34" charset="0"/>
                <a:cs typeface="Arial" pitchFamily="34" charset="0"/>
              </a:rPr>
              <a:t>Otyepka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 M</a:t>
            </a:r>
            <a:r>
              <a:rPr lang="cs-CZ" sz="1100" dirty="0">
                <a:latin typeface="Arial" pitchFamily="34" charset="0"/>
                <a:cs typeface="Arial" pitchFamily="34" charset="0"/>
              </a:rPr>
              <a:t>: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J. Phys. Chem. A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100" b="1" dirty="0">
                <a:latin typeface="Arial" pitchFamily="34" charset="0"/>
                <a:cs typeface="Arial" pitchFamily="34" charset="0"/>
              </a:rPr>
              <a:t>2011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100" i="1" dirty="0">
                <a:latin typeface="Arial" pitchFamily="34" charset="0"/>
                <a:cs typeface="Arial" pitchFamily="34" charset="0"/>
              </a:rPr>
              <a:t>115</a:t>
            </a:r>
            <a:r>
              <a:rPr lang="en-US" sz="1100" dirty="0">
                <a:latin typeface="Arial" pitchFamily="34" charset="0"/>
                <a:cs typeface="Arial" pitchFamily="34" charset="0"/>
              </a:rPr>
              <a:t>, 11248–11255.</a:t>
            </a:r>
            <a:endParaRPr lang="cs-CZ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ástupný symbol pro obsah 9"/>
          <p:cNvSpPr txBox="1">
            <a:spLocks/>
          </p:cNvSpPr>
          <p:nvPr/>
        </p:nvSpPr>
        <p:spPr>
          <a:xfrm>
            <a:off x="359532" y="5298963"/>
            <a:ext cx="5544616" cy="12601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/>
              <a:t>Drugs</a:t>
            </a:r>
            <a:r>
              <a:rPr lang="cs-CZ" dirty="0"/>
              <a:t> – Access </a:t>
            </a:r>
            <a:r>
              <a:rPr lang="cs-CZ" dirty="0" err="1"/>
              <a:t>tunnel</a:t>
            </a:r>
            <a:r>
              <a:rPr lang="cs-CZ" dirty="0"/>
              <a:t>	</a:t>
            </a:r>
          </a:p>
          <a:p>
            <a:r>
              <a:rPr lang="cs-CZ" dirty="0" err="1"/>
              <a:t>Metabolites</a:t>
            </a:r>
            <a:r>
              <a:rPr lang="cs-CZ" dirty="0"/>
              <a:t> – </a:t>
            </a:r>
            <a:r>
              <a:rPr lang="en-US" dirty="0" err="1"/>
              <a:t>Eggress</a:t>
            </a:r>
            <a:r>
              <a:rPr lang="cs-CZ" dirty="0"/>
              <a:t> </a:t>
            </a:r>
            <a:r>
              <a:rPr lang="cs-CZ" dirty="0" err="1"/>
              <a:t>tunnel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6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4D25F-38EF-4D6B-AADF-A82D8249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752"/>
            <a:ext cx="9144000" cy="1143000"/>
          </a:xfrm>
        </p:spPr>
        <p:txBody>
          <a:bodyPr>
            <a:noAutofit/>
          </a:bodyPr>
          <a:lstStyle/>
          <a:p>
            <a:r>
              <a:rPr lang="cs-CZ" sz="3600" dirty="0"/>
              <a:t>CYP on </a:t>
            </a:r>
            <a:r>
              <a:rPr lang="cs-CZ" sz="3600" dirty="0" err="1"/>
              <a:t>Membrane</a:t>
            </a:r>
            <a:r>
              <a:rPr lang="cs-CZ" sz="3600" dirty="0"/>
              <a:t> Database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53A22B-1CC7-4256-A985-76F22EAEB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6208"/>
            <a:ext cx="8229600" cy="147699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structures of membrane anchored CYPs attached to the membranes showed in LiteMol</a:t>
            </a:r>
            <a:r>
              <a:rPr lang="en-US" baseline="30000" dirty="0"/>
              <a:t>1</a:t>
            </a:r>
          </a:p>
          <a:p>
            <a:r>
              <a:rPr lang="en-US" dirty="0"/>
              <a:t>Visualization of similarities and differences of membrane position of CYP on membrane</a:t>
            </a:r>
            <a:endParaRPr lang="cs-CZ" dirty="0"/>
          </a:p>
        </p:txBody>
      </p:sp>
      <p:pic>
        <p:nvPicPr>
          <p:cNvPr id="3076" name="Picture 4" descr="CYP3A4 on DOPC membrane">
            <a:extLst>
              <a:ext uri="{FF2B5EF4-FFF2-40B4-BE49-F238E27FC236}">
                <a16:creationId xmlns:a16="http://schemas.microsoft.com/office/drawing/2014/main" id="{B5321759-FAAE-48B7-950C-2F2DEA895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4" r="19383"/>
          <a:stretch/>
        </p:blipFill>
        <p:spPr bwMode="auto">
          <a:xfrm>
            <a:off x="1043608" y="2636912"/>
            <a:ext cx="3240360" cy="3007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2E8CF43-749D-4DB6-95D6-04A044115F2D}"/>
              </a:ext>
            </a:extLst>
          </p:cNvPr>
          <p:cNvSpPr txBox="1"/>
          <p:nvPr/>
        </p:nvSpPr>
        <p:spPr>
          <a:xfrm>
            <a:off x="1427891" y="5559359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CYP3A4 on DOPC membrane		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B9807A8-AE06-4759-8F70-794625665797}"/>
              </a:ext>
            </a:extLst>
          </p:cNvPr>
          <p:cNvSpPr/>
          <p:nvPr/>
        </p:nvSpPr>
        <p:spPr>
          <a:xfrm>
            <a:off x="0" y="627221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1. </a:t>
            </a:r>
            <a:r>
              <a:rPr lang="cs-CZ" sz="1600" dirty="0"/>
              <a:t>Sehnal D, </a:t>
            </a:r>
            <a:r>
              <a:rPr lang="en-US" sz="1600" dirty="0"/>
              <a:t>et al </a:t>
            </a:r>
            <a:r>
              <a:rPr lang="cs-CZ" sz="1600" dirty="0"/>
              <a:t> </a:t>
            </a:r>
            <a:r>
              <a:rPr lang="cs-CZ" sz="1600" i="1" dirty="0" err="1"/>
              <a:t>Nature</a:t>
            </a:r>
            <a:r>
              <a:rPr lang="cs-CZ" sz="1600" i="1" dirty="0"/>
              <a:t> </a:t>
            </a:r>
            <a:r>
              <a:rPr lang="cs-CZ" sz="1600" i="1" dirty="0" err="1"/>
              <a:t>Methods</a:t>
            </a:r>
            <a:r>
              <a:rPr lang="cs-CZ" sz="1600" i="1" dirty="0"/>
              <a:t>, 14, 1121–1122, 2017</a:t>
            </a:r>
            <a:r>
              <a:rPr lang="cs-CZ" sz="1600" dirty="0"/>
              <a:t>.</a:t>
            </a:r>
            <a:endParaRPr lang="en-US" sz="1600" dirty="0"/>
          </a:p>
          <a:p>
            <a:r>
              <a:rPr lang="en-US" sz="1600" dirty="0">
                <a:solidFill>
                  <a:srgbClr val="3E3D40"/>
                </a:solidFill>
              </a:rPr>
              <a:t>2. </a:t>
            </a:r>
            <a:r>
              <a:rPr lang="cs-CZ" sz="1600" dirty="0">
                <a:solidFill>
                  <a:srgbClr val="3E3D40"/>
                </a:solidFill>
              </a:rPr>
              <a:t>Šrejber M</a:t>
            </a:r>
            <a:r>
              <a:rPr lang="en-US" sz="1600" dirty="0">
                <a:solidFill>
                  <a:srgbClr val="3E3D40"/>
                </a:solidFill>
              </a:rPr>
              <a:t> et al</a:t>
            </a:r>
            <a:r>
              <a:rPr lang="cs-CZ" sz="1600" dirty="0">
                <a:solidFill>
                  <a:srgbClr val="3E3D40"/>
                </a:solidFill>
              </a:rPr>
              <a:t> </a:t>
            </a:r>
            <a:r>
              <a:rPr lang="cs-CZ" sz="1600" i="1" dirty="0">
                <a:solidFill>
                  <a:srgbClr val="3E3D40"/>
                </a:solidFill>
              </a:rPr>
              <a:t>J </a:t>
            </a:r>
            <a:r>
              <a:rPr lang="cs-CZ" sz="1600" i="1" dirty="0" err="1">
                <a:solidFill>
                  <a:srgbClr val="3E3D40"/>
                </a:solidFill>
              </a:rPr>
              <a:t>Inorg</a:t>
            </a:r>
            <a:r>
              <a:rPr lang="cs-CZ" sz="1600" i="1" dirty="0">
                <a:solidFill>
                  <a:srgbClr val="3E3D40"/>
                </a:solidFill>
              </a:rPr>
              <a:t> </a:t>
            </a:r>
            <a:r>
              <a:rPr lang="cs-CZ" sz="1600" i="1" dirty="0" err="1">
                <a:solidFill>
                  <a:srgbClr val="3E3D40"/>
                </a:solidFill>
              </a:rPr>
              <a:t>Biochem</a:t>
            </a:r>
            <a:r>
              <a:rPr lang="cs-CZ" sz="1600" i="1" dirty="0">
                <a:solidFill>
                  <a:srgbClr val="3E3D40"/>
                </a:solidFill>
              </a:rPr>
              <a:t>, 183, 117-136, 2018</a:t>
            </a:r>
            <a:r>
              <a:rPr lang="cs-CZ" sz="1600" dirty="0">
                <a:solidFill>
                  <a:srgbClr val="3E3D40"/>
                </a:solidFill>
              </a:rPr>
              <a:t>.</a:t>
            </a:r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9BE4948-D3A7-4F12-A08A-2314600617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0" t="7951" r="24801" b="10493"/>
          <a:stretch/>
        </p:blipFill>
        <p:spPr>
          <a:xfrm>
            <a:off x="5076056" y="2377556"/>
            <a:ext cx="3368670" cy="327070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0F3A5F7-DBC8-4BE8-A6DB-F967290B70CD}"/>
              </a:ext>
            </a:extLst>
          </p:cNvPr>
          <p:cNvSpPr txBox="1"/>
          <p:nvPr/>
        </p:nvSpPr>
        <p:spPr>
          <a:xfrm>
            <a:off x="5460131" y="5891784"/>
            <a:ext cx="2600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5"/>
              </a:rPr>
              <a:t>https://cyp.upol.cz</a:t>
            </a:r>
            <a:r>
              <a:rPr lang="en-US" sz="2400" dirty="0"/>
              <a:t> </a:t>
            </a:r>
            <a:endParaRPr lang="cs-CZ" sz="24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FAE1020-EF5F-4A48-AF2A-39C3512B28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769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ncbr.muni.cz/</a:t>
            </a:r>
            <a:r>
              <a:rPr lang="cs-CZ" dirty="0" err="1"/>
              <a:t>ChannelsDB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Database of channels, tunnels and pores</a:t>
            </a:r>
          </a:p>
        </p:txBody>
      </p:sp>
    </p:spTree>
    <p:extLst>
      <p:ext uri="{BB962C8B-B14F-4D97-AF65-F5344CB8AC3E}">
        <p14:creationId xmlns:p14="http://schemas.microsoft.com/office/powerpoint/2010/main" val="3592207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ChannelsDB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-12145" y="1427060"/>
            <a:ext cx="5143809" cy="4699104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Channel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annotations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for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PDB</a:t>
            </a: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Reviewed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from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literature</a:t>
            </a:r>
            <a:endParaRPr lang="cs-CZ" altLang="en-US" dirty="0">
              <a:solidFill>
                <a:srgbClr val="333333"/>
              </a:solidFill>
              <a:latin typeface="Helvetica Neue"/>
              <a:cs typeface="Arial" pitchFamily="34" charset="0"/>
            </a:endParaRP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Tunnels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from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  <a:r>
              <a:rPr lang="en-US" altLang="en-US" dirty="0">
                <a:solidFill>
                  <a:srgbClr val="337AB7"/>
                </a:solidFill>
                <a:latin typeface="Helvetica Neue"/>
                <a:cs typeface="Arial" pitchFamily="34" charset="0"/>
                <a:hlinkClick r:id="rId3"/>
              </a:rPr>
              <a:t>Catalytic Site Atlas</a:t>
            </a:r>
            <a:endParaRPr lang="cs-CZ" altLang="en-US" dirty="0">
              <a:solidFill>
                <a:srgbClr val="337AB7"/>
              </a:solidFill>
              <a:latin typeface="Helvetica Neue"/>
              <a:cs typeface="Arial" pitchFamily="34" charset="0"/>
            </a:endParaRP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Tunnels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from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  <a:r>
              <a:rPr lang="en-US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enzyme cofactors 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(</a:t>
            </a: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e.g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. </a:t>
            </a:r>
            <a:r>
              <a:rPr lang="en-US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HEM or FAD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)</a:t>
            </a: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Transmembrane</a:t>
            </a:r>
            <a:r>
              <a:rPr lang="cs-CZ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  <a:r>
              <a:rPr lang="cs-CZ" altLang="en-US" dirty="0" err="1">
                <a:solidFill>
                  <a:srgbClr val="333333"/>
                </a:solidFill>
                <a:latin typeface="Helvetica Neue"/>
                <a:cs typeface="Arial" pitchFamily="34" charset="0"/>
              </a:rPr>
              <a:t>pores</a:t>
            </a:r>
            <a:endParaRPr lang="en-US" altLang="en-US" dirty="0">
              <a:solidFill>
                <a:srgbClr val="333333"/>
              </a:solidFill>
              <a:latin typeface="Helvetica Neue"/>
              <a:cs typeface="Arial" pitchFamily="34" charset="0"/>
            </a:endParaRP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solidFill>
                <a:srgbClr val="333333"/>
              </a:solidFill>
              <a:latin typeface="Helvetica Neue"/>
              <a:cs typeface="Arial" pitchFamily="34" charset="0"/>
            </a:endParaRPr>
          </a:p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Calculated with MOLE</a:t>
            </a:r>
            <a:r>
              <a:rPr lang="en-US" altLang="en-US" baseline="30000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1,2</a:t>
            </a:r>
            <a:r>
              <a:rPr lang="en-US" altLang="en-US" dirty="0">
                <a:solidFill>
                  <a:srgbClr val="333333"/>
                </a:solidFill>
                <a:latin typeface="Helvetica Neue"/>
                <a:cs typeface="Arial" pitchFamily="34" charset="0"/>
              </a:rPr>
              <a:t> </a:t>
            </a:r>
          </a:p>
          <a:p>
            <a:pPr marL="40005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84000" dirty="0">
              <a:solidFill>
                <a:srgbClr val="333333"/>
              </a:solidFill>
              <a:latin typeface="Helvetica Neue"/>
              <a:cs typeface="Arial" pitchFamily="34" charset="0"/>
            </a:endParaRPr>
          </a:p>
          <a:p>
            <a:endParaRPr lang="en-US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pic>
        <p:nvPicPr>
          <p:cNvPr id="10" name="Picture 2" descr="http://www.vysokeskoly24.cz/wp-content/gallery/masarykova-univerzita/masarykova-univerzit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624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5934670"/>
            <a:ext cx="8604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</a:t>
            </a:r>
            <a:r>
              <a:rPr lang="cs-CZ" dirty="0"/>
              <a:t>Berka K et al, </a:t>
            </a:r>
            <a:r>
              <a:rPr lang="cs-CZ" i="1" dirty="0" err="1"/>
              <a:t>Nuc</a:t>
            </a:r>
            <a:r>
              <a:rPr lang="cs-CZ" i="1" dirty="0"/>
              <a:t>. </a:t>
            </a:r>
            <a:r>
              <a:rPr lang="cs-CZ" i="1" dirty="0" err="1"/>
              <a:t>Acids</a:t>
            </a:r>
            <a:r>
              <a:rPr lang="cs-CZ" i="1" dirty="0"/>
              <a:t> Res., 40(W1), W222-W227, 2012</a:t>
            </a:r>
            <a:endParaRPr lang="en-US" i="1" dirty="0"/>
          </a:p>
          <a:p>
            <a:r>
              <a:rPr lang="en-US" dirty="0"/>
              <a:t>2. </a:t>
            </a:r>
            <a:r>
              <a:rPr lang="en-US" dirty="0" err="1"/>
              <a:t>Sehnal</a:t>
            </a:r>
            <a:r>
              <a:rPr lang="en-US" dirty="0"/>
              <a:t> D et al., </a:t>
            </a:r>
            <a:r>
              <a:rPr lang="en-US" i="1" dirty="0"/>
              <a:t>J. </a:t>
            </a:r>
            <a:r>
              <a:rPr lang="en-US" i="1" dirty="0" err="1"/>
              <a:t>Cheminform</a:t>
            </a:r>
            <a:r>
              <a:rPr lang="en-US" dirty="0"/>
              <a:t>, 5(1), 39, 2013</a:t>
            </a:r>
            <a:endParaRPr lang="cs-CZ" dirty="0"/>
          </a:p>
          <a:p>
            <a:r>
              <a:rPr lang="en-US" dirty="0"/>
              <a:t>3. Pravda L et al. </a:t>
            </a:r>
            <a:r>
              <a:rPr lang="en-US" i="1" dirty="0" err="1"/>
              <a:t>Nuc</a:t>
            </a:r>
            <a:r>
              <a:rPr lang="en-US" i="1" dirty="0"/>
              <a:t>. Acids Res</a:t>
            </a:r>
            <a:r>
              <a:rPr lang="en-US" dirty="0"/>
              <a:t>. </a:t>
            </a:r>
            <a:r>
              <a:rPr lang="cs-CZ" i="1" dirty="0"/>
              <a:t>46(D1), D399–D405, 2018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nar</a:t>
            </a:r>
            <a:r>
              <a:rPr lang="en-US" dirty="0"/>
              <a:t>/gkx868</a:t>
            </a:r>
          </a:p>
        </p:txBody>
      </p:sp>
      <p:sp>
        <p:nvSpPr>
          <p:cNvPr id="8" name="Obdélník 7"/>
          <p:cNvSpPr/>
          <p:nvPr/>
        </p:nvSpPr>
        <p:spPr>
          <a:xfrm>
            <a:off x="10967" y="5103564"/>
            <a:ext cx="5120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hlinkClick r:id="rId6"/>
              </a:rPr>
              <a:t>http:</a:t>
            </a:r>
            <a:r>
              <a:rPr lang="en-US" sz="2800" dirty="0">
                <a:hlinkClick r:id="rId6"/>
              </a:rPr>
              <a:t>//</a:t>
            </a:r>
            <a:r>
              <a:rPr lang="cs-CZ" sz="2800" dirty="0" err="1">
                <a:hlinkClick r:id="rId6"/>
              </a:rPr>
              <a:t>nc</a:t>
            </a:r>
            <a:r>
              <a:rPr lang="en-US" sz="2800" dirty="0">
                <a:hlinkClick r:id="rId6"/>
              </a:rPr>
              <a:t>br.muni.cz/</a:t>
            </a:r>
            <a:r>
              <a:rPr lang="en-US" sz="2800" dirty="0" err="1">
                <a:hlinkClick r:id="rId6"/>
              </a:rPr>
              <a:t>ChannelsDB</a:t>
            </a:r>
            <a:r>
              <a:rPr lang="en-US" sz="2800" dirty="0"/>
              <a:t> </a:t>
            </a:r>
          </a:p>
        </p:txBody>
      </p:sp>
      <p:pic>
        <p:nvPicPr>
          <p:cNvPr id="2054" name="Picture 6" descr="4nm9 channel detai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856" y="1268760"/>
            <a:ext cx="1885258" cy="188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5040856" y="3083912"/>
            <a:ext cx="18601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KdpFABC</a:t>
            </a:r>
            <a:r>
              <a:rPr lang="en-US" dirty="0"/>
              <a:t> complex</a:t>
            </a:r>
            <a:br>
              <a:rPr lang="en-US" dirty="0"/>
            </a:br>
            <a:r>
              <a:rPr lang="en-US" dirty="0"/>
              <a:t>pore (5mrw)</a:t>
            </a:r>
          </a:p>
        </p:txBody>
      </p:sp>
      <p:pic>
        <p:nvPicPr>
          <p:cNvPr id="2056" name="Picture 8" descr="3tbg channel detai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813" y="1290158"/>
            <a:ext cx="1853670" cy="184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/>
          <p:cNvSpPr/>
          <p:nvPr/>
        </p:nvSpPr>
        <p:spPr>
          <a:xfrm>
            <a:off x="6926114" y="3113498"/>
            <a:ext cx="2199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Cytochrome P450 2D6 tunnel (3tbg)</a:t>
            </a:r>
            <a:endParaRPr lang="en-US" dirty="0">
              <a:hlinkClick r:id="rId9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4932040" y="5589240"/>
            <a:ext cx="2023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Aquaporin (1ymg)</a:t>
            </a:r>
          </a:p>
        </p:txBody>
      </p:sp>
      <p:pic>
        <p:nvPicPr>
          <p:cNvPr id="2058" name="Picture 10" descr="1ymg channel detail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827" y="3717032"/>
            <a:ext cx="1969315" cy="196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1jj2 channel detai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910" y="3705160"/>
            <a:ext cx="1941475" cy="194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6988903" y="5517232"/>
            <a:ext cx="2155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Ribosomal exit tunnel (1jj2)</a:t>
            </a:r>
          </a:p>
        </p:txBody>
      </p:sp>
    </p:spTree>
    <p:extLst>
      <p:ext uri="{BB962C8B-B14F-4D97-AF65-F5344CB8AC3E}">
        <p14:creationId xmlns:p14="http://schemas.microsoft.com/office/powerpoint/2010/main" val="3498677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ChannelsDB</a:t>
            </a:r>
            <a:endParaRPr lang="en-US" dirty="0"/>
          </a:p>
        </p:txBody>
      </p:sp>
      <p:pic>
        <p:nvPicPr>
          <p:cNvPr id="5" name="Picture 4" descr="Result window det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644"/>
            <a:ext cx="9144000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-2412776" y="3823716"/>
            <a:ext cx="2016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>
                <a:hlinkClick r:id="rId3"/>
              </a:rPr>
              <a:t>http://mole.upol.cz</a:t>
            </a:r>
            <a:endParaRPr lang="en-US" dirty="0"/>
          </a:p>
        </p:txBody>
      </p:sp>
      <p:pic>
        <p:nvPicPr>
          <p:cNvPr id="7" name="Picture 2" descr="http://www.vysokeskoly24.cz/wp-content/gallery/masarykova-univerzita/masarykova-univerzita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3" y="12576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-33888" y="6488668"/>
            <a:ext cx="8206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Pravda L et al. </a:t>
            </a:r>
            <a:r>
              <a:rPr lang="en-US" i="1" dirty="0" err="1"/>
              <a:t>Nuc</a:t>
            </a:r>
            <a:r>
              <a:rPr lang="en-US" i="1" dirty="0"/>
              <a:t>. Acids Res</a:t>
            </a:r>
            <a:r>
              <a:rPr lang="en-US" dirty="0"/>
              <a:t>. </a:t>
            </a:r>
            <a:r>
              <a:rPr lang="cs-CZ" i="1" dirty="0"/>
              <a:t>46(D1), D399–D405, 2018</a:t>
            </a:r>
            <a:r>
              <a:rPr lang="cs-CZ" dirty="0"/>
              <a:t>.</a:t>
            </a:r>
            <a:r>
              <a:rPr lang="en-US" dirty="0"/>
              <a:t> </a:t>
            </a:r>
            <a:r>
              <a:rPr lang="en-US" dirty="0" err="1"/>
              <a:t>doi</a:t>
            </a:r>
            <a:r>
              <a:rPr lang="en-US" dirty="0"/>
              <a:t>: 10.1093/</a:t>
            </a:r>
            <a:r>
              <a:rPr lang="en-US" dirty="0" err="1"/>
              <a:t>nar</a:t>
            </a:r>
            <a:r>
              <a:rPr lang="en-US" dirty="0"/>
              <a:t>/gkx868</a:t>
            </a:r>
          </a:p>
        </p:txBody>
      </p:sp>
    </p:spTree>
    <p:extLst>
      <p:ext uri="{BB962C8B-B14F-4D97-AF65-F5344CB8AC3E}">
        <p14:creationId xmlns:p14="http://schemas.microsoft.com/office/powerpoint/2010/main" val="3837124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MOLE.upol.cz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MOLEonline update for detection and analysis of channels, tunnels and transmembrane pores</a:t>
            </a:r>
          </a:p>
        </p:txBody>
      </p:sp>
    </p:spTree>
    <p:extLst>
      <p:ext uri="{BB962C8B-B14F-4D97-AF65-F5344CB8AC3E}">
        <p14:creationId xmlns:p14="http://schemas.microsoft.com/office/powerpoint/2010/main" val="290580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32FAD-4393-4B65-B0D5-C2FC1FAD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MOLEonline</a:t>
            </a:r>
            <a:endParaRPr lang="cs-CZ" dirty="0"/>
          </a:p>
        </p:txBody>
      </p:sp>
      <p:pic>
        <p:nvPicPr>
          <p:cNvPr id="13" name="Zástupný symbol pro obsah 12">
            <a:extLst>
              <a:ext uri="{FF2B5EF4-FFF2-40B4-BE49-F238E27FC236}">
                <a16:creationId xmlns:a16="http://schemas.microsoft.com/office/drawing/2014/main" id="{4F077FBE-4075-4D3F-85C3-0F26F5D25B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99981"/>
            <a:ext cx="6865958" cy="4307347"/>
          </a:xfr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DF032F9F-0C81-4F6B-B042-712357BA9162}"/>
              </a:ext>
            </a:extLst>
          </p:cNvPr>
          <p:cNvSpPr/>
          <p:nvPr/>
        </p:nvSpPr>
        <p:spPr>
          <a:xfrm>
            <a:off x="0" y="6488668"/>
            <a:ext cx="91499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Pravda L, et al </a:t>
            </a:r>
            <a:r>
              <a:rPr lang="en-US" i="1" dirty="0" err="1"/>
              <a:t>Nuc</a:t>
            </a:r>
            <a:r>
              <a:rPr lang="en-US" i="1" dirty="0"/>
              <a:t>. Acids Res., </a:t>
            </a:r>
            <a:r>
              <a:rPr lang="en-US" dirty="0"/>
              <a:t>ASAP, 2018, doi:10.1093/</a:t>
            </a:r>
            <a:r>
              <a:rPr lang="en-US" dirty="0" err="1"/>
              <a:t>nar</a:t>
            </a:r>
            <a:r>
              <a:rPr lang="en-US" dirty="0"/>
              <a:t>/gky309</a:t>
            </a:r>
            <a:endParaRPr lang="cs-CZ" dirty="0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EA5E9E77-1BE0-4C13-B59D-46775492F34D}"/>
              </a:ext>
            </a:extLst>
          </p:cNvPr>
          <p:cNvSpPr/>
          <p:nvPr/>
        </p:nvSpPr>
        <p:spPr>
          <a:xfrm>
            <a:off x="-108520" y="1238131"/>
            <a:ext cx="8687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Detection and analysis of channels, tunnels and pores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C878BC3A-E94F-4696-9772-B65BFE2CB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pic>
        <p:nvPicPr>
          <p:cNvPr id="18" name="Picture 2" descr="http://www.vysokeskoly24.cz/wp-content/gallery/masarykova-univerzita/masarykova-univerzita-1.jpg">
            <a:extLst>
              <a:ext uri="{FF2B5EF4-FFF2-40B4-BE49-F238E27FC236}">
                <a16:creationId xmlns:a16="http://schemas.microsoft.com/office/drawing/2014/main" id="{DC4BDB05-E3EB-41EF-846C-71EE7AD0C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624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423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05D2FE2A-4C27-4640-8130-8176D9C04E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55976" y="1187624"/>
            <a:ext cx="4745632" cy="4602906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624"/>
            <a:ext cx="6382320" cy="1143000"/>
          </a:xfrm>
        </p:spPr>
        <p:txBody>
          <a:bodyPr/>
          <a:lstStyle/>
          <a:p>
            <a:r>
              <a:rPr lang="en-US" dirty="0"/>
              <a:t>MOLEonline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1155357"/>
            <a:ext cx="4745632" cy="4757366"/>
          </a:xfrm>
        </p:spPr>
        <p:txBody>
          <a:bodyPr>
            <a:normAutofit/>
          </a:bodyPr>
          <a:lstStyle/>
          <a:p>
            <a:r>
              <a:rPr lang="en-US" dirty="0"/>
              <a:t>Update of MOLEonline</a:t>
            </a:r>
            <a:r>
              <a:rPr lang="en-US" baseline="30000" dirty="0"/>
              <a:t>1</a:t>
            </a:r>
          </a:p>
          <a:p>
            <a:pPr marL="457200" lvl="1" indent="0">
              <a:buNone/>
            </a:pPr>
            <a:r>
              <a:rPr lang="en-US" dirty="0"/>
              <a:t>+ Refurbishment of code</a:t>
            </a:r>
            <a:br>
              <a:rPr lang="en-US" dirty="0"/>
            </a:br>
            <a:r>
              <a:rPr lang="en-US" dirty="0" err="1"/>
              <a:t>LiteMol</a:t>
            </a:r>
            <a:r>
              <a:rPr lang="en-US" dirty="0"/>
              <a:t> and </a:t>
            </a:r>
            <a:r>
              <a:rPr lang="en-US" dirty="0" err="1"/>
              <a:t>mmCIF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+ </a:t>
            </a:r>
            <a:r>
              <a:rPr lang="cs-CZ" dirty="0"/>
              <a:t>2</a:t>
            </a:r>
            <a:r>
              <a:rPr lang="en-US" dirty="0"/>
              <a:t>-ways integration of </a:t>
            </a:r>
            <a:r>
              <a:rPr lang="en-US" dirty="0" err="1"/>
              <a:t>ChannelsDB</a:t>
            </a:r>
            <a:r>
              <a:rPr lang="cs-CZ" dirty="0"/>
              <a:t> 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+ Transmembrane pores mode</a:t>
            </a:r>
          </a:p>
          <a:p>
            <a:pPr marL="457200" lvl="1" indent="0">
              <a:buNone/>
            </a:pPr>
            <a:r>
              <a:rPr lang="en-US" dirty="0"/>
              <a:t>(OPM database or MEMBED)</a:t>
            </a:r>
          </a:p>
          <a:p>
            <a:pPr marL="457200" lvl="1" indent="0">
              <a:buNone/>
            </a:pPr>
            <a:r>
              <a:rPr lang="en-US" dirty="0"/>
              <a:t>+ new properties</a:t>
            </a:r>
            <a:r>
              <a:rPr lang="cs-CZ" dirty="0"/>
              <a:t> </a:t>
            </a:r>
            <a:r>
              <a:rPr lang="cs-CZ" dirty="0" err="1"/>
              <a:t>along</a:t>
            </a:r>
            <a:r>
              <a:rPr lang="cs-CZ" dirty="0"/>
              <a:t> </a:t>
            </a:r>
            <a:r>
              <a:rPr lang="cs-CZ" dirty="0" err="1"/>
              <a:t>channel</a:t>
            </a:r>
            <a:endParaRPr lang="en-US" dirty="0"/>
          </a:p>
          <a:p>
            <a:pPr marL="457200" lvl="1" indent="0">
              <a:buNone/>
            </a:pPr>
            <a:r>
              <a:rPr lang="en-US" dirty="0" err="1"/>
              <a:t>logD</a:t>
            </a:r>
            <a:r>
              <a:rPr lang="en-US" dirty="0"/>
              <a:t>, </a:t>
            </a:r>
            <a:r>
              <a:rPr lang="en-US" dirty="0" err="1"/>
              <a:t>logS</a:t>
            </a:r>
            <a:r>
              <a:rPr lang="en-US" dirty="0"/>
              <a:t>, </a:t>
            </a:r>
            <a:r>
              <a:rPr lang="en-US" dirty="0" err="1"/>
              <a:t>freeRadius</a:t>
            </a:r>
            <a:r>
              <a:rPr lang="en-US" dirty="0"/>
              <a:t>, …  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pic>
        <p:nvPicPr>
          <p:cNvPr id="10" name="Picture 2" descr="http://www.vysokeskoly24.cz/wp-content/gallery/masarykova-univerzita/masarykova-univerzita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4624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13473" y="5702643"/>
            <a:ext cx="4644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</a:t>
            </a:r>
            <a:r>
              <a:rPr lang="cs-CZ" dirty="0"/>
              <a:t>Berka K et al, </a:t>
            </a:r>
            <a:r>
              <a:rPr lang="cs-CZ" i="1" dirty="0" err="1"/>
              <a:t>Nuc</a:t>
            </a:r>
            <a:r>
              <a:rPr lang="cs-CZ" i="1" dirty="0"/>
              <a:t>. </a:t>
            </a:r>
            <a:r>
              <a:rPr lang="cs-CZ" i="1" dirty="0" err="1"/>
              <a:t>Acids</a:t>
            </a:r>
            <a:r>
              <a:rPr lang="cs-CZ" i="1" dirty="0"/>
              <a:t> Res., 40(W1), W222-W227, 2012</a:t>
            </a:r>
            <a:endParaRPr lang="en-US" i="1" dirty="0"/>
          </a:p>
          <a:p>
            <a:r>
              <a:rPr lang="en-US" dirty="0"/>
              <a:t>2. Pravda L, et al </a:t>
            </a:r>
            <a:r>
              <a:rPr lang="en-US" i="1" dirty="0" err="1"/>
              <a:t>Nuc</a:t>
            </a:r>
            <a:r>
              <a:rPr lang="en-US" i="1" dirty="0"/>
              <a:t>. Acids Res., </a:t>
            </a:r>
            <a:r>
              <a:rPr lang="en-US" dirty="0"/>
              <a:t>ASAP, 2018, doi:10.1093/nar/gky309</a:t>
            </a:r>
          </a:p>
        </p:txBody>
      </p:sp>
      <p:sp>
        <p:nvSpPr>
          <p:cNvPr id="8" name="Obdélník 7"/>
          <p:cNvSpPr/>
          <p:nvPr/>
        </p:nvSpPr>
        <p:spPr>
          <a:xfrm>
            <a:off x="5102641" y="6127063"/>
            <a:ext cx="32523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hlinkClick r:id="rId6"/>
              </a:rPr>
              <a:t>https://mole.upol.cz</a:t>
            </a:r>
            <a:r>
              <a:rPr lang="en-US" sz="2800" dirty="0"/>
              <a:t> 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4207B82-7B85-47CB-AF64-BFF36721DEFC}"/>
              </a:ext>
            </a:extLst>
          </p:cNvPr>
          <p:cNvSpPr txBox="1"/>
          <p:nvPr/>
        </p:nvSpPr>
        <p:spPr>
          <a:xfrm>
            <a:off x="4922047" y="5757731"/>
            <a:ext cx="3613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TRPML1 porin</a:t>
            </a:r>
            <a:r>
              <a:rPr lang="cs-CZ" dirty="0"/>
              <a:t> (</a:t>
            </a:r>
            <a:r>
              <a:rPr lang="en-US" dirty="0"/>
              <a:t>PDBIDs: 5wj5, 5wj9</a:t>
            </a:r>
            <a:r>
              <a:rPr lang="en-TT" dirty="0"/>
              <a:t>)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23426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Ligand Access and Egress to Active Site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176" y="1628800"/>
            <a:ext cx="3634720" cy="4525963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BE-META </a:t>
            </a:r>
            <a:r>
              <a:rPr lang="cs-CZ" sz="2400" dirty="0" err="1"/>
              <a:t>simulation</a:t>
            </a:r>
            <a:endParaRPr lang="cs-CZ" sz="2400" dirty="0"/>
          </a:p>
          <a:p>
            <a:pPr marL="0" indent="0">
              <a:buNone/>
            </a:pPr>
            <a:r>
              <a:rPr lang="cs-CZ" sz="2400" dirty="0" err="1"/>
              <a:t>Along</a:t>
            </a:r>
            <a:r>
              <a:rPr lang="cs-CZ" sz="2400" dirty="0"/>
              <a:t> </a:t>
            </a:r>
            <a:r>
              <a:rPr lang="cs-CZ" sz="2400" dirty="0" err="1"/>
              <a:t>channels</a:t>
            </a:r>
            <a:r>
              <a:rPr lang="cs-CZ" sz="2400" dirty="0"/>
              <a:t> </a:t>
            </a:r>
            <a:r>
              <a:rPr lang="cs-CZ" sz="2400" dirty="0" err="1"/>
              <a:t>identified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MOLE </a:t>
            </a:r>
          </a:p>
          <a:p>
            <a:pPr marL="0" indent="0">
              <a:buNone/>
            </a:pPr>
            <a:r>
              <a:rPr lang="cs-CZ" sz="2400" dirty="0" err="1"/>
              <a:t>with</a:t>
            </a:r>
            <a:r>
              <a:rPr lang="cs-CZ" sz="2400" dirty="0"/>
              <a:t> </a:t>
            </a:r>
            <a:r>
              <a:rPr lang="cs-CZ" sz="2400" dirty="0" err="1"/>
              <a:t>newly</a:t>
            </a:r>
            <a:r>
              <a:rPr lang="cs-CZ" sz="2400" dirty="0"/>
              <a:t> </a:t>
            </a:r>
            <a:r>
              <a:rPr lang="cs-CZ" sz="2400" dirty="0" err="1"/>
              <a:t>defined</a:t>
            </a:r>
            <a:r>
              <a:rPr lang="cs-CZ" sz="2400" dirty="0"/>
              <a:t> CV – </a:t>
            </a:r>
            <a:r>
              <a:rPr lang="cs-CZ" sz="2400" dirty="0" err="1"/>
              <a:t>DMSDDrug</a:t>
            </a:r>
            <a:r>
              <a:rPr lang="cs-CZ" sz="2400" dirty="0"/>
              <a:t> – distance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drug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cs-CZ" sz="2400" dirty="0" err="1"/>
              <a:t>milestones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en-US" sz="2400" dirty="0"/>
              <a:t>1,3,7-Trimethyluric Acid </a:t>
            </a:r>
            <a:r>
              <a:rPr lang="cs-CZ" sz="2400" dirty="0" err="1"/>
              <a:t>egress</a:t>
            </a:r>
            <a:r>
              <a:rPr lang="cs-CZ" sz="2400" dirty="0"/>
              <a:t> </a:t>
            </a:r>
            <a:r>
              <a:rPr lang="cs-CZ" sz="2400" dirty="0" err="1"/>
              <a:t>from</a:t>
            </a:r>
            <a:r>
              <a:rPr lang="cs-CZ" sz="2400" dirty="0"/>
              <a:t> </a:t>
            </a:r>
            <a:r>
              <a:rPr lang="en-US" sz="2400" dirty="0"/>
              <a:t>Cytochrome P450 3A4</a:t>
            </a:r>
            <a:endParaRPr lang="cs-CZ" sz="2400" dirty="0"/>
          </a:p>
          <a:p>
            <a:r>
              <a:rPr lang="cs-CZ" sz="2400" dirty="0"/>
              <a:t>=</a:t>
            </a:r>
            <a:r>
              <a:rPr lang="en-US" sz="2400" dirty="0"/>
              <a:t>&gt; identification of egress channel</a:t>
            </a:r>
            <a:endParaRPr lang="cs-CZ" sz="2400" dirty="0"/>
          </a:p>
          <a:p>
            <a:endParaRPr lang="cs-CZ" sz="2400" dirty="0"/>
          </a:p>
          <a:p>
            <a:endParaRPr lang="en-US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240904"/>
            <a:ext cx="5760085" cy="3124200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176" y="4365104"/>
            <a:ext cx="5760720" cy="2161540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3" r="44728" b="7051"/>
          <a:stretch/>
        </p:blipFill>
        <p:spPr>
          <a:xfrm>
            <a:off x="5868144" y="979211"/>
            <a:ext cx="2995350" cy="542845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64076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Paloncýová</a:t>
            </a:r>
            <a:r>
              <a:rPr lang="en-US" sz="1200" dirty="0"/>
              <a:t> M, </a:t>
            </a:r>
            <a:r>
              <a:rPr lang="en-US" sz="1200" dirty="0" err="1"/>
              <a:t>Navrátilová</a:t>
            </a:r>
            <a:r>
              <a:rPr lang="en-US" sz="1200" dirty="0"/>
              <a:t> V, </a:t>
            </a:r>
            <a:r>
              <a:rPr lang="en-US" sz="1200" dirty="0" err="1"/>
              <a:t>Berka</a:t>
            </a:r>
            <a:r>
              <a:rPr lang="en-US" sz="1200" dirty="0"/>
              <a:t> K, </a:t>
            </a:r>
            <a:r>
              <a:rPr lang="en-US" sz="1200" dirty="0" err="1"/>
              <a:t>Laio</a:t>
            </a:r>
            <a:r>
              <a:rPr lang="en-US" sz="1200" dirty="0"/>
              <a:t> A, </a:t>
            </a:r>
            <a:r>
              <a:rPr lang="en-US" sz="1200" dirty="0" err="1"/>
              <a:t>Otyepka</a:t>
            </a:r>
            <a:r>
              <a:rPr lang="en-US" sz="1200" dirty="0"/>
              <a:t> M: Role of Enzyme Flexibility in Ligand Access and Egress to Active Site – Bias-Exchange </a:t>
            </a:r>
            <a:r>
              <a:rPr lang="en-US" sz="1200" dirty="0" err="1"/>
              <a:t>Metadynamics</a:t>
            </a:r>
            <a:r>
              <a:rPr lang="en-US" sz="1200" dirty="0"/>
              <a:t> Study of 1,3,7-Trimethyluric Acid in Cytochrome P450 3A4 </a:t>
            </a:r>
            <a:r>
              <a:rPr lang="en-US" sz="1200" i="1" dirty="0"/>
              <a:t>J. Chem. Theory </a:t>
            </a:r>
            <a:r>
              <a:rPr lang="en-US" sz="1200" i="1" dirty="0" err="1"/>
              <a:t>Comput</a:t>
            </a:r>
            <a:r>
              <a:rPr lang="en-US" sz="1200" i="1" dirty="0"/>
              <a:t>., 12(4), 2101–2109, 2016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45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25760"/>
            <a:ext cx="9143604" cy="1143000"/>
          </a:xfrm>
        </p:spPr>
        <p:txBody>
          <a:bodyPr>
            <a:normAutofit/>
          </a:bodyPr>
          <a:lstStyle/>
          <a:p>
            <a:r>
              <a:rPr lang="en-US" dirty="0"/>
              <a:t>Molecular Transport on</a:t>
            </a:r>
            <a:r>
              <a:rPr lang="cs-CZ" dirty="0"/>
              <a:t> </a:t>
            </a:r>
            <a:r>
              <a:rPr lang="cs-CZ" dirty="0" err="1"/>
              <a:t>Membranes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5496" y="1484784"/>
            <a:ext cx="4038600" cy="511256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Majority of drugs has target on membrane </a:t>
            </a:r>
          </a:p>
          <a:p>
            <a:endParaRPr lang="en-US" dirty="0"/>
          </a:p>
          <a:p>
            <a:r>
              <a:rPr lang="cs-CZ" dirty="0" err="1"/>
              <a:t>Permeation</a:t>
            </a:r>
            <a:endParaRPr lang="cs-CZ" dirty="0"/>
          </a:p>
          <a:p>
            <a:pPr lvl="1"/>
            <a:r>
              <a:rPr lang="cs-CZ" b="1" dirty="0" err="1"/>
              <a:t>Passive</a:t>
            </a:r>
            <a:r>
              <a:rPr lang="cs-CZ" b="1" dirty="0"/>
              <a:t> transport</a:t>
            </a:r>
          </a:p>
          <a:p>
            <a:pPr lvl="1"/>
            <a:r>
              <a:rPr lang="cs-CZ" b="1" dirty="0"/>
              <a:t>Protein-</a:t>
            </a:r>
            <a:r>
              <a:rPr lang="cs-CZ" b="1" dirty="0" err="1"/>
              <a:t>assisted</a:t>
            </a:r>
            <a:r>
              <a:rPr lang="cs-CZ" b="1" dirty="0"/>
              <a:t> </a:t>
            </a:r>
            <a:r>
              <a:rPr lang="cs-CZ" b="1" dirty="0" err="1"/>
              <a:t>passive</a:t>
            </a:r>
            <a:r>
              <a:rPr lang="cs-CZ" b="1" dirty="0"/>
              <a:t> transport</a:t>
            </a:r>
          </a:p>
          <a:p>
            <a:pPr lvl="1"/>
            <a:r>
              <a:rPr lang="cs-CZ" dirty="0" err="1"/>
              <a:t>Active</a:t>
            </a:r>
            <a:r>
              <a:rPr lang="cs-CZ" dirty="0"/>
              <a:t> Transport</a:t>
            </a:r>
          </a:p>
          <a:p>
            <a:r>
              <a:rPr lang="cs-CZ" dirty="0" err="1"/>
              <a:t>Accumulation</a:t>
            </a:r>
            <a:endParaRPr lang="cs-CZ" dirty="0"/>
          </a:p>
          <a:p>
            <a:pPr lvl="1"/>
            <a:r>
              <a:rPr lang="cs-CZ" dirty="0" err="1"/>
              <a:t>Metabolism</a:t>
            </a:r>
            <a:endParaRPr lang="cs-CZ" dirty="0"/>
          </a:p>
          <a:p>
            <a:pPr lvl="1"/>
            <a:r>
              <a:rPr lang="cs-CZ" dirty="0" err="1"/>
              <a:t>Activity</a:t>
            </a:r>
            <a:endParaRPr lang="cs-CZ" dirty="0"/>
          </a:p>
          <a:p>
            <a:pPr lvl="1"/>
            <a:r>
              <a:rPr lang="cs-CZ" dirty="0"/>
              <a:t>Toxicity</a:t>
            </a:r>
          </a:p>
          <a:p>
            <a:pPr lvl="1"/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3779912" y="1412776"/>
            <a:ext cx="5363692" cy="4525963"/>
          </a:xfrm>
        </p:spPr>
        <p:txBody>
          <a:bodyPr/>
          <a:lstStyle/>
          <a:p>
            <a:r>
              <a:rPr lang="cs-CZ" dirty="0" err="1"/>
              <a:t>Barrier</a:t>
            </a:r>
            <a:endParaRPr lang="cs-CZ" dirty="0"/>
          </a:p>
          <a:p>
            <a:pPr lvl="1"/>
            <a:r>
              <a:rPr lang="cs-CZ" dirty="0" err="1"/>
              <a:t>Ions</a:t>
            </a:r>
            <a:r>
              <a:rPr lang="cs-CZ" dirty="0"/>
              <a:t> + </a:t>
            </a:r>
            <a:r>
              <a:rPr lang="cs-CZ" dirty="0" err="1"/>
              <a:t>polar</a:t>
            </a:r>
            <a:r>
              <a:rPr lang="cs-CZ" dirty="0"/>
              <a:t> </a:t>
            </a:r>
            <a:r>
              <a:rPr lang="cs-CZ" dirty="0" err="1"/>
              <a:t>compounds</a:t>
            </a:r>
            <a:r>
              <a:rPr lang="cs-CZ" dirty="0"/>
              <a:t> – </a:t>
            </a:r>
            <a:r>
              <a:rPr lang="cs-CZ" dirty="0" err="1"/>
              <a:t>impermeable</a:t>
            </a:r>
            <a:r>
              <a:rPr lang="cs-CZ" dirty="0"/>
              <a:t> =</a:t>
            </a:r>
            <a:r>
              <a:rPr lang="en-US" dirty="0"/>
              <a:t>&gt; transporters</a:t>
            </a:r>
            <a:endParaRPr lang="cs-CZ" dirty="0"/>
          </a:p>
          <a:p>
            <a:pPr lvl="1"/>
            <a:r>
              <a:rPr lang="cs-CZ" dirty="0"/>
              <a:t>Most </a:t>
            </a:r>
            <a:r>
              <a:rPr lang="cs-CZ" dirty="0" err="1"/>
              <a:t>drugs</a:t>
            </a:r>
            <a:r>
              <a:rPr lang="cs-CZ" dirty="0"/>
              <a:t> – </a:t>
            </a:r>
            <a:br>
              <a:rPr lang="cs-CZ" dirty="0"/>
            </a:br>
            <a:r>
              <a:rPr lang="cs-CZ" dirty="0" err="1"/>
              <a:t>passive</a:t>
            </a:r>
            <a:r>
              <a:rPr lang="cs-CZ" dirty="0"/>
              <a:t> </a:t>
            </a:r>
            <a:r>
              <a:rPr lang="cs-CZ" dirty="0" err="1"/>
              <a:t>permeation</a:t>
            </a:r>
            <a:r>
              <a:rPr lang="cs-CZ" dirty="0"/>
              <a:t> X </a:t>
            </a:r>
            <a:r>
              <a:rPr lang="cs-CZ" dirty="0" err="1"/>
              <a:t>transporters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6" name="Zástupný symbol pro obsah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9"/>
          <a:stretch/>
        </p:blipFill>
        <p:spPr>
          <a:xfrm>
            <a:off x="4427984" y="3825394"/>
            <a:ext cx="4830688" cy="3115278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2B4F065-C1DA-4B39-82A1-3F2590B89536}"/>
              </a:ext>
            </a:extLst>
          </p:cNvPr>
          <p:cNvGrpSpPr/>
          <p:nvPr/>
        </p:nvGrpSpPr>
        <p:grpSpPr>
          <a:xfrm>
            <a:off x="3708943" y="1268760"/>
            <a:ext cx="5434661" cy="5446262"/>
            <a:chOff x="3708943" y="1268760"/>
            <a:chExt cx="5434661" cy="5446262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AE06ED90-6A68-45CF-8FC8-D371254E96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8943" y="1268760"/>
              <a:ext cx="5434661" cy="5112569"/>
            </a:xfrm>
            <a:prstGeom prst="rect">
              <a:avLst/>
            </a:prstGeom>
          </p:spPr>
        </p:pic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3EFBEC1A-7020-4371-8817-9E504295D1F4}"/>
                </a:ext>
              </a:extLst>
            </p:cNvPr>
            <p:cNvSpPr txBox="1"/>
            <p:nvPr/>
          </p:nvSpPr>
          <p:spPr>
            <a:xfrm>
              <a:off x="3923928" y="6345690"/>
              <a:ext cx="51125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Di </a:t>
              </a:r>
              <a:r>
                <a:rPr lang="en-US" dirty="0" err="1"/>
                <a:t>Meo</a:t>
              </a:r>
              <a:r>
                <a:rPr lang="en-US" dirty="0"/>
                <a:t> F, et al </a:t>
              </a:r>
              <a:r>
                <a:rPr lang="en-US" i="1" dirty="0" err="1"/>
                <a:t>Pharmacol</a:t>
              </a:r>
              <a:r>
                <a:rPr lang="en-US" i="1" dirty="0"/>
                <a:t>. Res., 111, 471–486, 2016</a:t>
              </a:r>
              <a:r>
                <a:rPr lang="en-US" dirty="0"/>
                <a:t>.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330081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Summary</a:t>
            </a:r>
            <a:r>
              <a:rPr lang="cs-CZ" dirty="0"/>
              <a:t>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661248"/>
          </a:xfrm>
        </p:spPr>
        <p:txBody>
          <a:bodyPr>
            <a:noAutofit/>
          </a:bodyPr>
          <a:lstStyle/>
          <a:p>
            <a:r>
              <a:rPr lang="cs-CZ" dirty="0" err="1"/>
              <a:t>MolMeDB</a:t>
            </a:r>
            <a:endParaRPr lang="cs-CZ" dirty="0"/>
          </a:p>
          <a:p>
            <a:pPr lvl="1"/>
            <a:r>
              <a:rPr lang="en-US" dirty="0"/>
              <a:t>Interactions of small molecules with membranes </a:t>
            </a:r>
            <a:endParaRPr lang="cs-CZ" dirty="0"/>
          </a:p>
          <a:p>
            <a:r>
              <a:rPr lang="cs-CZ" dirty="0"/>
              <a:t>CYP on </a:t>
            </a:r>
            <a:r>
              <a:rPr lang="cs-CZ" dirty="0" err="1"/>
              <a:t>membranes</a:t>
            </a:r>
            <a:r>
              <a:rPr lang="cs-CZ" dirty="0"/>
              <a:t> DB</a:t>
            </a:r>
          </a:p>
          <a:p>
            <a:pPr lvl="1"/>
            <a:r>
              <a:rPr lang="en-US" dirty="0"/>
              <a:t>Membrane structures of cytochromes P450</a:t>
            </a:r>
            <a:endParaRPr lang="cs-CZ" dirty="0"/>
          </a:p>
          <a:p>
            <a:r>
              <a:rPr lang="cs-CZ" dirty="0" err="1"/>
              <a:t>ChannelsDB</a:t>
            </a:r>
            <a:endParaRPr lang="cs-CZ" dirty="0"/>
          </a:p>
          <a:p>
            <a:pPr lvl="1"/>
            <a:r>
              <a:rPr lang="en-US" dirty="0"/>
              <a:t>Channels within whole PDB database</a:t>
            </a:r>
            <a:endParaRPr lang="cs-CZ" dirty="0"/>
          </a:p>
          <a:p>
            <a:r>
              <a:rPr lang="cs-CZ" dirty="0"/>
              <a:t>MOLEonline</a:t>
            </a:r>
            <a:endParaRPr lang="en-US" dirty="0"/>
          </a:p>
          <a:p>
            <a:pPr lvl="1"/>
            <a:r>
              <a:rPr lang="en-US" dirty="0"/>
              <a:t>Update on channel analysis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989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188" y="2070101"/>
            <a:ext cx="5392252" cy="462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r>
              <a:rPr lang="en-US" sz="4000" b="1" dirty="0"/>
              <a:t>Conclusions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586649" y="4438958"/>
            <a:ext cx="1936171" cy="52322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800" b="1" dirty="0" err="1"/>
              <a:t>Partitioning</a:t>
            </a:r>
            <a:endParaRPr lang="en-US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601929" y="3350049"/>
            <a:ext cx="2368312" cy="523220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Accumulation</a:t>
            </a:r>
            <a:endParaRPr lang="en-US" sz="2800" b="1" dirty="0"/>
          </a:p>
        </p:txBody>
      </p:sp>
      <p:sp>
        <p:nvSpPr>
          <p:cNvPr id="9" name="TextovéPole 8"/>
          <p:cNvSpPr txBox="1"/>
          <p:nvPr/>
        </p:nvSpPr>
        <p:spPr>
          <a:xfrm rot="19578456">
            <a:off x="5063332" y="4082667"/>
            <a:ext cx="1639441" cy="40011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>
                <a:solidFill>
                  <a:schemeClr val="bg1">
                    <a:lumMod val="65000"/>
                  </a:schemeClr>
                </a:solidFill>
              </a:rPr>
              <a:t>Metabolism</a:t>
            </a:r>
            <a:endParaRPr lang="en-US" sz="2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601929" y="5521588"/>
            <a:ext cx="1939762" cy="523220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2800" b="1" dirty="0" err="1"/>
              <a:t>Penetration</a:t>
            </a:r>
            <a:endParaRPr lang="cs-CZ" sz="28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5280" y="1336412"/>
            <a:ext cx="8949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Molecular transport enlighten pharmacokinetic aspects of drug in cell </a:t>
            </a:r>
          </a:p>
        </p:txBody>
      </p:sp>
    </p:spTree>
    <p:extLst>
      <p:ext uri="{BB962C8B-B14F-4D97-AF65-F5344CB8AC3E}">
        <p14:creationId xmlns:p14="http://schemas.microsoft.com/office/powerpoint/2010/main" val="3672267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Acknowledg</a:t>
            </a:r>
            <a:r>
              <a:rPr lang="en-US" dirty="0"/>
              <a:t>e</a:t>
            </a:r>
            <a:r>
              <a:rPr lang="cs-CZ" dirty="0" err="1"/>
              <a:t>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360777" y="1640431"/>
            <a:ext cx="3713770" cy="4040638"/>
          </a:xfrm>
        </p:spPr>
        <p:txBody>
          <a:bodyPr>
            <a:noAutofit/>
          </a:bodyPr>
          <a:lstStyle/>
          <a:p>
            <a:endParaRPr lang="en-US" sz="1050" dirty="0"/>
          </a:p>
          <a:p>
            <a:r>
              <a:rPr lang="cs-CZ" dirty="0"/>
              <a:t>Michal </a:t>
            </a:r>
            <a:r>
              <a:rPr lang="cs-CZ" dirty="0" err="1"/>
              <a:t>Otyepka</a:t>
            </a:r>
            <a:endParaRPr lang="en-US" dirty="0"/>
          </a:p>
          <a:p>
            <a:r>
              <a:rPr lang="en-US" dirty="0"/>
              <a:t>Mark</a:t>
            </a:r>
            <a:r>
              <a:rPr lang="cs-CZ" dirty="0"/>
              <a:t>éta </a:t>
            </a:r>
            <a:r>
              <a:rPr lang="cs-CZ" dirty="0" err="1"/>
              <a:t>Paloncýová</a:t>
            </a:r>
            <a:endParaRPr lang="cs-CZ" dirty="0"/>
          </a:p>
          <a:p>
            <a:r>
              <a:rPr lang="cs-CZ" dirty="0"/>
              <a:t>Veronika Navrátilová</a:t>
            </a:r>
            <a:endParaRPr lang="en-US" dirty="0"/>
          </a:p>
          <a:p>
            <a:r>
              <a:rPr lang="cs-CZ" dirty="0"/>
              <a:t>Martin Šrejber</a:t>
            </a:r>
            <a:endParaRPr lang="en-US" dirty="0"/>
          </a:p>
          <a:p>
            <a:r>
              <a:rPr lang="en-US" dirty="0"/>
              <a:t>Petr Vo</a:t>
            </a:r>
            <a:r>
              <a:rPr lang="cs-CZ" dirty="0"/>
              <a:t>ň</a:t>
            </a:r>
            <a:r>
              <a:rPr lang="en-US" dirty="0"/>
              <a:t>ka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259134" y="1841363"/>
            <a:ext cx="4760339" cy="3265510"/>
          </a:xfrm>
        </p:spPr>
        <p:txBody>
          <a:bodyPr>
            <a:normAutofit/>
          </a:bodyPr>
          <a:lstStyle/>
          <a:p>
            <a:r>
              <a:rPr lang="en-US" dirty="0"/>
              <a:t>Jaroslav Ko</a:t>
            </a:r>
            <a:r>
              <a:rPr lang="cs-CZ" dirty="0" err="1"/>
              <a:t>ča</a:t>
            </a:r>
            <a:endParaRPr lang="cs-CZ" dirty="0"/>
          </a:p>
          <a:p>
            <a:r>
              <a:rPr lang="cs-CZ" dirty="0"/>
              <a:t>Radka </a:t>
            </a:r>
            <a:r>
              <a:rPr lang="cs-CZ" dirty="0" err="1"/>
              <a:t>Svobodová-Vařeková</a:t>
            </a:r>
            <a:endParaRPr lang="cs-CZ" dirty="0"/>
          </a:p>
          <a:p>
            <a:r>
              <a:rPr lang="cs-CZ" dirty="0"/>
              <a:t>David Sehnal</a:t>
            </a:r>
          </a:p>
          <a:p>
            <a:r>
              <a:rPr lang="cs-CZ" dirty="0"/>
              <a:t>Lukáš Pravda</a:t>
            </a:r>
          </a:p>
          <a:p>
            <a:r>
              <a:rPr lang="cs-CZ" dirty="0"/>
              <a:t>Adam </a:t>
            </a:r>
            <a:r>
              <a:rPr lang="cs-CZ" dirty="0" err="1"/>
              <a:t>Midlík</a:t>
            </a:r>
            <a:endParaRPr lang="cs-CZ" dirty="0"/>
          </a:p>
          <a:p>
            <a:endParaRPr lang="en-US" dirty="0"/>
          </a:p>
        </p:txBody>
      </p:sp>
      <p:pic>
        <p:nvPicPr>
          <p:cNvPr id="13" name="Picture 4" descr="http://vyzkum.rect.muni.cz/media/441665/ga_cr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163" y="5577468"/>
            <a:ext cx="2555676" cy="10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4"/>
          <a:srcRect l="31156" t="45973" r="60558" b="38556"/>
          <a:stretch/>
        </p:blipFill>
        <p:spPr>
          <a:xfrm>
            <a:off x="3130936" y="1202429"/>
            <a:ext cx="1128199" cy="11841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ACD52E-2FE1-4218-B2E9-05EF6C152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667" y="1165798"/>
            <a:ext cx="1220807" cy="12208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4D17CD4-A49C-4086-850B-6B498F5266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74" y="5679694"/>
            <a:ext cx="2651835" cy="1116148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3A1CA528-3DAE-4A39-A91E-968DC1071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7993" y="5587573"/>
            <a:ext cx="2520701" cy="12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9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64102" y="1484784"/>
            <a:ext cx="7772400" cy="1470025"/>
          </a:xfrm>
        </p:spPr>
        <p:txBody>
          <a:bodyPr/>
          <a:lstStyle/>
          <a:p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en-US" dirty="0"/>
              <a:t> for your attention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87624" y="5877272"/>
            <a:ext cx="6400800" cy="1752600"/>
          </a:xfrm>
        </p:spPr>
        <p:txBody>
          <a:bodyPr/>
          <a:lstStyle/>
          <a:p>
            <a:r>
              <a:rPr lang="cs-CZ" dirty="0" err="1"/>
              <a:t>Questions</a:t>
            </a:r>
            <a:r>
              <a:rPr lang="cs-CZ" dirty="0"/>
              <a:t>, </a:t>
            </a:r>
            <a:r>
              <a:rPr lang="cs-CZ" dirty="0" err="1"/>
              <a:t>please</a:t>
            </a:r>
            <a:r>
              <a:rPr lang="cs-CZ" dirty="0"/>
              <a:t>?</a:t>
            </a:r>
          </a:p>
        </p:txBody>
      </p:sp>
      <p:pic>
        <p:nvPicPr>
          <p:cNvPr id="2050" name="Picture 2" descr="File:Membrane orbit 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21" y="2420888"/>
            <a:ext cx="5064563" cy="379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69753-7418-4BC0-8555-4B05CEEE004C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924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1268760"/>
          </a:xfrm>
        </p:spPr>
        <p:txBody>
          <a:bodyPr>
            <a:normAutofit fontScale="90000"/>
          </a:bodyPr>
          <a:lstStyle/>
          <a:p>
            <a:r>
              <a:rPr lang="cs-CZ" dirty="0"/>
              <a:t>Free </a:t>
            </a:r>
            <a:r>
              <a:rPr lang="cs-CZ" dirty="0" err="1"/>
              <a:t>Energy</a:t>
            </a:r>
            <a:r>
              <a:rPr lang="cs-CZ" dirty="0"/>
              <a:t> Profile </a:t>
            </a:r>
            <a:r>
              <a:rPr lang="cs-CZ" dirty="0" err="1"/>
              <a:t>Calculation</a:t>
            </a:r>
            <a:r>
              <a:rPr lang="cs-CZ" dirty="0"/>
              <a:t> </a:t>
            </a:r>
            <a:r>
              <a:rPr lang="cs-CZ" dirty="0" err="1"/>
              <a:t>Methods</a:t>
            </a:r>
            <a:endParaRPr lang="en-US" dirty="0"/>
          </a:p>
        </p:txBody>
      </p:sp>
      <p:sp>
        <p:nvSpPr>
          <p:cNvPr id="59" name="Zástupný symbol pro text 58"/>
          <p:cNvSpPr>
            <a:spLocks noGrp="1"/>
          </p:cNvSpPr>
          <p:nvPr>
            <p:ph type="body" idx="1"/>
          </p:nvPr>
        </p:nvSpPr>
        <p:spPr>
          <a:xfrm>
            <a:off x="522399" y="1268760"/>
            <a:ext cx="7329112" cy="639762"/>
          </a:xfrm>
        </p:spPr>
        <p:txBody>
          <a:bodyPr>
            <a:normAutofit/>
          </a:bodyPr>
          <a:lstStyle/>
          <a:p>
            <a:r>
              <a:rPr lang="en-US" sz="2800" dirty="0"/>
              <a:t>Molecular dynamics simulations</a:t>
            </a:r>
            <a:r>
              <a:rPr lang="cs-CZ" sz="2800" dirty="0"/>
              <a:t> – </a:t>
            </a:r>
            <a:r>
              <a:rPr lang="cs-CZ" sz="2800" dirty="0" err="1"/>
              <a:t>force</a:t>
            </a:r>
            <a:r>
              <a:rPr lang="cs-CZ" sz="2800" dirty="0"/>
              <a:t> </a:t>
            </a:r>
            <a:r>
              <a:rPr lang="cs-CZ" sz="2800" dirty="0" err="1"/>
              <a:t>fields</a:t>
            </a:r>
            <a:endParaRPr lang="en-US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386453" y="1998127"/>
            <a:ext cx="4040188" cy="3951288"/>
          </a:xfrm>
        </p:spPr>
        <p:txBody>
          <a:bodyPr/>
          <a:lstStyle/>
          <a:p>
            <a:r>
              <a:rPr lang="cs-CZ" dirty="0"/>
              <a:t>Z-</a:t>
            </a:r>
            <a:r>
              <a:rPr lang="cs-CZ" dirty="0" err="1"/>
              <a:t>constraint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lvl="1"/>
            <a:endParaRPr lang="cs-CZ" dirty="0"/>
          </a:p>
          <a:p>
            <a:r>
              <a:rPr lang="cs-CZ" dirty="0"/>
              <a:t>WHAM</a:t>
            </a:r>
          </a:p>
          <a:p>
            <a:endParaRPr lang="cs-CZ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ástupný symbol pro obsah 3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194212" y="2072367"/>
                <a:ext cx="4949788" cy="3951288"/>
              </a:xfrm>
            </p:spPr>
            <p:txBody>
              <a:bodyPr>
                <a:normAutofit/>
              </a:bodyPr>
              <a:lstStyle/>
              <a:p>
                <a:r>
                  <a:rPr lang="cs-CZ" dirty="0"/>
                  <a:t>Metadynamics</a:t>
                </a:r>
              </a:p>
              <a:p>
                <a:pPr lvl="1"/>
                <a:r>
                  <a:rPr lang="cs-CZ" dirty="0" err="1"/>
                  <a:t>Add</a:t>
                </a:r>
                <a:r>
                  <a:rPr lang="cs-CZ" dirty="0"/>
                  <a:t> a </a:t>
                </a:r>
                <a:r>
                  <a:rPr lang="cs-CZ" dirty="0" err="1"/>
                  <a:t>biasing</a:t>
                </a:r>
                <a:r>
                  <a:rPr lang="cs-CZ" dirty="0"/>
                  <a:t> </a:t>
                </a:r>
                <a:r>
                  <a:rPr lang="cs-CZ" dirty="0" err="1"/>
                  <a:t>potential</a:t>
                </a:r>
                <a:endParaRPr lang="cs-CZ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/>
                          <a:ea typeface="Cambria Math"/>
                        </a:rPr>
                        <m:t>∆</m:t>
                      </m:r>
                      <m:r>
                        <a:rPr lang="cs-CZ" i="1">
                          <a:latin typeface="Cambria Math"/>
                          <a:ea typeface="Cambria Math"/>
                        </a:rPr>
                        <m:t>𝐺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cs-CZ" i="1">
                              <a:latin typeface="Cambria Math"/>
                              <a:ea typeface="Cambria Math"/>
                            </a:rPr>
                            <m:t>𝑧</m:t>
                          </m:r>
                        </m:e>
                      </m:d>
                      <m:r>
                        <a:rPr lang="cs-CZ" i="1">
                          <a:latin typeface="Cambria Math"/>
                          <a:ea typeface="Cambria Math"/>
                        </a:rPr>
                        <m:t>=−</m:t>
                      </m:r>
                      <m:r>
                        <a:rPr lang="cs-CZ" i="1">
                          <a:latin typeface="Cambria Math"/>
                          <a:ea typeface="Cambria Math"/>
                        </a:rPr>
                        <m:t>𝑉</m:t>
                      </m:r>
                      <m:r>
                        <a:rPr lang="cs-CZ" i="1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cs-CZ" i="1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cs-CZ" i="1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cs-CZ" dirty="0"/>
              </a:p>
              <a:p>
                <a:endParaRPr lang="cs-CZ" dirty="0"/>
              </a:p>
              <a:p>
                <a:endParaRPr lang="cs-CZ" dirty="0"/>
              </a:p>
              <a:p>
                <a:r>
                  <a:rPr lang="cs-CZ" b="1" dirty="0"/>
                  <a:t>COSMOmic</a:t>
                </a:r>
              </a:p>
              <a:p>
                <a:pPr lvl="1"/>
                <a:r>
                  <a:rPr lang="cs-CZ" dirty="0" err="1"/>
                  <a:t>Semicontinuous</a:t>
                </a:r>
                <a:r>
                  <a:rPr lang="cs-CZ" dirty="0"/>
                  <a:t> </a:t>
                </a:r>
                <a:r>
                  <a:rPr lang="cs-CZ" dirty="0" err="1"/>
                  <a:t>approach</a:t>
                </a:r>
                <a:endParaRPr lang="cs-CZ" dirty="0"/>
              </a:p>
              <a:p>
                <a:pPr lvl="1"/>
                <a:r>
                  <a:rPr lang="cs-CZ" dirty="0">
                    <a:latin typeface="Arial" panose="020B0604020202020204" pitchFamily="34" charset="0"/>
                    <a:cs typeface="Arial" panose="020B0604020202020204" pitchFamily="34" charset="0"/>
                  </a:rPr>
                  <a:t>RI-DFT B-P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/TZVPD</a:t>
                </a:r>
                <a:r>
                  <a:rPr lang="cs-CZ" dirty="0">
                    <a:latin typeface="Arial" panose="020B0604020202020204" pitchFamily="34" charset="0"/>
                    <a:cs typeface="Arial" panose="020B0604020202020204" pitchFamily="34" charset="0"/>
                  </a:rPr>
                  <a:t> + COSMO-RS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Zástupný symbol pro obsah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194212" y="2072367"/>
                <a:ext cx="4949788" cy="3951288"/>
              </a:xfrm>
              <a:blipFill rotWithShape="1">
                <a:blip r:embed="rId3"/>
                <a:stretch>
                  <a:fillRect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398885"/>
              </p:ext>
            </p:extLst>
          </p:nvPr>
        </p:nvGraphicFramePr>
        <p:xfrm>
          <a:off x="362925" y="4617471"/>
          <a:ext cx="4039350" cy="46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Rovnice" r:id="rId4" imgW="1777680" imgH="203040" progId="Equation.3">
                  <p:embed/>
                </p:oleObj>
              </mc:Choice>
              <mc:Fallback>
                <p:oleObj name="Rovnice" r:id="rId4" imgW="177768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2925" y="4617471"/>
                        <a:ext cx="4039350" cy="461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Volný tvar 7"/>
          <p:cNvSpPr/>
          <p:nvPr/>
        </p:nvSpPr>
        <p:spPr>
          <a:xfrm>
            <a:off x="1229107" y="5489547"/>
            <a:ext cx="2578878" cy="942404"/>
          </a:xfrm>
          <a:custGeom>
            <a:avLst/>
            <a:gdLst>
              <a:gd name="connsiteX0" fmla="*/ 3942272 w 3942272"/>
              <a:gd name="connsiteY0" fmla="*/ 0 h 2580657"/>
              <a:gd name="connsiteX1" fmla="*/ 3441939 w 3942272"/>
              <a:gd name="connsiteY1" fmla="*/ 8626 h 2580657"/>
              <a:gd name="connsiteX2" fmla="*/ 3407434 w 3942272"/>
              <a:gd name="connsiteY2" fmla="*/ 17252 h 2580657"/>
              <a:gd name="connsiteX3" fmla="*/ 3355675 w 3942272"/>
              <a:gd name="connsiteY3" fmla="*/ 25879 h 2580657"/>
              <a:gd name="connsiteX4" fmla="*/ 3226279 w 3942272"/>
              <a:gd name="connsiteY4" fmla="*/ 43132 h 2580657"/>
              <a:gd name="connsiteX5" fmla="*/ 3131389 w 3942272"/>
              <a:gd name="connsiteY5" fmla="*/ 77637 h 2580657"/>
              <a:gd name="connsiteX6" fmla="*/ 3088256 w 3942272"/>
              <a:gd name="connsiteY6" fmla="*/ 129396 h 2580657"/>
              <a:gd name="connsiteX7" fmla="*/ 3062377 w 3942272"/>
              <a:gd name="connsiteY7" fmla="*/ 181154 h 2580657"/>
              <a:gd name="connsiteX8" fmla="*/ 3036498 w 3942272"/>
              <a:gd name="connsiteY8" fmla="*/ 207034 h 2580657"/>
              <a:gd name="connsiteX9" fmla="*/ 3001992 w 3942272"/>
              <a:gd name="connsiteY9" fmla="*/ 258792 h 2580657"/>
              <a:gd name="connsiteX10" fmla="*/ 2984739 w 3942272"/>
              <a:gd name="connsiteY10" fmla="*/ 284671 h 2580657"/>
              <a:gd name="connsiteX11" fmla="*/ 2950234 w 3942272"/>
              <a:gd name="connsiteY11" fmla="*/ 336430 h 2580657"/>
              <a:gd name="connsiteX12" fmla="*/ 2932981 w 3942272"/>
              <a:gd name="connsiteY12" fmla="*/ 362309 h 2580657"/>
              <a:gd name="connsiteX13" fmla="*/ 2907102 w 3942272"/>
              <a:gd name="connsiteY13" fmla="*/ 396815 h 2580657"/>
              <a:gd name="connsiteX14" fmla="*/ 2855343 w 3942272"/>
              <a:gd name="connsiteY14" fmla="*/ 474452 h 2580657"/>
              <a:gd name="connsiteX15" fmla="*/ 2838090 w 3942272"/>
              <a:gd name="connsiteY15" fmla="*/ 500332 h 2580657"/>
              <a:gd name="connsiteX16" fmla="*/ 2812211 w 3942272"/>
              <a:gd name="connsiteY16" fmla="*/ 534837 h 2580657"/>
              <a:gd name="connsiteX17" fmla="*/ 2777705 w 3942272"/>
              <a:gd name="connsiteY17" fmla="*/ 586596 h 2580657"/>
              <a:gd name="connsiteX18" fmla="*/ 2751826 w 3942272"/>
              <a:gd name="connsiteY18" fmla="*/ 638354 h 2580657"/>
              <a:gd name="connsiteX19" fmla="*/ 2734573 w 3942272"/>
              <a:gd name="connsiteY19" fmla="*/ 672860 h 2580657"/>
              <a:gd name="connsiteX20" fmla="*/ 2691441 w 3942272"/>
              <a:gd name="connsiteY20" fmla="*/ 733245 h 2580657"/>
              <a:gd name="connsiteX21" fmla="*/ 2665562 w 3942272"/>
              <a:gd name="connsiteY21" fmla="*/ 785003 h 2580657"/>
              <a:gd name="connsiteX22" fmla="*/ 2656936 w 3942272"/>
              <a:gd name="connsiteY22" fmla="*/ 810883 h 2580657"/>
              <a:gd name="connsiteX23" fmla="*/ 2631056 w 3942272"/>
              <a:gd name="connsiteY23" fmla="*/ 836762 h 2580657"/>
              <a:gd name="connsiteX24" fmla="*/ 2596551 w 3942272"/>
              <a:gd name="connsiteY24" fmla="*/ 888520 h 2580657"/>
              <a:gd name="connsiteX25" fmla="*/ 2553419 w 3942272"/>
              <a:gd name="connsiteY25" fmla="*/ 948905 h 2580657"/>
              <a:gd name="connsiteX26" fmla="*/ 2518913 w 3942272"/>
              <a:gd name="connsiteY26" fmla="*/ 1000664 h 2580657"/>
              <a:gd name="connsiteX27" fmla="*/ 2510287 w 3942272"/>
              <a:gd name="connsiteY27" fmla="*/ 1026543 h 2580657"/>
              <a:gd name="connsiteX28" fmla="*/ 2493034 w 3942272"/>
              <a:gd name="connsiteY28" fmla="*/ 1052422 h 2580657"/>
              <a:gd name="connsiteX29" fmla="*/ 2484407 w 3942272"/>
              <a:gd name="connsiteY29" fmla="*/ 1078302 h 2580657"/>
              <a:gd name="connsiteX30" fmla="*/ 2467155 w 3942272"/>
              <a:gd name="connsiteY30" fmla="*/ 1112807 h 2580657"/>
              <a:gd name="connsiteX31" fmla="*/ 2458528 w 3942272"/>
              <a:gd name="connsiteY31" fmla="*/ 1138686 h 2580657"/>
              <a:gd name="connsiteX32" fmla="*/ 2432649 w 3942272"/>
              <a:gd name="connsiteY32" fmla="*/ 1164566 h 2580657"/>
              <a:gd name="connsiteX33" fmla="*/ 2424022 w 3942272"/>
              <a:gd name="connsiteY33" fmla="*/ 1190445 h 2580657"/>
              <a:gd name="connsiteX34" fmla="*/ 2389517 w 3942272"/>
              <a:gd name="connsiteY34" fmla="*/ 1250830 h 2580657"/>
              <a:gd name="connsiteX35" fmla="*/ 2380890 w 3942272"/>
              <a:gd name="connsiteY35" fmla="*/ 1276709 h 2580657"/>
              <a:gd name="connsiteX36" fmla="*/ 2363638 w 3942272"/>
              <a:gd name="connsiteY36" fmla="*/ 1302588 h 2580657"/>
              <a:gd name="connsiteX37" fmla="*/ 2355011 w 3942272"/>
              <a:gd name="connsiteY37" fmla="*/ 1328468 h 2580657"/>
              <a:gd name="connsiteX38" fmla="*/ 2337758 w 3942272"/>
              <a:gd name="connsiteY38" fmla="*/ 1354347 h 2580657"/>
              <a:gd name="connsiteX39" fmla="*/ 2311879 w 3942272"/>
              <a:gd name="connsiteY39" fmla="*/ 1397479 h 2580657"/>
              <a:gd name="connsiteX40" fmla="*/ 2286000 w 3942272"/>
              <a:gd name="connsiteY40" fmla="*/ 1457864 h 2580657"/>
              <a:gd name="connsiteX41" fmla="*/ 2251494 w 3942272"/>
              <a:gd name="connsiteY41" fmla="*/ 1526875 h 2580657"/>
              <a:gd name="connsiteX42" fmla="*/ 2225615 w 3942272"/>
              <a:gd name="connsiteY42" fmla="*/ 1578634 h 2580657"/>
              <a:gd name="connsiteX43" fmla="*/ 2208362 w 3942272"/>
              <a:gd name="connsiteY43" fmla="*/ 1639018 h 2580657"/>
              <a:gd name="connsiteX44" fmla="*/ 2191109 w 3942272"/>
              <a:gd name="connsiteY44" fmla="*/ 1664898 h 2580657"/>
              <a:gd name="connsiteX45" fmla="*/ 2165230 w 3942272"/>
              <a:gd name="connsiteY45" fmla="*/ 1751162 h 2580657"/>
              <a:gd name="connsiteX46" fmla="*/ 2139351 w 3942272"/>
              <a:gd name="connsiteY46" fmla="*/ 1785668 h 2580657"/>
              <a:gd name="connsiteX47" fmla="*/ 2113472 w 3942272"/>
              <a:gd name="connsiteY47" fmla="*/ 1846052 h 2580657"/>
              <a:gd name="connsiteX48" fmla="*/ 2096219 w 3942272"/>
              <a:gd name="connsiteY48" fmla="*/ 1906437 h 2580657"/>
              <a:gd name="connsiteX49" fmla="*/ 2087592 w 3942272"/>
              <a:gd name="connsiteY49" fmla="*/ 1932317 h 2580657"/>
              <a:gd name="connsiteX50" fmla="*/ 2061713 w 3942272"/>
              <a:gd name="connsiteY50" fmla="*/ 1958196 h 2580657"/>
              <a:gd name="connsiteX51" fmla="*/ 2035834 w 3942272"/>
              <a:gd name="connsiteY51" fmla="*/ 2009954 h 2580657"/>
              <a:gd name="connsiteX52" fmla="*/ 2018581 w 3942272"/>
              <a:gd name="connsiteY52" fmla="*/ 2044460 h 2580657"/>
              <a:gd name="connsiteX53" fmla="*/ 1984075 w 3942272"/>
              <a:gd name="connsiteY53" fmla="*/ 2096218 h 2580657"/>
              <a:gd name="connsiteX54" fmla="*/ 1940943 w 3942272"/>
              <a:gd name="connsiteY54" fmla="*/ 2165230 h 2580657"/>
              <a:gd name="connsiteX55" fmla="*/ 1906438 w 3942272"/>
              <a:gd name="connsiteY55" fmla="*/ 2216988 h 2580657"/>
              <a:gd name="connsiteX56" fmla="*/ 1889185 w 3942272"/>
              <a:gd name="connsiteY56" fmla="*/ 2242868 h 2580657"/>
              <a:gd name="connsiteX57" fmla="*/ 1854679 w 3942272"/>
              <a:gd name="connsiteY57" fmla="*/ 2303252 h 2580657"/>
              <a:gd name="connsiteX58" fmla="*/ 1828800 w 3942272"/>
              <a:gd name="connsiteY58" fmla="*/ 2329132 h 2580657"/>
              <a:gd name="connsiteX59" fmla="*/ 1794294 w 3942272"/>
              <a:gd name="connsiteY59" fmla="*/ 2380890 h 2580657"/>
              <a:gd name="connsiteX60" fmla="*/ 1759789 w 3942272"/>
              <a:gd name="connsiteY60" fmla="*/ 2432649 h 2580657"/>
              <a:gd name="connsiteX61" fmla="*/ 1733909 w 3942272"/>
              <a:gd name="connsiteY61" fmla="*/ 2458528 h 2580657"/>
              <a:gd name="connsiteX62" fmla="*/ 1716656 w 3942272"/>
              <a:gd name="connsiteY62" fmla="*/ 2484407 h 2580657"/>
              <a:gd name="connsiteX63" fmla="*/ 1690777 w 3942272"/>
              <a:gd name="connsiteY63" fmla="*/ 2501660 h 2580657"/>
              <a:gd name="connsiteX64" fmla="*/ 1639019 w 3942272"/>
              <a:gd name="connsiteY64" fmla="*/ 2536166 h 2580657"/>
              <a:gd name="connsiteX65" fmla="*/ 1544128 w 3942272"/>
              <a:gd name="connsiteY65" fmla="*/ 2562045 h 2580657"/>
              <a:gd name="connsiteX66" fmla="*/ 1302589 w 3942272"/>
              <a:gd name="connsiteY66" fmla="*/ 2562045 h 2580657"/>
              <a:gd name="connsiteX67" fmla="*/ 1250830 w 3942272"/>
              <a:gd name="connsiteY67" fmla="*/ 2544792 h 2580657"/>
              <a:gd name="connsiteX68" fmla="*/ 1224951 w 3942272"/>
              <a:gd name="connsiteY68" fmla="*/ 2536166 h 2580657"/>
              <a:gd name="connsiteX69" fmla="*/ 1147313 w 3942272"/>
              <a:gd name="connsiteY69" fmla="*/ 2475781 h 2580657"/>
              <a:gd name="connsiteX70" fmla="*/ 1121434 w 3942272"/>
              <a:gd name="connsiteY70" fmla="*/ 2458528 h 2580657"/>
              <a:gd name="connsiteX71" fmla="*/ 1095555 w 3942272"/>
              <a:gd name="connsiteY71" fmla="*/ 2441275 h 2580657"/>
              <a:gd name="connsiteX72" fmla="*/ 1069675 w 3942272"/>
              <a:gd name="connsiteY72" fmla="*/ 2406769 h 2580657"/>
              <a:gd name="connsiteX73" fmla="*/ 1035170 w 3942272"/>
              <a:gd name="connsiteY73" fmla="*/ 2355011 h 2580657"/>
              <a:gd name="connsiteX74" fmla="*/ 1009290 w 3942272"/>
              <a:gd name="connsiteY74" fmla="*/ 2320505 h 2580657"/>
              <a:gd name="connsiteX75" fmla="*/ 974785 w 3942272"/>
              <a:gd name="connsiteY75" fmla="*/ 2251494 h 2580657"/>
              <a:gd name="connsiteX76" fmla="*/ 948905 w 3942272"/>
              <a:gd name="connsiteY76" fmla="*/ 2225615 h 2580657"/>
              <a:gd name="connsiteX77" fmla="*/ 914400 w 3942272"/>
              <a:gd name="connsiteY77" fmla="*/ 2173856 h 2580657"/>
              <a:gd name="connsiteX78" fmla="*/ 897147 w 3942272"/>
              <a:gd name="connsiteY78" fmla="*/ 2147977 h 2580657"/>
              <a:gd name="connsiteX79" fmla="*/ 862641 w 3942272"/>
              <a:gd name="connsiteY79" fmla="*/ 2087592 h 2580657"/>
              <a:gd name="connsiteX80" fmla="*/ 836762 w 3942272"/>
              <a:gd name="connsiteY80" fmla="*/ 2035834 h 2580657"/>
              <a:gd name="connsiteX81" fmla="*/ 802256 w 3942272"/>
              <a:gd name="connsiteY81" fmla="*/ 1975449 h 2580657"/>
              <a:gd name="connsiteX82" fmla="*/ 785004 w 3942272"/>
              <a:gd name="connsiteY82" fmla="*/ 1923690 h 2580657"/>
              <a:gd name="connsiteX83" fmla="*/ 767751 w 3942272"/>
              <a:gd name="connsiteY83" fmla="*/ 1897811 h 2580657"/>
              <a:gd name="connsiteX84" fmla="*/ 759124 w 3942272"/>
              <a:gd name="connsiteY84" fmla="*/ 1871932 h 2580657"/>
              <a:gd name="connsiteX85" fmla="*/ 741872 w 3942272"/>
              <a:gd name="connsiteY85" fmla="*/ 1846052 h 2580657"/>
              <a:gd name="connsiteX86" fmla="*/ 698739 w 3942272"/>
              <a:gd name="connsiteY86" fmla="*/ 1785668 h 2580657"/>
              <a:gd name="connsiteX87" fmla="*/ 655607 w 3942272"/>
              <a:gd name="connsiteY87" fmla="*/ 1708030 h 2580657"/>
              <a:gd name="connsiteX88" fmla="*/ 629728 w 3942272"/>
              <a:gd name="connsiteY88" fmla="*/ 1690777 h 2580657"/>
              <a:gd name="connsiteX89" fmla="*/ 586596 w 3942272"/>
              <a:gd name="connsiteY89" fmla="*/ 1656271 h 2580657"/>
              <a:gd name="connsiteX90" fmla="*/ 552090 w 3942272"/>
              <a:gd name="connsiteY90" fmla="*/ 1630392 h 2580657"/>
              <a:gd name="connsiteX91" fmla="*/ 483079 w 3942272"/>
              <a:gd name="connsiteY91" fmla="*/ 1604513 h 2580657"/>
              <a:gd name="connsiteX92" fmla="*/ 276045 w 3942272"/>
              <a:gd name="connsiteY92" fmla="*/ 1613139 h 2580657"/>
              <a:gd name="connsiteX93" fmla="*/ 224287 w 3942272"/>
              <a:gd name="connsiteY93" fmla="*/ 1647645 h 2580657"/>
              <a:gd name="connsiteX94" fmla="*/ 172528 w 3942272"/>
              <a:gd name="connsiteY94" fmla="*/ 1682151 h 2580657"/>
              <a:gd name="connsiteX95" fmla="*/ 120770 w 3942272"/>
              <a:gd name="connsiteY95" fmla="*/ 1716656 h 2580657"/>
              <a:gd name="connsiteX96" fmla="*/ 69011 w 3942272"/>
              <a:gd name="connsiteY96" fmla="*/ 1742535 h 2580657"/>
              <a:gd name="connsiteX97" fmla="*/ 8626 w 3942272"/>
              <a:gd name="connsiteY97" fmla="*/ 1768415 h 2580657"/>
              <a:gd name="connsiteX98" fmla="*/ 0 w 3942272"/>
              <a:gd name="connsiteY98" fmla="*/ 1768415 h 258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942272" h="2580657">
                <a:moveTo>
                  <a:pt x="3942272" y="0"/>
                </a:moveTo>
                <a:lnTo>
                  <a:pt x="3441939" y="8626"/>
                </a:lnTo>
                <a:cubicBezTo>
                  <a:pt x="3430090" y="9008"/>
                  <a:pt x="3419059" y="14927"/>
                  <a:pt x="3407434" y="17252"/>
                </a:cubicBezTo>
                <a:cubicBezTo>
                  <a:pt x="3390283" y="20682"/>
                  <a:pt x="3372884" y="22750"/>
                  <a:pt x="3355675" y="25879"/>
                </a:cubicBezTo>
                <a:cubicBezTo>
                  <a:pt x="3268332" y="41760"/>
                  <a:pt x="3358420" y="29917"/>
                  <a:pt x="3226279" y="43132"/>
                </a:cubicBezTo>
                <a:cubicBezTo>
                  <a:pt x="3147210" y="62900"/>
                  <a:pt x="3176998" y="47232"/>
                  <a:pt x="3131389" y="77637"/>
                </a:cubicBezTo>
                <a:cubicBezTo>
                  <a:pt x="3088552" y="141894"/>
                  <a:pt x="3143609" y="62973"/>
                  <a:pt x="3088256" y="129396"/>
                </a:cubicBezTo>
                <a:cubicBezTo>
                  <a:pt x="3020401" y="210821"/>
                  <a:pt x="3114241" y="103358"/>
                  <a:pt x="3062377" y="181154"/>
                </a:cubicBezTo>
                <a:cubicBezTo>
                  <a:pt x="3055610" y="191305"/>
                  <a:pt x="3043988" y="197404"/>
                  <a:pt x="3036498" y="207034"/>
                </a:cubicBezTo>
                <a:cubicBezTo>
                  <a:pt x="3023768" y="223401"/>
                  <a:pt x="3013494" y="241539"/>
                  <a:pt x="3001992" y="258792"/>
                </a:cubicBezTo>
                <a:lnTo>
                  <a:pt x="2984739" y="284671"/>
                </a:lnTo>
                <a:lnTo>
                  <a:pt x="2950234" y="336430"/>
                </a:lnTo>
                <a:cubicBezTo>
                  <a:pt x="2944483" y="345056"/>
                  <a:pt x="2939201" y="354015"/>
                  <a:pt x="2932981" y="362309"/>
                </a:cubicBezTo>
                <a:cubicBezTo>
                  <a:pt x="2924355" y="373811"/>
                  <a:pt x="2915347" y="385037"/>
                  <a:pt x="2907102" y="396815"/>
                </a:cubicBezTo>
                <a:cubicBezTo>
                  <a:pt x="2889266" y="422295"/>
                  <a:pt x="2872596" y="448573"/>
                  <a:pt x="2855343" y="474452"/>
                </a:cubicBezTo>
                <a:cubicBezTo>
                  <a:pt x="2849592" y="483079"/>
                  <a:pt x="2844311" y="492038"/>
                  <a:pt x="2838090" y="500332"/>
                </a:cubicBezTo>
                <a:cubicBezTo>
                  <a:pt x="2829464" y="511834"/>
                  <a:pt x="2820456" y="523059"/>
                  <a:pt x="2812211" y="534837"/>
                </a:cubicBezTo>
                <a:cubicBezTo>
                  <a:pt x="2800320" y="551824"/>
                  <a:pt x="2777705" y="586596"/>
                  <a:pt x="2777705" y="586596"/>
                </a:cubicBezTo>
                <a:cubicBezTo>
                  <a:pt x="2761890" y="634044"/>
                  <a:pt x="2778582" y="591531"/>
                  <a:pt x="2751826" y="638354"/>
                </a:cubicBezTo>
                <a:cubicBezTo>
                  <a:pt x="2745446" y="649519"/>
                  <a:pt x="2740953" y="661695"/>
                  <a:pt x="2734573" y="672860"/>
                </a:cubicBezTo>
                <a:cubicBezTo>
                  <a:pt x="2724479" y="690526"/>
                  <a:pt x="2702556" y="718426"/>
                  <a:pt x="2691441" y="733245"/>
                </a:cubicBezTo>
                <a:cubicBezTo>
                  <a:pt x="2669758" y="798296"/>
                  <a:pt x="2699008" y="718110"/>
                  <a:pt x="2665562" y="785003"/>
                </a:cubicBezTo>
                <a:cubicBezTo>
                  <a:pt x="2661495" y="793136"/>
                  <a:pt x="2661980" y="803317"/>
                  <a:pt x="2656936" y="810883"/>
                </a:cubicBezTo>
                <a:cubicBezTo>
                  <a:pt x="2650169" y="821034"/>
                  <a:pt x="2638546" y="827132"/>
                  <a:pt x="2631056" y="836762"/>
                </a:cubicBezTo>
                <a:cubicBezTo>
                  <a:pt x="2618326" y="853129"/>
                  <a:pt x="2608053" y="871267"/>
                  <a:pt x="2596551" y="888520"/>
                </a:cubicBezTo>
                <a:cubicBezTo>
                  <a:pt x="2571322" y="926365"/>
                  <a:pt x="2585521" y="906103"/>
                  <a:pt x="2553419" y="948905"/>
                </a:cubicBezTo>
                <a:cubicBezTo>
                  <a:pt x="2532906" y="1010443"/>
                  <a:pt x="2561993" y="936044"/>
                  <a:pt x="2518913" y="1000664"/>
                </a:cubicBezTo>
                <a:cubicBezTo>
                  <a:pt x="2513869" y="1008230"/>
                  <a:pt x="2514353" y="1018410"/>
                  <a:pt x="2510287" y="1026543"/>
                </a:cubicBezTo>
                <a:cubicBezTo>
                  <a:pt x="2505650" y="1035816"/>
                  <a:pt x="2497671" y="1043149"/>
                  <a:pt x="2493034" y="1052422"/>
                </a:cubicBezTo>
                <a:cubicBezTo>
                  <a:pt x="2488967" y="1060555"/>
                  <a:pt x="2487989" y="1069944"/>
                  <a:pt x="2484407" y="1078302"/>
                </a:cubicBezTo>
                <a:cubicBezTo>
                  <a:pt x="2479342" y="1090121"/>
                  <a:pt x="2472221" y="1100988"/>
                  <a:pt x="2467155" y="1112807"/>
                </a:cubicBezTo>
                <a:cubicBezTo>
                  <a:pt x="2463573" y="1121165"/>
                  <a:pt x="2463572" y="1131120"/>
                  <a:pt x="2458528" y="1138686"/>
                </a:cubicBezTo>
                <a:cubicBezTo>
                  <a:pt x="2451761" y="1148837"/>
                  <a:pt x="2441275" y="1155939"/>
                  <a:pt x="2432649" y="1164566"/>
                </a:cubicBezTo>
                <a:cubicBezTo>
                  <a:pt x="2429773" y="1173192"/>
                  <a:pt x="2428089" y="1182312"/>
                  <a:pt x="2424022" y="1190445"/>
                </a:cubicBezTo>
                <a:cubicBezTo>
                  <a:pt x="2380704" y="1277081"/>
                  <a:pt x="2434891" y="1144961"/>
                  <a:pt x="2389517" y="1250830"/>
                </a:cubicBezTo>
                <a:cubicBezTo>
                  <a:pt x="2385935" y="1259188"/>
                  <a:pt x="2384957" y="1268576"/>
                  <a:pt x="2380890" y="1276709"/>
                </a:cubicBezTo>
                <a:cubicBezTo>
                  <a:pt x="2376254" y="1285982"/>
                  <a:pt x="2368274" y="1293315"/>
                  <a:pt x="2363638" y="1302588"/>
                </a:cubicBezTo>
                <a:cubicBezTo>
                  <a:pt x="2359571" y="1310721"/>
                  <a:pt x="2359078" y="1320335"/>
                  <a:pt x="2355011" y="1328468"/>
                </a:cubicBezTo>
                <a:cubicBezTo>
                  <a:pt x="2350374" y="1337741"/>
                  <a:pt x="2343253" y="1345555"/>
                  <a:pt x="2337758" y="1354347"/>
                </a:cubicBezTo>
                <a:cubicBezTo>
                  <a:pt x="2328872" y="1368565"/>
                  <a:pt x="2320022" y="1382822"/>
                  <a:pt x="2311879" y="1397479"/>
                </a:cubicBezTo>
                <a:cubicBezTo>
                  <a:pt x="2265312" y="1481301"/>
                  <a:pt x="2316545" y="1390665"/>
                  <a:pt x="2286000" y="1457864"/>
                </a:cubicBezTo>
                <a:cubicBezTo>
                  <a:pt x="2275357" y="1481278"/>
                  <a:pt x="2259627" y="1502476"/>
                  <a:pt x="2251494" y="1526875"/>
                </a:cubicBezTo>
                <a:cubicBezTo>
                  <a:pt x="2239589" y="1562590"/>
                  <a:pt x="2247912" y="1545188"/>
                  <a:pt x="2225615" y="1578634"/>
                </a:cubicBezTo>
                <a:cubicBezTo>
                  <a:pt x="2222850" y="1589695"/>
                  <a:pt x="2214552" y="1626639"/>
                  <a:pt x="2208362" y="1639018"/>
                </a:cubicBezTo>
                <a:cubicBezTo>
                  <a:pt x="2203725" y="1648291"/>
                  <a:pt x="2196860" y="1656271"/>
                  <a:pt x="2191109" y="1664898"/>
                </a:cubicBezTo>
                <a:cubicBezTo>
                  <a:pt x="2186629" y="1682819"/>
                  <a:pt x="2173106" y="1740660"/>
                  <a:pt x="2165230" y="1751162"/>
                </a:cubicBezTo>
                <a:lnTo>
                  <a:pt x="2139351" y="1785668"/>
                </a:lnTo>
                <a:cubicBezTo>
                  <a:pt x="2121396" y="1857481"/>
                  <a:pt x="2143258" y="1786479"/>
                  <a:pt x="2113472" y="1846052"/>
                </a:cubicBezTo>
                <a:cubicBezTo>
                  <a:pt x="2106576" y="1859845"/>
                  <a:pt x="2099906" y="1893532"/>
                  <a:pt x="2096219" y="1906437"/>
                </a:cubicBezTo>
                <a:cubicBezTo>
                  <a:pt x="2093721" y="1915180"/>
                  <a:pt x="2092636" y="1924751"/>
                  <a:pt x="2087592" y="1932317"/>
                </a:cubicBezTo>
                <a:cubicBezTo>
                  <a:pt x="2080825" y="1942468"/>
                  <a:pt x="2070339" y="1949570"/>
                  <a:pt x="2061713" y="1958196"/>
                </a:cubicBezTo>
                <a:cubicBezTo>
                  <a:pt x="2045898" y="2005644"/>
                  <a:pt x="2062590" y="1963131"/>
                  <a:pt x="2035834" y="2009954"/>
                </a:cubicBezTo>
                <a:cubicBezTo>
                  <a:pt x="2029454" y="2021119"/>
                  <a:pt x="2025197" y="2033433"/>
                  <a:pt x="2018581" y="2044460"/>
                </a:cubicBezTo>
                <a:cubicBezTo>
                  <a:pt x="2007913" y="2062240"/>
                  <a:pt x="1984075" y="2096218"/>
                  <a:pt x="1984075" y="2096218"/>
                </a:cubicBezTo>
                <a:cubicBezTo>
                  <a:pt x="1963543" y="2157813"/>
                  <a:pt x="1981954" y="2137889"/>
                  <a:pt x="1940943" y="2165230"/>
                </a:cubicBezTo>
                <a:lnTo>
                  <a:pt x="1906438" y="2216988"/>
                </a:lnTo>
                <a:cubicBezTo>
                  <a:pt x="1900687" y="2225615"/>
                  <a:pt x="1893822" y="2233595"/>
                  <a:pt x="1889185" y="2242868"/>
                </a:cubicBezTo>
                <a:cubicBezTo>
                  <a:pt x="1878637" y="2263963"/>
                  <a:pt x="1869921" y="2284962"/>
                  <a:pt x="1854679" y="2303252"/>
                </a:cubicBezTo>
                <a:cubicBezTo>
                  <a:pt x="1846869" y="2312624"/>
                  <a:pt x="1837426" y="2320505"/>
                  <a:pt x="1828800" y="2329132"/>
                </a:cubicBezTo>
                <a:cubicBezTo>
                  <a:pt x="1812300" y="2378627"/>
                  <a:pt x="1831989" y="2332424"/>
                  <a:pt x="1794294" y="2380890"/>
                </a:cubicBezTo>
                <a:cubicBezTo>
                  <a:pt x="1781564" y="2397258"/>
                  <a:pt x="1774451" y="2417987"/>
                  <a:pt x="1759789" y="2432649"/>
                </a:cubicBezTo>
                <a:cubicBezTo>
                  <a:pt x="1751162" y="2441275"/>
                  <a:pt x="1741719" y="2449156"/>
                  <a:pt x="1733909" y="2458528"/>
                </a:cubicBezTo>
                <a:cubicBezTo>
                  <a:pt x="1727272" y="2466493"/>
                  <a:pt x="1723987" y="2477076"/>
                  <a:pt x="1716656" y="2484407"/>
                </a:cubicBezTo>
                <a:cubicBezTo>
                  <a:pt x="1709325" y="2491738"/>
                  <a:pt x="1699403" y="2495909"/>
                  <a:pt x="1690777" y="2501660"/>
                </a:cubicBezTo>
                <a:cubicBezTo>
                  <a:pt x="1660453" y="2547144"/>
                  <a:pt x="1691008" y="2513885"/>
                  <a:pt x="1639019" y="2536166"/>
                </a:cubicBezTo>
                <a:cubicBezTo>
                  <a:pt x="1558428" y="2570705"/>
                  <a:pt x="1702632" y="2542231"/>
                  <a:pt x="1544128" y="2562045"/>
                </a:cubicBezTo>
                <a:cubicBezTo>
                  <a:pt x="1453746" y="2592171"/>
                  <a:pt x="1497667" y="2580923"/>
                  <a:pt x="1302589" y="2562045"/>
                </a:cubicBezTo>
                <a:cubicBezTo>
                  <a:pt x="1284487" y="2560293"/>
                  <a:pt x="1268083" y="2550543"/>
                  <a:pt x="1250830" y="2544792"/>
                </a:cubicBezTo>
                <a:lnTo>
                  <a:pt x="1224951" y="2536166"/>
                </a:lnTo>
                <a:cubicBezTo>
                  <a:pt x="1184409" y="2495622"/>
                  <a:pt x="1209225" y="2517055"/>
                  <a:pt x="1147313" y="2475781"/>
                </a:cubicBezTo>
                <a:lnTo>
                  <a:pt x="1121434" y="2458528"/>
                </a:lnTo>
                <a:cubicBezTo>
                  <a:pt x="1112808" y="2452777"/>
                  <a:pt x="1101776" y="2449569"/>
                  <a:pt x="1095555" y="2441275"/>
                </a:cubicBezTo>
                <a:cubicBezTo>
                  <a:pt x="1086928" y="2429773"/>
                  <a:pt x="1077920" y="2418548"/>
                  <a:pt x="1069675" y="2406769"/>
                </a:cubicBezTo>
                <a:cubicBezTo>
                  <a:pt x="1057784" y="2389782"/>
                  <a:pt x="1047611" y="2371599"/>
                  <a:pt x="1035170" y="2355011"/>
                </a:cubicBezTo>
                <a:cubicBezTo>
                  <a:pt x="1026543" y="2343509"/>
                  <a:pt x="1016534" y="2332924"/>
                  <a:pt x="1009290" y="2320505"/>
                </a:cubicBezTo>
                <a:cubicBezTo>
                  <a:pt x="996331" y="2298290"/>
                  <a:pt x="992971" y="2269680"/>
                  <a:pt x="974785" y="2251494"/>
                </a:cubicBezTo>
                <a:cubicBezTo>
                  <a:pt x="966158" y="2242868"/>
                  <a:pt x="956395" y="2235245"/>
                  <a:pt x="948905" y="2225615"/>
                </a:cubicBezTo>
                <a:cubicBezTo>
                  <a:pt x="936175" y="2209248"/>
                  <a:pt x="925902" y="2191109"/>
                  <a:pt x="914400" y="2173856"/>
                </a:cubicBezTo>
                <a:cubicBezTo>
                  <a:pt x="908649" y="2165230"/>
                  <a:pt x="901784" y="2157250"/>
                  <a:pt x="897147" y="2147977"/>
                </a:cubicBezTo>
                <a:cubicBezTo>
                  <a:pt x="875257" y="2104198"/>
                  <a:pt x="887027" y="2124171"/>
                  <a:pt x="862641" y="2087592"/>
                </a:cubicBezTo>
                <a:cubicBezTo>
                  <a:pt x="846826" y="2040144"/>
                  <a:pt x="863518" y="2082657"/>
                  <a:pt x="836762" y="2035834"/>
                </a:cubicBezTo>
                <a:cubicBezTo>
                  <a:pt x="792983" y="1959221"/>
                  <a:pt x="844290" y="2038499"/>
                  <a:pt x="802256" y="1975449"/>
                </a:cubicBezTo>
                <a:cubicBezTo>
                  <a:pt x="796505" y="1958196"/>
                  <a:pt x="795092" y="1938822"/>
                  <a:pt x="785004" y="1923690"/>
                </a:cubicBezTo>
                <a:cubicBezTo>
                  <a:pt x="779253" y="1915064"/>
                  <a:pt x="772388" y="1907084"/>
                  <a:pt x="767751" y="1897811"/>
                </a:cubicBezTo>
                <a:cubicBezTo>
                  <a:pt x="763684" y="1889678"/>
                  <a:pt x="763190" y="1880065"/>
                  <a:pt x="759124" y="1871932"/>
                </a:cubicBezTo>
                <a:cubicBezTo>
                  <a:pt x="754487" y="1862659"/>
                  <a:pt x="747016" y="1855054"/>
                  <a:pt x="741872" y="1846052"/>
                </a:cubicBezTo>
                <a:cubicBezTo>
                  <a:pt x="711597" y="1793070"/>
                  <a:pt x="740890" y="1827817"/>
                  <a:pt x="698739" y="1785668"/>
                </a:cubicBezTo>
                <a:cubicBezTo>
                  <a:pt x="689750" y="1758699"/>
                  <a:pt x="681034" y="1724982"/>
                  <a:pt x="655607" y="1708030"/>
                </a:cubicBezTo>
                <a:lnTo>
                  <a:pt x="629728" y="1690777"/>
                </a:lnTo>
                <a:cubicBezTo>
                  <a:pt x="596990" y="1641671"/>
                  <a:pt x="631468" y="1681912"/>
                  <a:pt x="586596" y="1656271"/>
                </a:cubicBezTo>
                <a:cubicBezTo>
                  <a:pt x="574113" y="1649138"/>
                  <a:pt x="564282" y="1638012"/>
                  <a:pt x="552090" y="1630392"/>
                </a:cubicBezTo>
                <a:cubicBezTo>
                  <a:pt x="522015" y="1611595"/>
                  <a:pt x="516199" y="1612793"/>
                  <a:pt x="483079" y="1604513"/>
                </a:cubicBezTo>
                <a:cubicBezTo>
                  <a:pt x="414068" y="1607388"/>
                  <a:pt x="344176" y="1601784"/>
                  <a:pt x="276045" y="1613139"/>
                </a:cubicBezTo>
                <a:cubicBezTo>
                  <a:pt x="255592" y="1616548"/>
                  <a:pt x="241540" y="1636143"/>
                  <a:pt x="224287" y="1647645"/>
                </a:cubicBezTo>
                <a:lnTo>
                  <a:pt x="172528" y="1682151"/>
                </a:lnTo>
                <a:cubicBezTo>
                  <a:pt x="140219" y="1714460"/>
                  <a:pt x="158222" y="1704172"/>
                  <a:pt x="120770" y="1716656"/>
                </a:cubicBezTo>
                <a:cubicBezTo>
                  <a:pt x="71033" y="1749813"/>
                  <a:pt x="119014" y="1721106"/>
                  <a:pt x="69011" y="1742535"/>
                </a:cubicBezTo>
                <a:cubicBezTo>
                  <a:pt x="34449" y="1757347"/>
                  <a:pt x="40994" y="1760322"/>
                  <a:pt x="8626" y="1768415"/>
                </a:cubicBezTo>
                <a:cubicBezTo>
                  <a:pt x="5837" y="1769112"/>
                  <a:pt x="2875" y="1768415"/>
                  <a:pt x="0" y="1768415"/>
                </a:cubicBezTo>
              </a:path>
            </a:pathLst>
          </a:custGeom>
          <a:noFill/>
          <a:ln w="60325">
            <a:solidFill>
              <a:srgbClr val="FF0000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/>
          </a:p>
        </p:txBody>
      </p:sp>
      <p:sp>
        <p:nvSpPr>
          <p:cNvPr id="9" name="Volný tvar 8"/>
          <p:cNvSpPr/>
          <p:nvPr/>
        </p:nvSpPr>
        <p:spPr>
          <a:xfrm>
            <a:off x="2270600" y="5921594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Volný tvar 9"/>
          <p:cNvSpPr/>
          <p:nvPr/>
        </p:nvSpPr>
        <p:spPr>
          <a:xfrm>
            <a:off x="2406547" y="5789047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Volný tvar 10"/>
          <p:cNvSpPr/>
          <p:nvPr/>
        </p:nvSpPr>
        <p:spPr>
          <a:xfrm>
            <a:off x="2518546" y="5645031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Volný tvar 11"/>
          <p:cNvSpPr/>
          <p:nvPr/>
        </p:nvSpPr>
        <p:spPr>
          <a:xfrm>
            <a:off x="2678440" y="5489546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Volný tvar 12"/>
          <p:cNvSpPr/>
          <p:nvPr/>
        </p:nvSpPr>
        <p:spPr>
          <a:xfrm>
            <a:off x="2850051" y="5345530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2629968"/>
              </p:ext>
            </p:extLst>
          </p:nvPr>
        </p:nvGraphicFramePr>
        <p:xfrm>
          <a:off x="435667" y="2419267"/>
          <a:ext cx="3372318" cy="65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Rovnice" r:id="rId6" imgW="1688760" imgH="330120" progId="Equation.3">
                  <p:embed/>
                </p:oleObj>
              </mc:Choice>
              <mc:Fallback>
                <p:oleObj name="Rovnice" r:id="rId6" imgW="1688760" imgH="3301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35667" y="2419267"/>
                        <a:ext cx="3372318" cy="65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Volný tvar 14"/>
          <p:cNvSpPr/>
          <p:nvPr/>
        </p:nvSpPr>
        <p:spPr>
          <a:xfrm>
            <a:off x="1389001" y="3069891"/>
            <a:ext cx="2578878" cy="1290329"/>
          </a:xfrm>
          <a:custGeom>
            <a:avLst/>
            <a:gdLst>
              <a:gd name="connsiteX0" fmla="*/ 3942272 w 3942272"/>
              <a:gd name="connsiteY0" fmla="*/ 0 h 2580657"/>
              <a:gd name="connsiteX1" fmla="*/ 3441939 w 3942272"/>
              <a:gd name="connsiteY1" fmla="*/ 8626 h 2580657"/>
              <a:gd name="connsiteX2" fmla="*/ 3407434 w 3942272"/>
              <a:gd name="connsiteY2" fmla="*/ 17252 h 2580657"/>
              <a:gd name="connsiteX3" fmla="*/ 3355675 w 3942272"/>
              <a:gd name="connsiteY3" fmla="*/ 25879 h 2580657"/>
              <a:gd name="connsiteX4" fmla="*/ 3226279 w 3942272"/>
              <a:gd name="connsiteY4" fmla="*/ 43132 h 2580657"/>
              <a:gd name="connsiteX5" fmla="*/ 3131389 w 3942272"/>
              <a:gd name="connsiteY5" fmla="*/ 77637 h 2580657"/>
              <a:gd name="connsiteX6" fmla="*/ 3088256 w 3942272"/>
              <a:gd name="connsiteY6" fmla="*/ 129396 h 2580657"/>
              <a:gd name="connsiteX7" fmla="*/ 3062377 w 3942272"/>
              <a:gd name="connsiteY7" fmla="*/ 181154 h 2580657"/>
              <a:gd name="connsiteX8" fmla="*/ 3036498 w 3942272"/>
              <a:gd name="connsiteY8" fmla="*/ 207034 h 2580657"/>
              <a:gd name="connsiteX9" fmla="*/ 3001992 w 3942272"/>
              <a:gd name="connsiteY9" fmla="*/ 258792 h 2580657"/>
              <a:gd name="connsiteX10" fmla="*/ 2984739 w 3942272"/>
              <a:gd name="connsiteY10" fmla="*/ 284671 h 2580657"/>
              <a:gd name="connsiteX11" fmla="*/ 2950234 w 3942272"/>
              <a:gd name="connsiteY11" fmla="*/ 336430 h 2580657"/>
              <a:gd name="connsiteX12" fmla="*/ 2932981 w 3942272"/>
              <a:gd name="connsiteY12" fmla="*/ 362309 h 2580657"/>
              <a:gd name="connsiteX13" fmla="*/ 2907102 w 3942272"/>
              <a:gd name="connsiteY13" fmla="*/ 396815 h 2580657"/>
              <a:gd name="connsiteX14" fmla="*/ 2855343 w 3942272"/>
              <a:gd name="connsiteY14" fmla="*/ 474452 h 2580657"/>
              <a:gd name="connsiteX15" fmla="*/ 2838090 w 3942272"/>
              <a:gd name="connsiteY15" fmla="*/ 500332 h 2580657"/>
              <a:gd name="connsiteX16" fmla="*/ 2812211 w 3942272"/>
              <a:gd name="connsiteY16" fmla="*/ 534837 h 2580657"/>
              <a:gd name="connsiteX17" fmla="*/ 2777705 w 3942272"/>
              <a:gd name="connsiteY17" fmla="*/ 586596 h 2580657"/>
              <a:gd name="connsiteX18" fmla="*/ 2751826 w 3942272"/>
              <a:gd name="connsiteY18" fmla="*/ 638354 h 2580657"/>
              <a:gd name="connsiteX19" fmla="*/ 2734573 w 3942272"/>
              <a:gd name="connsiteY19" fmla="*/ 672860 h 2580657"/>
              <a:gd name="connsiteX20" fmla="*/ 2691441 w 3942272"/>
              <a:gd name="connsiteY20" fmla="*/ 733245 h 2580657"/>
              <a:gd name="connsiteX21" fmla="*/ 2665562 w 3942272"/>
              <a:gd name="connsiteY21" fmla="*/ 785003 h 2580657"/>
              <a:gd name="connsiteX22" fmla="*/ 2656936 w 3942272"/>
              <a:gd name="connsiteY22" fmla="*/ 810883 h 2580657"/>
              <a:gd name="connsiteX23" fmla="*/ 2631056 w 3942272"/>
              <a:gd name="connsiteY23" fmla="*/ 836762 h 2580657"/>
              <a:gd name="connsiteX24" fmla="*/ 2596551 w 3942272"/>
              <a:gd name="connsiteY24" fmla="*/ 888520 h 2580657"/>
              <a:gd name="connsiteX25" fmla="*/ 2553419 w 3942272"/>
              <a:gd name="connsiteY25" fmla="*/ 948905 h 2580657"/>
              <a:gd name="connsiteX26" fmla="*/ 2518913 w 3942272"/>
              <a:gd name="connsiteY26" fmla="*/ 1000664 h 2580657"/>
              <a:gd name="connsiteX27" fmla="*/ 2510287 w 3942272"/>
              <a:gd name="connsiteY27" fmla="*/ 1026543 h 2580657"/>
              <a:gd name="connsiteX28" fmla="*/ 2493034 w 3942272"/>
              <a:gd name="connsiteY28" fmla="*/ 1052422 h 2580657"/>
              <a:gd name="connsiteX29" fmla="*/ 2484407 w 3942272"/>
              <a:gd name="connsiteY29" fmla="*/ 1078302 h 2580657"/>
              <a:gd name="connsiteX30" fmla="*/ 2467155 w 3942272"/>
              <a:gd name="connsiteY30" fmla="*/ 1112807 h 2580657"/>
              <a:gd name="connsiteX31" fmla="*/ 2458528 w 3942272"/>
              <a:gd name="connsiteY31" fmla="*/ 1138686 h 2580657"/>
              <a:gd name="connsiteX32" fmla="*/ 2432649 w 3942272"/>
              <a:gd name="connsiteY32" fmla="*/ 1164566 h 2580657"/>
              <a:gd name="connsiteX33" fmla="*/ 2424022 w 3942272"/>
              <a:gd name="connsiteY33" fmla="*/ 1190445 h 2580657"/>
              <a:gd name="connsiteX34" fmla="*/ 2389517 w 3942272"/>
              <a:gd name="connsiteY34" fmla="*/ 1250830 h 2580657"/>
              <a:gd name="connsiteX35" fmla="*/ 2380890 w 3942272"/>
              <a:gd name="connsiteY35" fmla="*/ 1276709 h 2580657"/>
              <a:gd name="connsiteX36" fmla="*/ 2363638 w 3942272"/>
              <a:gd name="connsiteY36" fmla="*/ 1302588 h 2580657"/>
              <a:gd name="connsiteX37" fmla="*/ 2355011 w 3942272"/>
              <a:gd name="connsiteY37" fmla="*/ 1328468 h 2580657"/>
              <a:gd name="connsiteX38" fmla="*/ 2337758 w 3942272"/>
              <a:gd name="connsiteY38" fmla="*/ 1354347 h 2580657"/>
              <a:gd name="connsiteX39" fmla="*/ 2311879 w 3942272"/>
              <a:gd name="connsiteY39" fmla="*/ 1397479 h 2580657"/>
              <a:gd name="connsiteX40" fmla="*/ 2286000 w 3942272"/>
              <a:gd name="connsiteY40" fmla="*/ 1457864 h 2580657"/>
              <a:gd name="connsiteX41" fmla="*/ 2251494 w 3942272"/>
              <a:gd name="connsiteY41" fmla="*/ 1526875 h 2580657"/>
              <a:gd name="connsiteX42" fmla="*/ 2225615 w 3942272"/>
              <a:gd name="connsiteY42" fmla="*/ 1578634 h 2580657"/>
              <a:gd name="connsiteX43" fmla="*/ 2208362 w 3942272"/>
              <a:gd name="connsiteY43" fmla="*/ 1639018 h 2580657"/>
              <a:gd name="connsiteX44" fmla="*/ 2191109 w 3942272"/>
              <a:gd name="connsiteY44" fmla="*/ 1664898 h 2580657"/>
              <a:gd name="connsiteX45" fmla="*/ 2165230 w 3942272"/>
              <a:gd name="connsiteY45" fmla="*/ 1751162 h 2580657"/>
              <a:gd name="connsiteX46" fmla="*/ 2139351 w 3942272"/>
              <a:gd name="connsiteY46" fmla="*/ 1785668 h 2580657"/>
              <a:gd name="connsiteX47" fmla="*/ 2113472 w 3942272"/>
              <a:gd name="connsiteY47" fmla="*/ 1846052 h 2580657"/>
              <a:gd name="connsiteX48" fmla="*/ 2096219 w 3942272"/>
              <a:gd name="connsiteY48" fmla="*/ 1906437 h 2580657"/>
              <a:gd name="connsiteX49" fmla="*/ 2087592 w 3942272"/>
              <a:gd name="connsiteY49" fmla="*/ 1932317 h 2580657"/>
              <a:gd name="connsiteX50" fmla="*/ 2061713 w 3942272"/>
              <a:gd name="connsiteY50" fmla="*/ 1958196 h 2580657"/>
              <a:gd name="connsiteX51" fmla="*/ 2035834 w 3942272"/>
              <a:gd name="connsiteY51" fmla="*/ 2009954 h 2580657"/>
              <a:gd name="connsiteX52" fmla="*/ 2018581 w 3942272"/>
              <a:gd name="connsiteY52" fmla="*/ 2044460 h 2580657"/>
              <a:gd name="connsiteX53" fmla="*/ 1984075 w 3942272"/>
              <a:gd name="connsiteY53" fmla="*/ 2096218 h 2580657"/>
              <a:gd name="connsiteX54" fmla="*/ 1940943 w 3942272"/>
              <a:gd name="connsiteY54" fmla="*/ 2165230 h 2580657"/>
              <a:gd name="connsiteX55" fmla="*/ 1906438 w 3942272"/>
              <a:gd name="connsiteY55" fmla="*/ 2216988 h 2580657"/>
              <a:gd name="connsiteX56" fmla="*/ 1889185 w 3942272"/>
              <a:gd name="connsiteY56" fmla="*/ 2242868 h 2580657"/>
              <a:gd name="connsiteX57" fmla="*/ 1854679 w 3942272"/>
              <a:gd name="connsiteY57" fmla="*/ 2303252 h 2580657"/>
              <a:gd name="connsiteX58" fmla="*/ 1828800 w 3942272"/>
              <a:gd name="connsiteY58" fmla="*/ 2329132 h 2580657"/>
              <a:gd name="connsiteX59" fmla="*/ 1794294 w 3942272"/>
              <a:gd name="connsiteY59" fmla="*/ 2380890 h 2580657"/>
              <a:gd name="connsiteX60" fmla="*/ 1759789 w 3942272"/>
              <a:gd name="connsiteY60" fmla="*/ 2432649 h 2580657"/>
              <a:gd name="connsiteX61" fmla="*/ 1733909 w 3942272"/>
              <a:gd name="connsiteY61" fmla="*/ 2458528 h 2580657"/>
              <a:gd name="connsiteX62" fmla="*/ 1716656 w 3942272"/>
              <a:gd name="connsiteY62" fmla="*/ 2484407 h 2580657"/>
              <a:gd name="connsiteX63" fmla="*/ 1690777 w 3942272"/>
              <a:gd name="connsiteY63" fmla="*/ 2501660 h 2580657"/>
              <a:gd name="connsiteX64" fmla="*/ 1639019 w 3942272"/>
              <a:gd name="connsiteY64" fmla="*/ 2536166 h 2580657"/>
              <a:gd name="connsiteX65" fmla="*/ 1544128 w 3942272"/>
              <a:gd name="connsiteY65" fmla="*/ 2562045 h 2580657"/>
              <a:gd name="connsiteX66" fmla="*/ 1302589 w 3942272"/>
              <a:gd name="connsiteY66" fmla="*/ 2562045 h 2580657"/>
              <a:gd name="connsiteX67" fmla="*/ 1250830 w 3942272"/>
              <a:gd name="connsiteY67" fmla="*/ 2544792 h 2580657"/>
              <a:gd name="connsiteX68" fmla="*/ 1224951 w 3942272"/>
              <a:gd name="connsiteY68" fmla="*/ 2536166 h 2580657"/>
              <a:gd name="connsiteX69" fmla="*/ 1147313 w 3942272"/>
              <a:gd name="connsiteY69" fmla="*/ 2475781 h 2580657"/>
              <a:gd name="connsiteX70" fmla="*/ 1121434 w 3942272"/>
              <a:gd name="connsiteY70" fmla="*/ 2458528 h 2580657"/>
              <a:gd name="connsiteX71" fmla="*/ 1095555 w 3942272"/>
              <a:gd name="connsiteY71" fmla="*/ 2441275 h 2580657"/>
              <a:gd name="connsiteX72" fmla="*/ 1069675 w 3942272"/>
              <a:gd name="connsiteY72" fmla="*/ 2406769 h 2580657"/>
              <a:gd name="connsiteX73" fmla="*/ 1035170 w 3942272"/>
              <a:gd name="connsiteY73" fmla="*/ 2355011 h 2580657"/>
              <a:gd name="connsiteX74" fmla="*/ 1009290 w 3942272"/>
              <a:gd name="connsiteY74" fmla="*/ 2320505 h 2580657"/>
              <a:gd name="connsiteX75" fmla="*/ 974785 w 3942272"/>
              <a:gd name="connsiteY75" fmla="*/ 2251494 h 2580657"/>
              <a:gd name="connsiteX76" fmla="*/ 948905 w 3942272"/>
              <a:gd name="connsiteY76" fmla="*/ 2225615 h 2580657"/>
              <a:gd name="connsiteX77" fmla="*/ 914400 w 3942272"/>
              <a:gd name="connsiteY77" fmla="*/ 2173856 h 2580657"/>
              <a:gd name="connsiteX78" fmla="*/ 897147 w 3942272"/>
              <a:gd name="connsiteY78" fmla="*/ 2147977 h 2580657"/>
              <a:gd name="connsiteX79" fmla="*/ 862641 w 3942272"/>
              <a:gd name="connsiteY79" fmla="*/ 2087592 h 2580657"/>
              <a:gd name="connsiteX80" fmla="*/ 836762 w 3942272"/>
              <a:gd name="connsiteY80" fmla="*/ 2035834 h 2580657"/>
              <a:gd name="connsiteX81" fmla="*/ 802256 w 3942272"/>
              <a:gd name="connsiteY81" fmla="*/ 1975449 h 2580657"/>
              <a:gd name="connsiteX82" fmla="*/ 785004 w 3942272"/>
              <a:gd name="connsiteY82" fmla="*/ 1923690 h 2580657"/>
              <a:gd name="connsiteX83" fmla="*/ 767751 w 3942272"/>
              <a:gd name="connsiteY83" fmla="*/ 1897811 h 2580657"/>
              <a:gd name="connsiteX84" fmla="*/ 759124 w 3942272"/>
              <a:gd name="connsiteY84" fmla="*/ 1871932 h 2580657"/>
              <a:gd name="connsiteX85" fmla="*/ 741872 w 3942272"/>
              <a:gd name="connsiteY85" fmla="*/ 1846052 h 2580657"/>
              <a:gd name="connsiteX86" fmla="*/ 698739 w 3942272"/>
              <a:gd name="connsiteY86" fmla="*/ 1785668 h 2580657"/>
              <a:gd name="connsiteX87" fmla="*/ 655607 w 3942272"/>
              <a:gd name="connsiteY87" fmla="*/ 1708030 h 2580657"/>
              <a:gd name="connsiteX88" fmla="*/ 629728 w 3942272"/>
              <a:gd name="connsiteY88" fmla="*/ 1690777 h 2580657"/>
              <a:gd name="connsiteX89" fmla="*/ 586596 w 3942272"/>
              <a:gd name="connsiteY89" fmla="*/ 1656271 h 2580657"/>
              <a:gd name="connsiteX90" fmla="*/ 552090 w 3942272"/>
              <a:gd name="connsiteY90" fmla="*/ 1630392 h 2580657"/>
              <a:gd name="connsiteX91" fmla="*/ 483079 w 3942272"/>
              <a:gd name="connsiteY91" fmla="*/ 1604513 h 2580657"/>
              <a:gd name="connsiteX92" fmla="*/ 276045 w 3942272"/>
              <a:gd name="connsiteY92" fmla="*/ 1613139 h 2580657"/>
              <a:gd name="connsiteX93" fmla="*/ 224287 w 3942272"/>
              <a:gd name="connsiteY93" fmla="*/ 1647645 h 2580657"/>
              <a:gd name="connsiteX94" fmla="*/ 172528 w 3942272"/>
              <a:gd name="connsiteY94" fmla="*/ 1682151 h 2580657"/>
              <a:gd name="connsiteX95" fmla="*/ 120770 w 3942272"/>
              <a:gd name="connsiteY95" fmla="*/ 1716656 h 2580657"/>
              <a:gd name="connsiteX96" fmla="*/ 69011 w 3942272"/>
              <a:gd name="connsiteY96" fmla="*/ 1742535 h 2580657"/>
              <a:gd name="connsiteX97" fmla="*/ 8626 w 3942272"/>
              <a:gd name="connsiteY97" fmla="*/ 1768415 h 2580657"/>
              <a:gd name="connsiteX98" fmla="*/ 0 w 3942272"/>
              <a:gd name="connsiteY98" fmla="*/ 1768415 h 258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942272" h="2580657">
                <a:moveTo>
                  <a:pt x="3942272" y="0"/>
                </a:moveTo>
                <a:lnTo>
                  <a:pt x="3441939" y="8626"/>
                </a:lnTo>
                <a:cubicBezTo>
                  <a:pt x="3430090" y="9008"/>
                  <a:pt x="3419059" y="14927"/>
                  <a:pt x="3407434" y="17252"/>
                </a:cubicBezTo>
                <a:cubicBezTo>
                  <a:pt x="3390283" y="20682"/>
                  <a:pt x="3372884" y="22750"/>
                  <a:pt x="3355675" y="25879"/>
                </a:cubicBezTo>
                <a:cubicBezTo>
                  <a:pt x="3268332" y="41760"/>
                  <a:pt x="3358420" y="29917"/>
                  <a:pt x="3226279" y="43132"/>
                </a:cubicBezTo>
                <a:cubicBezTo>
                  <a:pt x="3147210" y="62900"/>
                  <a:pt x="3176998" y="47232"/>
                  <a:pt x="3131389" y="77637"/>
                </a:cubicBezTo>
                <a:cubicBezTo>
                  <a:pt x="3088552" y="141894"/>
                  <a:pt x="3143609" y="62973"/>
                  <a:pt x="3088256" y="129396"/>
                </a:cubicBezTo>
                <a:cubicBezTo>
                  <a:pt x="3020401" y="210821"/>
                  <a:pt x="3114241" y="103358"/>
                  <a:pt x="3062377" y="181154"/>
                </a:cubicBezTo>
                <a:cubicBezTo>
                  <a:pt x="3055610" y="191305"/>
                  <a:pt x="3043988" y="197404"/>
                  <a:pt x="3036498" y="207034"/>
                </a:cubicBezTo>
                <a:cubicBezTo>
                  <a:pt x="3023768" y="223401"/>
                  <a:pt x="3013494" y="241539"/>
                  <a:pt x="3001992" y="258792"/>
                </a:cubicBezTo>
                <a:lnTo>
                  <a:pt x="2984739" y="284671"/>
                </a:lnTo>
                <a:lnTo>
                  <a:pt x="2950234" y="336430"/>
                </a:lnTo>
                <a:cubicBezTo>
                  <a:pt x="2944483" y="345056"/>
                  <a:pt x="2939201" y="354015"/>
                  <a:pt x="2932981" y="362309"/>
                </a:cubicBezTo>
                <a:cubicBezTo>
                  <a:pt x="2924355" y="373811"/>
                  <a:pt x="2915347" y="385037"/>
                  <a:pt x="2907102" y="396815"/>
                </a:cubicBezTo>
                <a:cubicBezTo>
                  <a:pt x="2889266" y="422295"/>
                  <a:pt x="2872596" y="448573"/>
                  <a:pt x="2855343" y="474452"/>
                </a:cubicBezTo>
                <a:cubicBezTo>
                  <a:pt x="2849592" y="483079"/>
                  <a:pt x="2844311" y="492038"/>
                  <a:pt x="2838090" y="500332"/>
                </a:cubicBezTo>
                <a:cubicBezTo>
                  <a:pt x="2829464" y="511834"/>
                  <a:pt x="2820456" y="523059"/>
                  <a:pt x="2812211" y="534837"/>
                </a:cubicBezTo>
                <a:cubicBezTo>
                  <a:pt x="2800320" y="551824"/>
                  <a:pt x="2777705" y="586596"/>
                  <a:pt x="2777705" y="586596"/>
                </a:cubicBezTo>
                <a:cubicBezTo>
                  <a:pt x="2761890" y="634044"/>
                  <a:pt x="2778582" y="591531"/>
                  <a:pt x="2751826" y="638354"/>
                </a:cubicBezTo>
                <a:cubicBezTo>
                  <a:pt x="2745446" y="649519"/>
                  <a:pt x="2740953" y="661695"/>
                  <a:pt x="2734573" y="672860"/>
                </a:cubicBezTo>
                <a:cubicBezTo>
                  <a:pt x="2724479" y="690526"/>
                  <a:pt x="2702556" y="718426"/>
                  <a:pt x="2691441" y="733245"/>
                </a:cubicBezTo>
                <a:cubicBezTo>
                  <a:pt x="2669758" y="798296"/>
                  <a:pt x="2699008" y="718110"/>
                  <a:pt x="2665562" y="785003"/>
                </a:cubicBezTo>
                <a:cubicBezTo>
                  <a:pt x="2661495" y="793136"/>
                  <a:pt x="2661980" y="803317"/>
                  <a:pt x="2656936" y="810883"/>
                </a:cubicBezTo>
                <a:cubicBezTo>
                  <a:pt x="2650169" y="821034"/>
                  <a:pt x="2638546" y="827132"/>
                  <a:pt x="2631056" y="836762"/>
                </a:cubicBezTo>
                <a:cubicBezTo>
                  <a:pt x="2618326" y="853129"/>
                  <a:pt x="2608053" y="871267"/>
                  <a:pt x="2596551" y="888520"/>
                </a:cubicBezTo>
                <a:cubicBezTo>
                  <a:pt x="2571322" y="926365"/>
                  <a:pt x="2585521" y="906103"/>
                  <a:pt x="2553419" y="948905"/>
                </a:cubicBezTo>
                <a:cubicBezTo>
                  <a:pt x="2532906" y="1010443"/>
                  <a:pt x="2561993" y="936044"/>
                  <a:pt x="2518913" y="1000664"/>
                </a:cubicBezTo>
                <a:cubicBezTo>
                  <a:pt x="2513869" y="1008230"/>
                  <a:pt x="2514353" y="1018410"/>
                  <a:pt x="2510287" y="1026543"/>
                </a:cubicBezTo>
                <a:cubicBezTo>
                  <a:pt x="2505650" y="1035816"/>
                  <a:pt x="2497671" y="1043149"/>
                  <a:pt x="2493034" y="1052422"/>
                </a:cubicBezTo>
                <a:cubicBezTo>
                  <a:pt x="2488967" y="1060555"/>
                  <a:pt x="2487989" y="1069944"/>
                  <a:pt x="2484407" y="1078302"/>
                </a:cubicBezTo>
                <a:cubicBezTo>
                  <a:pt x="2479342" y="1090121"/>
                  <a:pt x="2472221" y="1100988"/>
                  <a:pt x="2467155" y="1112807"/>
                </a:cubicBezTo>
                <a:cubicBezTo>
                  <a:pt x="2463573" y="1121165"/>
                  <a:pt x="2463572" y="1131120"/>
                  <a:pt x="2458528" y="1138686"/>
                </a:cubicBezTo>
                <a:cubicBezTo>
                  <a:pt x="2451761" y="1148837"/>
                  <a:pt x="2441275" y="1155939"/>
                  <a:pt x="2432649" y="1164566"/>
                </a:cubicBezTo>
                <a:cubicBezTo>
                  <a:pt x="2429773" y="1173192"/>
                  <a:pt x="2428089" y="1182312"/>
                  <a:pt x="2424022" y="1190445"/>
                </a:cubicBezTo>
                <a:cubicBezTo>
                  <a:pt x="2380704" y="1277081"/>
                  <a:pt x="2434891" y="1144961"/>
                  <a:pt x="2389517" y="1250830"/>
                </a:cubicBezTo>
                <a:cubicBezTo>
                  <a:pt x="2385935" y="1259188"/>
                  <a:pt x="2384957" y="1268576"/>
                  <a:pt x="2380890" y="1276709"/>
                </a:cubicBezTo>
                <a:cubicBezTo>
                  <a:pt x="2376254" y="1285982"/>
                  <a:pt x="2368274" y="1293315"/>
                  <a:pt x="2363638" y="1302588"/>
                </a:cubicBezTo>
                <a:cubicBezTo>
                  <a:pt x="2359571" y="1310721"/>
                  <a:pt x="2359078" y="1320335"/>
                  <a:pt x="2355011" y="1328468"/>
                </a:cubicBezTo>
                <a:cubicBezTo>
                  <a:pt x="2350374" y="1337741"/>
                  <a:pt x="2343253" y="1345555"/>
                  <a:pt x="2337758" y="1354347"/>
                </a:cubicBezTo>
                <a:cubicBezTo>
                  <a:pt x="2328872" y="1368565"/>
                  <a:pt x="2320022" y="1382822"/>
                  <a:pt x="2311879" y="1397479"/>
                </a:cubicBezTo>
                <a:cubicBezTo>
                  <a:pt x="2265312" y="1481301"/>
                  <a:pt x="2316545" y="1390665"/>
                  <a:pt x="2286000" y="1457864"/>
                </a:cubicBezTo>
                <a:cubicBezTo>
                  <a:pt x="2275357" y="1481278"/>
                  <a:pt x="2259627" y="1502476"/>
                  <a:pt x="2251494" y="1526875"/>
                </a:cubicBezTo>
                <a:cubicBezTo>
                  <a:pt x="2239589" y="1562590"/>
                  <a:pt x="2247912" y="1545188"/>
                  <a:pt x="2225615" y="1578634"/>
                </a:cubicBezTo>
                <a:cubicBezTo>
                  <a:pt x="2222850" y="1589695"/>
                  <a:pt x="2214552" y="1626639"/>
                  <a:pt x="2208362" y="1639018"/>
                </a:cubicBezTo>
                <a:cubicBezTo>
                  <a:pt x="2203725" y="1648291"/>
                  <a:pt x="2196860" y="1656271"/>
                  <a:pt x="2191109" y="1664898"/>
                </a:cubicBezTo>
                <a:cubicBezTo>
                  <a:pt x="2186629" y="1682819"/>
                  <a:pt x="2173106" y="1740660"/>
                  <a:pt x="2165230" y="1751162"/>
                </a:cubicBezTo>
                <a:lnTo>
                  <a:pt x="2139351" y="1785668"/>
                </a:lnTo>
                <a:cubicBezTo>
                  <a:pt x="2121396" y="1857481"/>
                  <a:pt x="2143258" y="1786479"/>
                  <a:pt x="2113472" y="1846052"/>
                </a:cubicBezTo>
                <a:cubicBezTo>
                  <a:pt x="2106576" y="1859845"/>
                  <a:pt x="2099906" y="1893532"/>
                  <a:pt x="2096219" y="1906437"/>
                </a:cubicBezTo>
                <a:cubicBezTo>
                  <a:pt x="2093721" y="1915180"/>
                  <a:pt x="2092636" y="1924751"/>
                  <a:pt x="2087592" y="1932317"/>
                </a:cubicBezTo>
                <a:cubicBezTo>
                  <a:pt x="2080825" y="1942468"/>
                  <a:pt x="2070339" y="1949570"/>
                  <a:pt x="2061713" y="1958196"/>
                </a:cubicBezTo>
                <a:cubicBezTo>
                  <a:pt x="2045898" y="2005644"/>
                  <a:pt x="2062590" y="1963131"/>
                  <a:pt x="2035834" y="2009954"/>
                </a:cubicBezTo>
                <a:cubicBezTo>
                  <a:pt x="2029454" y="2021119"/>
                  <a:pt x="2025197" y="2033433"/>
                  <a:pt x="2018581" y="2044460"/>
                </a:cubicBezTo>
                <a:cubicBezTo>
                  <a:pt x="2007913" y="2062240"/>
                  <a:pt x="1984075" y="2096218"/>
                  <a:pt x="1984075" y="2096218"/>
                </a:cubicBezTo>
                <a:cubicBezTo>
                  <a:pt x="1963543" y="2157813"/>
                  <a:pt x="1981954" y="2137889"/>
                  <a:pt x="1940943" y="2165230"/>
                </a:cubicBezTo>
                <a:lnTo>
                  <a:pt x="1906438" y="2216988"/>
                </a:lnTo>
                <a:cubicBezTo>
                  <a:pt x="1900687" y="2225615"/>
                  <a:pt x="1893822" y="2233595"/>
                  <a:pt x="1889185" y="2242868"/>
                </a:cubicBezTo>
                <a:cubicBezTo>
                  <a:pt x="1878637" y="2263963"/>
                  <a:pt x="1869921" y="2284962"/>
                  <a:pt x="1854679" y="2303252"/>
                </a:cubicBezTo>
                <a:cubicBezTo>
                  <a:pt x="1846869" y="2312624"/>
                  <a:pt x="1837426" y="2320505"/>
                  <a:pt x="1828800" y="2329132"/>
                </a:cubicBezTo>
                <a:cubicBezTo>
                  <a:pt x="1812300" y="2378627"/>
                  <a:pt x="1831989" y="2332424"/>
                  <a:pt x="1794294" y="2380890"/>
                </a:cubicBezTo>
                <a:cubicBezTo>
                  <a:pt x="1781564" y="2397258"/>
                  <a:pt x="1774451" y="2417987"/>
                  <a:pt x="1759789" y="2432649"/>
                </a:cubicBezTo>
                <a:cubicBezTo>
                  <a:pt x="1751162" y="2441275"/>
                  <a:pt x="1741719" y="2449156"/>
                  <a:pt x="1733909" y="2458528"/>
                </a:cubicBezTo>
                <a:cubicBezTo>
                  <a:pt x="1727272" y="2466493"/>
                  <a:pt x="1723987" y="2477076"/>
                  <a:pt x="1716656" y="2484407"/>
                </a:cubicBezTo>
                <a:cubicBezTo>
                  <a:pt x="1709325" y="2491738"/>
                  <a:pt x="1699403" y="2495909"/>
                  <a:pt x="1690777" y="2501660"/>
                </a:cubicBezTo>
                <a:cubicBezTo>
                  <a:pt x="1660453" y="2547144"/>
                  <a:pt x="1691008" y="2513885"/>
                  <a:pt x="1639019" y="2536166"/>
                </a:cubicBezTo>
                <a:cubicBezTo>
                  <a:pt x="1558428" y="2570705"/>
                  <a:pt x="1702632" y="2542231"/>
                  <a:pt x="1544128" y="2562045"/>
                </a:cubicBezTo>
                <a:cubicBezTo>
                  <a:pt x="1453746" y="2592171"/>
                  <a:pt x="1497667" y="2580923"/>
                  <a:pt x="1302589" y="2562045"/>
                </a:cubicBezTo>
                <a:cubicBezTo>
                  <a:pt x="1284487" y="2560293"/>
                  <a:pt x="1268083" y="2550543"/>
                  <a:pt x="1250830" y="2544792"/>
                </a:cubicBezTo>
                <a:lnTo>
                  <a:pt x="1224951" y="2536166"/>
                </a:lnTo>
                <a:cubicBezTo>
                  <a:pt x="1184409" y="2495622"/>
                  <a:pt x="1209225" y="2517055"/>
                  <a:pt x="1147313" y="2475781"/>
                </a:cubicBezTo>
                <a:lnTo>
                  <a:pt x="1121434" y="2458528"/>
                </a:lnTo>
                <a:cubicBezTo>
                  <a:pt x="1112808" y="2452777"/>
                  <a:pt x="1101776" y="2449569"/>
                  <a:pt x="1095555" y="2441275"/>
                </a:cubicBezTo>
                <a:cubicBezTo>
                  <a:pt x="1086928" y="2429773"/>
                  <a:pt x="1077920" y="2418548"/>
                  <a:pt x="1069675" y="2406769"/>
                </a:cubicBezTo>
                <a:cubicBezTo>
                  <a:pt x="1057784" y="2389782"/>
                  <a:pt x="1047611" y="2371599"/>
                  <a:pt x="1035170" y="2355011"/>
                </a:cubicBezTo>
                <a:cubicBezTo>
                  <a:pt x="1026543" y="2343509"/>
                  <a:pt x="1016534" y="2332924"/>
                  <a:pt x="1009290" y="2320505"/>
                </a:cubicBezTo>
                <a:cubicBezTo>
                  <a:pt x="996331" y="2298290"/>
                  <a:pt x="992971" y="2269680"/>
                  <a:pt x="974785" y="2251494"/>
                </a:cubicBezTo>
                <a:cubicBezTo>
                  <a:pt x="966158" y="2242868"/>
                  <a:pt x="956395" y="2235245"/>
                  <a:pt x="948905" y="2225615"/>
                </a:cubicBezTo>
                <a:cubicBezTo>
                  <a:pt x="936175" y="2209248"/>
                  <a:pt x="925902" y="2191109"/>
                  <a:pt x="914400" y="2173856"/>
                </a:cubicBezTo>
                <a:cubicBezTo>
                  <a:pt x="908649" y="2165230"/>
                  <a:pt x="901784" y="2157250"/>
                  <a:pt x="897147" y="2147977"/>
                </a:cubicBezTo>
                <a:cubicBezTo>
                  <a:pt x="875257" y="2104198"/>
                  <a:pt x="887027" y="2124171"/>
                  <a:pt x="862641" y="2087592"/>
                </a:cubicBezTo>
                <a:cubicBezTo>
                  <a:pt x="846826" y="2040144"/>
                  <a:pt x="863518" y="2082657"/>
                  <a:pt x="836762" y="2035834"/>
                </a:cubicBezTo>
                <a:cubicBezTo>
                  <a:pt x="792983" y="1959221"/>
                  <a:pt x="844290" y="2038499"/>
                  <a:pt x="802256" y="1975449"/>
                </a:cubicBezTo>
                <a:cubicBezTo>
                  <a:pt x="796505" y="1958196"/>
                  <a:pt x="795092" y="1938822"/>
                  <a:pt x="785004" y="1923690"/>
                </a:cubicBezTo>
                <a:cubicBezTo>
                  <a:pt x="779253" y="1915064"/>
                  <a:pt x="772388" y="1907084"/>
                  <a:pt x="767751" y="1897811"/>
                </a:cubicBezTo>
                <a:cubicBezTo>
                  <a:pt x="763684" y="1889678"/>
                  <a:pt x="763190" y="1880065"/>
                  <a:pt x="759124" y="1871932"/>
                </a:cubicBezTo>
                <a:cubicBezTo>
                  <a:pt x="754487" y="1862659"/>
                  <a:pt x="747016" y="1855054"/>
                  <a:pt x="741872" y="1846052"/>
                </a:cubicBezTo>
                <a:cubicBezTo>
                  <a:pt x="711597" y="1793070"/>
                  <a:pt x="740890" y="1827817"/>
                  <a:pt x="698739" y="1785668"/>
                </a:cubicBezTo>
                <a:cubicBezTo>
                  <a:pt x="689750" y="1758699"/>
                  <a:pt x="681034" y="1724982"/>
                  <a:pt x="655607" y="1708030"/>
                </a:cubicBezTo>
                <a:lnTo>
                  <a:pt x="629728" y="1690777"/>
                </a:lnTo>
                <a:cubicBezTo>
                  <a:pt x="596990" y="1641671"/>
                  <a:pt x="631468" y="1681912"/>
                  <a:pt x="586596" y="1656271"/>
                </a:cubicBezTo>
                <a:cubicBezTo>
                  <a:pt x="574113" y="1649138"/>
                  <a:pt x="564282" y="1638012"/>
                  <a:pt x="552090" y="1630392"/>
                </a:cubicBezTo>
                <a:cubicBezTo>
                  <a:pt x="522015" y="1611595"/>
                  <a:pt x="516199" y="1612793"/>
                  <a:pt x="483079" y="1604513"/>
                </a:cubicBezTo>
                <a:cubicBezTo>
                  <a:pt x="414068" y="1607388"/>
                  <a:pt x="344176" y="1601784"/>
                  <a:pt x="276045" y="1613139"/>
                </a:cubicBezTo>
                <a:cubicBezTo>
                  <a:pt x="255592" y="1616548"/>
                  <a:pt x="241540" y="1636143"/>
                  <a:pt x="224287" y="1647645"/>
                </a:cubicBezTo>
                <a:lnTo>
                  <a:pt x="172528" y="1682151"/>
                </a:lnTo>
                <a:cubicBezTo>
                  <a:pt x="140219" y="1714460"/>
                  <a:pt x="158222" y="1704172"/>
                  <a:pt x="120770" y="1716656"/>
                </a:cubicBezTo>
                <a:cubicBezTo>
                  <a:pt x="71033" y="1749813"/>
                  <a:pt x="119014" y="1721106"/>
                  <a:pt x="69011" y="1742535"/>
                </a:cubicBezTo>
                <a:cubicBezTo>
                  <a:pt x="34449" y="1757347"/>
                  <a:pt x="40994" y="1760322"/>
                  <a:pt x="8626" y="1768415"/>
                </a:cubicBezTo>
                <a:cubicBezTo>
                  <a:pt x="5837" y="1769112"/>
                  <a:pt x="2875" y="1768415"/>
                  <a:pt x="0" y="1768415"/>
                </a:cubicBezTo>
              </a:path>
            </a:pathLst>
          </a:custGeom>
          <a:noFill/>
          <a:ln w="60325">
            <a:solidFill>
              <a:srgbClr val="FF0000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/>
          </a:p>
        </p:txBody>
      </p:sp>
      <p:cxnSp>
        <p:nvCxnSpPr>
          <p:cNvPr id="17" name="Přímá spojnice se šipkou 16"/>
          <p:cNvCxnSpPr>
            <a:stCxn id="15" idx="32"/>
          </p:cNvCxnSpPr>
          <p:nvPr/>
        </p:nvCxnSpPr>
        <p:spPr>
          <a:xfrm flipV="1">
            <a:off x="2980344" y="3648782"/>
            <a:ext cx="496889" cy="3392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15" idx="44"/>
          </p:cNvCxnSpPr>
          <p:nvPr/>
        </p:nvCxnSpPr>
        <p:spPr>
          <a:xfrm flipV="1">
            <a:off x="2822338" y="3880706"/>
            <a:ext cx="510879" cy="21634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15" idx="62"/>
          </p:cNvCxnSpPr>
          <p:nvPr/>
        </p:nvCxnSpPr>
        <p:spPr>
          <a:xfrm>
            <a:off x="2511969" y="4312095"/>
            <a:ext cx="310369" cy="0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>
            <a:stCxn id="15" idx="77"/>
          </p:cNvCxnSpPr>
          <p:nvPr/>
        </p:nvCxnSpPr>
        <p:spPr>
          <a:xfrm flipH="1">
            <a:off x="1677033" y="4156819"/>
            <a:ext cx="310132" cy="0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/>
          <p:cNvCxnSpPr>
            <a:stCxn id="15" idx="8"/>
          </p:cNvCxnSpPr>
          <p:nvPr/>
        </p:nvCxnSpPr>
        <p:spPr>
          <a:xfrm>
            <a:off x="3375358" y="3173408"/>
            <a:ext cx="173883" cy="0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>
            <a:stCxn id="15" idx="19"/>
          </p:cNvCxnSpPr>
          <p:nvPr/>
        </p:nvCxnSpPr>
        <p:spPr>
          <a:xfrm>
            <a:off x="3177850" y="3406321"/>
            <a:ext cx="284449" cy="0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se šipkou 34"/>
          <p:cNvCxnSpPr>
            <a:stCxn id="15" idx="52"/>
          </p:cNvCxnSpPr>
          <p:nvPr/>
        </p:nvCxnSpPr>
        <p:spPr>
          <a:xfrm>
            <a:off x="2709477" y="4092121"/>
            <a:ext cx="368300" cy="8244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Volný tvar 37"/>
          <p:cNvSpPr/>
          <p:nvPr/>
        </p:nvSpPr>
        <p:spPr>
          <a:xfrm>
            <a:off x="6180161" y="3364855"/>
            <a:ext cx="2578878" cy="942404"/>
          </a:xfrm>
          <a:custGeom>
            <a:avLst/>
            <a:gdLst>
              <a:gd name="connsiteX0" fmla="*/ 3942272 w 3942272"/>
              <a:gd name="connsiteY0" fmla="*/ 0 h 2580657"/>
              <a:gd name="connsiteX1" fmla="*/ 3441939 w 3942272"/>
              <a:gd name="connsiteY1" fmla="*/ 8626 h 2580657"/>
              <a:gd name="connsiteX2" fmla="*/ 3407434 w 3942272"/>
              <a:gd name="connsiteY2" fmla="*/ 17252 h 2580657"/>
              <a:gd name="connsiteX3" fmla="*/ 3355675 w 3942272"/>
              <a:gd name="connsiteY3" fmla="*/ 25879 h 2580657"/>
              <a:gd name="connsiteX4" fmla="*/ 3226279 w 3942272"/>
              <a:gd name="connsiteY4" fmla="*/ 43132 h 2580657"/>
              <a:gd name="connsiteX5" fmla="*/ 3131389 w 3942272"/>
              <a:gd name="connsiteY5" fmla="*/ 77637 h 2580657"/>
              <a:gd name="connsiteX6" fmla="*/ 3088256 w 3942272"/>
              <a:gd name="connsiteY6" fmla="*/ 129396 h 2580657"/>
              <a:gd name="connsiteX7" fmla="*/ 3062377 w 3942272"/>
              <a:gd name="connsiteY7" fmla="*/ 181154 h 2580657"/>
              <a:gd name="connsiteX8" fmla="*/ 3036498 w 3942272"/>
              <a:gd name="connsiteY8" fmla="*/ 207034 h 2580657"/>
              <a:gd name="connsiteX9" fmla="*/ 3001992 w 3942272"/>
              <a:gd name="connsiteY9" fmla="*/ 258792 h 2580657"/>
              <a:gd name="connsiteX10" fmla="*/ 2984739 w 3942272"/>
              <a:gd name="connsiteY10" fmla="*/ 284671 h 2580657"/>
              <a:gd name="connsiteX11" fmla="*/ 2950234 w 3942272"/>
              <a:gd name="connsiteY11" fmla="*/ 336430 h 2580657"/>
              <a:gd name="connsiteX12" fmla="*/ 2932981 w 3942272"/>
              <a:gd name="connsiteY12" fmla="*/ 362309 h 2580657"/>
              <a:gd name="connsiteX13" fmla="*/ 2907102 w 3942272"/>
              <a:gd name="connsiteY13" fmla="*/ 396815 h 2580657"/>
              <a:gd name="connsiteX14" fmla="*/ 2855343 w 3942272"/>
              <a:gd name="connsiteY14" fmla="*/ 474452 h 2580657"/>
              <a:gd name="connsiteX15" fmla="*/ 2838090 w 3942272"/>
              <a:gd name="connsiteY15" fmla="*/ 500332 h 2580657"/>
              <a:gd name="connsiteX16" fmla="*/ 2812211 w 3942272"/>
              <a:gd name="connsiteY16" fmla="*/ 534837 h 2580657"/>
              <a:gd name="connsiteX17" fmla="*/ 2777705 w 3942272"/>
              <a:gd name="connsiteY17" fmla="*/ 586596 h 2580657"/>
              <a:gd name="connsiteX18" fmla="*/ 2751826 w 3942272"/>
              <a:gd name="connsiteY18" fmla="*/ 638354 h 2580657"/>
              <a:gd name="connsiteX19" fmla="*/ 2734573 w 3942272"/>
              <a:gd name="connsiteY19" fmla="*/ 672860 h 2580657"/>
              <a:gd name="connsiteX20" fmla="*/ 2691441 w 3942272"/>
              <a:gd name="connsiteY20" fmla="*/ 733245 h 2580657"/>
              <a:gd name="connsiteX21" fmla="*/ 2665562 w 3942272"/>
              <a:gd name="connsiteY21" fmla="*/ 785003 h 2580657"/>
              <a:gd name="connsiteX22" fmla="*/ 2656936 w 3942272"/>
              <a:gd name="connsiteY22" fmla="*/ 810883 h 2580657"/>
              <a:gd name="connsiteX23" fmla="*/ 2631056 w 3942272"/>
              <a:gd name="connsiteY23" fmla="*/ 836762 h 2580657"/>
              <a:gd name="connsiteX24" fmla="*/ 2596551 w 3942272"/>
              <a:gd name="connsiteY24" fmla="*/ 888520 h 2580657"/>
              <a:gd name="connsiteX25" fmla="*/ 2553419 w 3942272"/>
              <a:gd name="connsiteY25" fmla="*/ 948905 h 2580657"/>
              <a:gd name="connsiteX26" fmla="*/ 2518913 w 3942272"/>
              <a:gd name="connsiteY26" fmla="*/ 1000664 h 2580657"/>
              <a:gd name="connsiteX27" fmla="*/ 2510287 w 3942272"/>
              <a:gd name="connsiteY27" fmla="*/ 1026543 h 2580657"/>
              <a:gd name="connsiteX28" fmla="*/ 2493034 w 3942272"/>
              <a:gd name="connsiteY28" fmla="*/ 1052422 h 2580657"/>
              <a:gd name="connsiteX29" fmla="*/ 2484407 w 3942272"/>
              <a:gd name="connsiteY29" fmla="*/ 1078302 h 2580657"/>
              <a:gd name="connsiteX30" fmla="*/ 2467155 w 3942272"/>
              <a:gd name="connsiteY30" fmla="*/ 1112807 h 2580657"/>
              <a:gd name="connsiteX31" fmla="*/ 2458528 w 3942272"/>
              <a:gd name="connsiteY31" fmla="*/ 1138686 h 2580657"/>
              <a:gd name="connsiteX32" fmla="*/ 2432649 w 3942272"/>
              <a:gd name="connsiteY32" fmla="*/ 1164566 h 2580657"/>
              <a:gd name="connsiteX33" fmla="*/ 2424022 w 3942272"/>
              <a:gd name="connsiteY33" fmla="*/ 1190445 h 2580657"/>
              <a:gd name="connsiteX34" fmla="*/ 2389517 w 3942272"/>
              <a:gd name="connsiteY34" fmla="*/ 1250830 h 2580657"/>
              <a:gd name="connsiteX35" fmla="*/ 2380890 w 3942272"/>
              <a:gd name="connsiteY35" fmla="*/ 1276709 h 2580657"/>
              <a:gd name="connsiteX36" fmla="*/ 2363638 w 3942272"/>
              <a:gd name="connsiteY36" fmla="*/ 1302588 h 2580657"/>
              <a:gd name="connsiteX37" fmla="*/ 2355011 w 3942272"/>
              <a:gd name="connsiteY37" fmla="*/ 1328468 h 2580657"/>
              <a:gd name="connsiteX38" fmla="*/ 2337758 w 3942272"/>
              <a:gd name="connsiteY38" fmla="*/ 1354347 h 2580657"/>
              <a:gd name="connsiteX39" fmla="*/ 2311879 w 3942272"/>
              <a:gd name="connsiteY39" fmla="*/ 1397479 h 2580657"/>
              <a:gd name="connsiteX40" fmla="*/ 2286000 w 3942272"/>
              <a:gd name="connsiteY40" fmla="*/ 1457864 h 2580657"/>
              <a:gd name="connsiteX41" fmla="*/ 2251494 w 3942272"/>
              <a:gd name="connsiteY41" fmla="*/ 1526875 h 2580657"/>
              <a:gd name="connsiteX42" fmla="*/ 2225615 w 3942272"/>
              <a:gd name="connsiteY42" fmla="*/ 1578634 h 2580657"/>
              <a:gd name="connsiteX43" fmla="*/ 2208362 w 3942272"/>
              <a:gd name="connsiteY43" fmla="*/ 1639018 h 2580657"/>
              <a:gd name="connsiteX44" fmla="*/ 2191109 w 3942272"/>
              <a:gd name="connsiteY44" fmla="*/ 1664898 h 2580657"/>
              <a:gd name="connsiteX45" fmla="*/ 2165230 w 3942272"/>
              <a:gd name="connsiteY45" fmla="*/ 1751162 h 2580657"/>
              <a:gd name="connsiteX46" fmla="*/ 2139351 w 3942272"/>
              <a:gd name="connsiteY46" fmla="*/ 1785668 h 2580657"/>
              <a:gd name="connsiteX47" fmla="*/ 2113472 w 3942272"/>
              <a:gd name="connsiteY47" fmla="*/ 1846052 h 2580657"/>
              <a:gd name="connsiteX48" fmla="*/ 2096219 w 3942272"/>
              <a:gd name="connsiteY48" fmla="*/ 1906437 h 2580657"/>
              <a:gd name="connsiteX49" fmla="*/ 2087592 w 3942272"/>
              <a:gd name="connsiteY49" fmla="*/ 1932317 h 2580657"/>
              <a:gd name="connsiteX50" fmla="*/ 2061713 w 3942272"/>
              <a:gd name="connsiteY50" fmla="*/ 1958196 h 2580657"/>
              <a:gd name="connsiteX51" fmla="*/ 2035834 w 3942272"/>
              <a:gd name="connsiteY51" fmla="*/ 2009954 h 2580657"/>
              <a:gd name="connsiteX52" fmla="*/ 2018581 w 3942272"/>
              <a:gd name="connsiteY52" fmla="*/ 2044460 h 2580657"/>
              <a:gd name="connsiteX53" fmla="*/ 1984075 w 3942272"/>
              <a:gd name="connsiteY53" fmla="*/ 2096218 h 2580657"/>
              <a:gd name="connsiteX54" fmla="*/ 1940943 w 3942272"/>
              <a:gd name="connsiteY54" fmla="*/ 2165230 h 2580657"/>
              <a:gd name="connsiteX55" fmla="*/ 1906438 w 3942272"/>
              <a:gd name="connsiteY55" fmla="*/ 2216988 h 2580657"/>
              <a:gd name="connsiteX56" fmla="*/ 1889185 w 3942272"/>
              <a:gd name="connsiteY56" fmla="*/ 2242868 h 2580657"/>
              <a:gd name="connsiteX57" fmla="*/ 1854679 w 3942272"/>
              <a:gd name="connsiteY57" fmla="*/ 2303252 h 2580657"/>
              <a:gd name="connsiteX58" fmla="*/ 1828800 w 3942272"/>
              <a:gd name="connsiteY58" fmla="*/ 2329132 h 2580657"/>
              <a:gd name="connsiteX59" fmla="*/ 1794294 w 3942272"/>
              <a:gd name="connsiteY59" fmla="*/ 2380890 h 2580657"/>
              <a:gd name="connsiteX60" fmla="*/ 1759789 w 3942272"/>
              <a:gd name="connsiteY60" fmla="*/ 2432649 h 2580657"/>
              <a:gd name="connsiteX61" fmla="*/ 1733909 w 3942272"/>
              <a:gd name="connsiteY61" fmla="*/ 2458528 h 2580657"/>
              <a:gd name="connsiteX62" fmla="*/ 1716656 w 3942272"/>
              <a:gd name="connsiteY62" fmla="*/ 2484407 h 2580657"/>
              <a:gd name="connsiteX63" fmla="*/ 1690777 w 3942272"/>
              <a:gd name="connsiteY63" fmla="*/ 2501660 h 2580657"/>
              <a:gd name="connsiteX64" fmla="*/ 1639019 w 3942272"/>
              <a:gd name="connsiteY64" fmla="*/ 2536166 h 2580657"/>
              <a:gd name="connsiteX65" fmla="*/ 1544128 w 3942272"/>
              <a:gd name="connsiteY65" fmla="*/ 2562045 h 2580657"/>
              <a:gd name="connsiteX66" fmla="*/ 1302589 w 3942272"/>
              <a:gd name="connsiteY66" fmla="*/ 2562045 h 2580657"/>
              <a:gd name="connsiteX67" fmla="*/ 1250830 w 3942272"/>
              <a:gd name="connsiteY67" fmla="*/ 2544792 h 2580657"/>
              <a:gd name="connsiteX68" fmla="*/ 1224951 w 3942272"/>
              <a:gd name="connsiteY68" fmla="*/ 2536166 h 2580657"/>
              <a:gd name="connsiteX69" fmla="*/ 1147313 w 3942272"/>
              <a:gd name="connsiteY69" fmla="*/ 2475781 h 2580657"/>
              <a:gd name="connsiteX70" fmla="*/ 1121434 w 3942272"/>
              <a:gd name="connsiteY70" fmla="*/ 2458528 h 2580657"/>
              <a:gd name="connsiteX71" fmla="*/ 1095555 w 3942272"/>
              <a:gd name="connsiteY71" fmla="*/ 2441275 h 2580657"/>
              <a:gd name="connsiteX72" fmla="*/ 1069675 w 3942272"/>
              <a:gd name="connsiteY72" fmla="*/ 2406769 h 2580657"/>
              <a:gd name="connsiteX73" fmla="*/ 1035170 w 3942272"/>
              <a:gd name="connsiteY73" fmla="*/ 2355011 h 2580657"/>
              <a:gd name="connsiteX74" fmla="*/ 1009290 w 3942272"/>
              <a:gd name="connsiteY74" fmla="*/ 2320505 h 2580657"/>
              <a:gd name="connsiteX75" fmla="*/ 974785 w 3942272"/>
              <a:gd name="connsiteY75" fmla="*/ 2251494 h 2580657"/>
              <a:gd name="connsiteX76" fmla="*/ 948905 w 3942272"/>
              <a:gd name="connsiteY76" fmla="*/ 2225615 h 2580657"/>
              <a:gd name="connsiteX77" fmla="*/ 914400 w 3942272"/>
              <a:gd name="connsiteY77" fmla="*/ 2173856 h 2580657"/>
              <a:gd name="connsiteX78" fmla="*/ 897147 w 3942272"/>
              <a:gd name="connsiteY78" fmla="*/ 2147977 h 2580657"/>
              <a:gd name="connsiteX79" fmla="*/ 862641 w 3942272"/>
              <a:gd name="connsiteY79" fmla="*/ 2087592 h 2580657"/>
              <a:gd name="connsiteX80" fmla="*/ 836762 w 3942272"/>
              <a:gd name="connsiteY80" fmla="*/ 2035834 h 2580657"/>
              <a:gd name="connsiteX81" fmla="*/ 802256 w 3942272"/>
              <a:gd name="connsiteY81" fmla="*/ 1975449 h 2580657"/>
              <a:gd name="connsiteX82" fmla="*/ 785004 w 3942272"/>
              <a:gd name="connsiteY82" fmla="*/ 1923690 h 2580657"/>
              <a:gd name="connsiteX83" fmla="*/ 767751 w 3942272"/>
              <a:gd name="connsiteY83" fmla="*/ 1897811 h 2580657"/>
              <a:gd name="connsiteX84" fmla="*/ 759124 w 3942272"/>
              <a:gd name="connsiteY84" fmla="*/ 1871932 h 2580657"/>
              <a:gd name="connsiteX85" fmla="*/ 741872 w 3942272"/>
              <a:gd name="connsiteY85" fmla="*/ 1846052 h 2580657"/>
              <a:gd name="connsiteX86" fmla="*/ 698739 w 3942272"/>
              <a:gd name="connsiteY86" fmla="*/ 1785668 h 2580657"/>
              <a:gd name="connsiteX87" fmla="*/ 655607 w 3942272"/>
              <a:gd name="connsiteY87" fmla="*/ 1708030 h 2580657"/>
              <a:gd name="connsiteX88" fmla="*/ 629728 w 3942272"/>
              <a:gd name="connsiteY88" fmla="*/ 1690777 h 2580657"/>
              <a:gd name="connsiteX89" fmla="*/ 586596 w 3942272"/>
              <a:gd name="connsiteY89" fmla="*/ 1656271 h 2580657"/>
              <a:gd name="connsiteX90" fmla="*/ 552090 w 3942272"/>
              <a:gd name="connsiteY90" fmla="*/ 1630392 h 2580657"/>
              <a:gd name="connsiteX91" fmla="*/ 483079 w 3942272"/>
              <a:gd name="connsiteY91" fmla="*/ 1604513 h 2580657"/>
              <a:gd name="connsiteX92" fmla="*/ 276045 w 3942272"/>
              <a:gd name="connsiteY92" fmla="*/ 1613139 h 2580657"/>
              <a:gd name="connsiteX93" fmla="*/ 224287 w 3942272"/>
              <a:gd name="connsiteY93" fmla="*/ 1647645 h 2580657"/>
              <a:gd name="connsiteX94" fmla="*/ 172528 w 3942272"/>
              <a:gd name="connsiteY94" fmla="*/ 1682151 h 2580657"/>
              <a:gd name="connsiteX95" fmla="*/ 120770 w 3942272"/>
              <a:gd name="connsiteY95" fmla="*/ 1716656 h 2580657"/>
              <a:gd name="connsiteX96" fmla="*/ 69011 w 3942272"/>
              <a:gd name="connsiteY96" fmla="*/ 1742535 h 2580657"/>
              <a:gd name="connsiteX97" fmla="*/ 8626 w 3942272"/>
              <a:gd name="connsiteY97" fmla="*/ 1768415 h 2580657"/>
              <a:gd name="connsiteX98" fmla="*/ 0 w 3942272"/>
              <a:gd name="connsiteY98" fmla="*/ 1768415 h 258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942272" h="2580657">
                <a:moveTo>
                  <a:pt x="3942272" y="0"/>
                </a:moveTo>
                <a:lnTo>
                  <a:pt x="3441939" y="8626"/>
                </a:lnTo>
                <a:cubicBezTo>
                  <a:pt x="3430090" y="9008"/>
                  <a:pt x="3419059" y="14927"/>
                  <a:pt x="3407434" y="17252"/>
                </a:cubicBezTo>
                <a:cubicBezTo>
                  <a:pt x="3390283" y="20682"/>
                  <a:pt x="3372884" y="22750"/>
                  <a:pt x="3355675" y="25879"/>
                </a:cubicBezTo>
                <a:cubicBezTo>
                  <a:pt x="3268332" y="41760"/>
                  <a:pt x="3358420" y="29917"/>
                  <a:pt x="3226279" y="43132"/>
                </a:cubicBezTo>
                <a:cubicBezTo>
                  <a:pt x="3147210" y="62900"/>
                  <a:pt x="3176998" y="47232"/>
                  <a:pt x="3131389" y="77637"/>
                </a:cubicBezTo>
                <a:cubicBezTo>
                  <a:pt x="3088552" y="141894"/>
                  <a:pt x="3143609" y="62973"/>
                  <a:pt x="3088256" y="129396"/>
                </a:cubicBezTo>
                <a:cubicBezTo>
                  <a:pt x="3020401" y="210821"/>
                  <a:pt x="3114241" y="103358"/>
                  <a:pt x="3062377" y="181154"/>
                </a:cubicBezTo>
                <a:cubicBezTo>
                  <a:pt x="3055610" y="191305"/>
                  <a:pt x="3043988" y="197404"/>
                  <a:pt x="3036498" y="207034"/>
                </a:cubicBezTo>
                <a:cubicBezTo>
                  <a:pt x="3023768" y="223401"/>
                  <a:pt x="3013494" y="241539"/>
                  <a:pt x="3001992" y="258792"/>
                </a:cubicBezTo>
                <a:lnTo>
                  <a:pt x="2984739" y="284671"/>
                </a:lnTo>
                <a:lnTo>
                  <a:pt x="2950234" y="336430"/>
                </a:lnTo>
                <a:cubicBezTo>
                  <a:pt x="2944483" y="345056"/>
                  <a:pt x="2939201" y="354015"/>
                  <a:pt x="2932981" y="362309"/>
                </a:cubicBezTo>
                <a:cubicBezTo>
                  <a:pt x="2924355" y="373811"/>
                  <a:pt x="2915347" y="385037"/>
                  <a:pt x="2907102" y="396815"/>
                </a:cubicBezTo>
                <a:cubicBezTo>
                  <a:pt x="2889266" y="422295"/>
                  <a:pt x="2872596" y="448573"/>
                  <a:pt x="2855343" y="474452"/>
                </a:cubicBezTo>
                <a:cubicBezTo>
                  <a:pt x="2849592" y="483079"/>
                  <a:pt x="2844311" y="492038"/>
                  <a:pt x="2838090" y="500332"/>
                </a:cubicBezTo>
                <a:cubicBezTo>
                  <a:pt x="2829464" y="511834"/>
                  <a:pt x="2820456" y="523059"/>
                  <a:pt x="2812211" y="534837"/>
                </a:cubicBezTo>
                <a:cubicBezTo>
                  <a:pt x="2800320" y="551824"/>
                  <a:pt x="2777705" y="586596"/>
                  <a:pt x="2777705" y="586596"/>
                </a:cubicBezTo>
                <a:cubicBezTo>
                  <a:pt x="2761890" y="634044"/>
                  <a:pt x="2778582" y="591531"/>
                  <a:pt x="2751826" y="638354"/>
                </a:cubicBezTo>
                <a:cubicBezTo>
                  <a:pt x="2745446" y="649519"/>
                  <a:pt x="2740953" y="661695"/>
                  <a:pt x="2734573" y="672860"/>
                </a:cubicBezTo>
                <a:cubicBezTo>
                  <a:pt x="2724479" y="690526"/>
                  <a:pt x="2702556" y="718426"/>
                  <a:pt x="2691441" y="733245"/>
                </a:cubicBezTo>
                <a:cubicBezTo>
                  <a:pt x="2669758" y="798296"/>
                  <a:pt x="2699008" y="718110"/>
                  <a:pt x="2665562" y="785003"/>
                </a:cubicBezTo>
                <a:cubicBezTo>
                  <a:pt x="2661495" y="793136"/>
                  <a:pt x="2661980" y="803317"/>
                  <a:pt x="2656936" y="810883"/>
                </a:cubicBezTo>
                <a:cubicBezTo>
                  <a:pt x="2650169" y="821034"/>
                  <a:pt x="2638546" y="827132"/>
                  <a:pt x="2631056" y="836762"/>
                </a:cubicBezTo>
                <a:cubicBezTo>
                  <a:pt x="2618326" y="853129"/>
                  <a:pt x="2608053" y="871267"/>
                  <a:pt x="2596551" y="888520"/>
                </a:cubicBezTo>
                <a:cubicBezTo>
                  <a:pt x="2571322" y="926365"/>
                  <a:pt x="2585521" y="906103"/>
                  <a:pt x="2553419" y="948905"/>
                </a:cubicBezTo>
                <a:cubicBezTo>
                  <a:pt x="2532906" y="1010443"/>
                  <a:pt x="2561993" y="936044"/>
                  <a:pt x="2518913" y="1000664"/>
                </a:cubicBezTo>
                <a:cubicBezTo>
                  <a:pt x="2513869" y="1008230"/>
                  <a:pt x="2514353" y="1018410"/>
                  <a:pt x="2510287" y="1026543"/>
                </a:cubicBezTo>
                <a:cubicBezTo>
                  <a:pt x="2505650" y="1035816"/>
                  <a:pt x="2497671" y="1043149"/>
                  <a:pt x="2493034" y="1052422"/>
                </a:cubicBezTo>
                <a:cubicBezTo>
                  <a:pt x="2488967" y="1060555"/>
                  <a:pt x="2487989" y="1069944"/>
                  <a:pt x="2484407" y="1078302"/>
                </a:cubicBezTo>
                <a:cubicBezTo>
                  <a:pt x="2479342" y="1090121"/>
                  <a:pt x="2472221" y="1100988"/>
                  <a:pt x="2467155" y="1112807"/>
                </a:cubicBezTo>
                <a:cubicBezTo>
                  <a:pt x="2463573" y="1121165"/>
                  <a:pt x="2463572" y="1131120"/>
                  <a:pt x="2458528" y="1138686"/>
                </a:cubicBezTo>
                <a:cubicBezTo>
                  <a:pt x="2451761" y="1148837"/>
                  <a:pt x="2441275" y="1155939"/>
                  <a:pt x="2432649" y="1164566"/>
                </a:cubicBezTo>
                <a:cubicBezTo>
                  <a:pt x="2429773" y="1173192"/>
                  <a:pt x="2428089" y="1182312"/>
                  <a:pt x="2424022" y="1190445"/>
                </a:cubicBezTo>
                <a:cubicBezTo>
                  <a:pt x="2380704" y="1277081"/>
                  <a:pt x="2434891" y="1144961"/>
                  <a:pt x="2389517" y="1250830"/>
                </a:cubicBezTo>
                <a:cubicBezTo>
                  <a:pt x="2385935" y="1259188"/>
                  <a:pt x="2384957" y="1268576"/>
                  <a:pt x="2380890" y="1276709"/>
                </a:cubicBezTo>
                <a:cubicBezTo>
                  <a:pt x="2376254" y="1285982"/>
                  <a:pt x="2368274" y="1293315"/>
                  <a:pt x="2363638" y="1302588"/>
                </a:cubicBezTo>
                <a:cubicBezTo>
                  <a:pt x="2359571" y="1310721"/>
                  <a:pt x="2359078" y="1320335"/>
                  <a:pt x="2355011" y="1328468"/>
                </a:cubicBezTo>
                <a:cubicBezTo>
                  <a:pt x="2350374" y="1337741"/>
                  <a:pt x="2343253" y="1345555"/>
                  <a:pt x="2337758" y="1354347"/>
                </a:cubicBezTo>
                <a:cubicBezTo>
                  <a:pt x="2328872" y="1368565"/>
                  <a:pt x="2320022" y="1382822"/>
                  <a:pt x="2311879" y="1397479"/>
                </a:cubicBezTo>
                <a:cubicBezTo>
                  <a:pt x="2265312" y="1481301"/>
                  <a:pt x="2316545" y="1390665"/>
                  <a:pt x="2286000" y="1457864"/>
                </a:cubicBezTo>
                <a:cubicBezTo>
                  <a:pt x="2275357" y="1481278"/>
                  <a:pt x="2259627" y="1502476"/>
                  <a:pt x="2251494" y="1526875"/>
                </a:cubicBezTo>
                <a:cubicBezTo>
                  <a:pt x="2239589" y="1562590"/>
                  <a:pt x="2247912" y="1545188"/>
                  <a:pt x="2225615" y="1578634"/>
                </a:cubicBezTo>
                <a:cubicBezTo>
                  <a:pt x="2222850" y="1589695"/>
                  <a:pt x="2214552" y="1626639"/>
                  <a:pt x="2208362" y="1639018"/>
                </a:cubicBezTo>
                <a:cubicBezTo>
                  <a:pt x="2203725" y="1648291"/>
                  <a:pt x="2196860" y="1656271"/>
                  <a:pt x="2191109" y="1664898"/>
                </a:cubicBezTo>
                <a:cubicBezTo>
                  <a:pt x="2186629" y="1682819"/>
                  <a:pt x="2173106" y="1740660"/>
                  <a:pt x="2165230" y="1751162"/>
                </a:cubicBezTo>
                <a:lnTo>
                  <a:pt x="2139351" y="1785668"/>
                </a:lnTo>
                <a:cubicBezTo>
                  <a:pt x="2121396" y="1857481"/>
                  <a:pt x="2143258" y="1786479"/>
                  <a:pt x="2113472" y="1846052"/>
                </a:cubicBezTo>
                <a:cubicBezTo>
                  <a:pt x="2106576" y="1859845"/>
                  <a:pt x="2099906" y="1893532"/>
                  <a:pt x="2096219" y="1906437"/>
                </a:cubicBezTo>
                <a:cubicBezTo>
                  <a:pt x="2093721" y="1915180"/>
                  <a:pt x="2092636" y="1924751"/>
                  <a:pt x="2087592" y="1932317"/>
                </a:cubicBezTo>
                <a:cubicBezTo>
                  <a:pt x="2080825" y="1942468"/>
                  <a:pt x="2070339" y="1949570"/>
                  <a:pt x="2061713" y="1958196"/>
                </a:cubicBezTo>
                <a:cubicBezTo>
                  <a:pt x="2045898" y="2005644"/>
                  <a:pt x="2062590" y="1963131"/>
                  <a:pt x="2035834" y="2009954"/>
                </a:cubicBezTo>
                <a:cubicBezTo>
                  <a:pt x="2029454" y="2021119"/>
                  <a:pt x="2025197" y="2033433"/>
                  <a:pt x="2018581" y="2044460"/>
                </a:cubicBezTo>
                <a:cubicBezTo>
                  <a:pt x="2007913" y="2062240"/>
                  <a:pt x="1984075" y="2096218"/>
                  <a:pt x="1984075" y="2096218"/>
                </a:cubicBezTo>
                <a:cubicBezTo>
                  <a:pt x="1963543" y="2157813"/>
                  <a:pt x="1981954" y="2137889"/>
                  <a:pt x="1940943" y="2165230"/>
                </a:cubicBezTo>
                <a:lnTo>
                  <a:pt x="1906438" y="2216988"/>
                </a:lnTo>
                <a:cubicBezTo>
                  <a:pt x="1900687" y="2225615"/>
                  <a:pt x="1893822" y="2233595"/>
                  <a:pt x="1889185" y="2242868"/>
                </a:cubicBezTo>
                <a:cubicBezTo>
                  <a:pt x="1878637" y="2263963"/>
                  <a:pt x="1869921" y="2284962"/>
                  <a:pt x="1854679" y="2303252"/>
                </a:cubicBezTo>
                <a:cubicBezTo>
                  <a:pt x="1846869" y="2312624"/>
                  <a:pt x="1837426" y="2320505"/>
                  <a:pt x="1828800" y="2329132"/>
                </a:cubicBezTo>
                <a:cubicBezTo>
                  <a:pt x="1812300" y="2378627"/>
                  <a:pt x="1831989" y="2332424"/>
                  <a:pt x="1794294" y="2380890"/>
                </a:cubicBezTo>
                <a:cubicBezTo>
                  <a:pt x="1781564" y="2397258"/>
                  <a:pt x="1774451" y="2417987"/>
                  <a:pt x="1759789" y="2432649"/>
                </a:cubicBezTo>
                <a:cubicBezTo>
                  <a:pt x="1751162" y="2441275"/>
                  <a:pt x="1741719" y="2449156"/>
                  <a:pt x="1733909" y="2458528"/>
                </a:cubicBezTo>
                <a:cubicBezTo>
                  <a:pt x="1727272" y="2466493"/>
                  <a:pt x="1723987" y="2477076"/>
                  <a:pt x="1716656" y="2484407"/>
                </a:cubicBezTo>
                <a:cubicBezTo>
                  <a:pt x="1709325" y="2491738"/>
                  <a:pt x="1699403" y="2495909"/>
                  <a:pt x="1690777" y="2501660"/>
                </a:cubicBezTo>
                <a:cubicBezTo>
                  <a:pt x="1660453" y="2547144"/>
                  <a:pt x="1691008" y="2513885"/>
                  <a:pt x="1639019" y="2536166"/>
                </a:cubicBezTo>
                <a:cubicBezTo>
                  <a:pt x="1558428" y="2570705"/>
                  <a:pt x="1702632" y="2542231"/>
                  <a:pt x="1544128" y="2562045"/>
                </a:cubicBezTo>
                <a:cubicBezTo>
                  <a:pt x="1453746" y="2592171"/>
                  <a:pt x="1497667" y="2580923"/>
                  <a:pt x="1302589" y="2562045"/>
                </a:cubicBezTo>
                <a:cubicBezTo>
                  <a:pt x="1284487" y="2560293"/>
                  <a:pt x="1268083" y="2550543"/>
                  <a:pt x="1250830" y="2544792"/>
                </a:cubicBezTo>
                <a:lnTo>
                  <a:pt x="1224951" y="2536166"/>
                </a:lnTo>
                <a:cubicBezTo>
                  <a:pt x="1184409" y="2495622"/>
                  <a:pt x="1209225" y="2517055"/>
                  <a:pt x="1147313" y="2475781"/>
                </a:cubicBezTo>
                <a:lnTo>
                  <a:pt x="1121434" y="2458528"/>
                </a:lnTo>
                <a:cubicBezTo>
                  <a:pt x="1112808" y="2452777"/>
                  <a:pt x="1101776" y="2449569"/>
                  <a:pt x="1095555" y="2441275"/>
                </a:cubicBezTo>
                <a:cubicBezTo>
                  <a:pt x="1086928" y="2429773"/>
                  <a:pt x="1077920" y="2418548"/>
                  <a:pt x="1069675" y="2406769"/>
                </a:cubicBezTo>
                <a:cubicBezTo>
                  <a:pt x="1057784" y="2389782"/>
                  <a:pt x="1047611" y="2371599"/>
                  <a:pt x="1035170" y="2355011"/>
                </a:cubicBezTo>
                <a:cubicBezTo>
                  <a:pt x="1026543" y="2343509"/>
                  <a:pt x="1016534" y="2332924"/>
                  <a:pt x="1009290" y="2320505"/>
                </a:cubicBezTo>
                <a:cubicBezTo>
                  <a:pt x="996331" y="2298290"/>
                  <a:pt x="992971" y="2269680"/>
                  <a:pt x="974785" y="2251494"/>
                </a:cubicBezTo>
                <a:cubicBezTo>
                  <a:pt x="966158" y="2242868"/>
                  <a:pt x="956395" y="2235245"/>
                  <a:pt x="948905" y="2225615"/>
                </a:cubicBezTo>
                <a:cubicBezTo>
                  <a:pt x="936175" y="2209248"/>
                  <a:pt x="925902" y="2191109"/>
                  <a:pt x="914400" y="2173856"/>
                </a:cubicBezTo>
                <a:cubicBezTo>
                  <a:pt x="908649" y="2165230"/>
                  <a:pt x="901784" y="2157250"/>
                  <a:pt x="897147" y="2147977"/>
                </a:cubicBezTo>
                <a:cubicBezTo>
                  <a:pt x="875257" y="2104198"/>
                  <a:pt x="887027" y="2124171"/>
                  <a:pt x="862641" y="2087592"/>
                </a:cubicBezTo>
                <a:cubicBezTo>
                  <a:pt x="846826" y="2040144"/>
                  <a:pt x="863518" y="2082657"/>
                  <a:pt x="836762" y="2035834"/>
                </a:cubicBezTo>
                <a:cubicBezTo>
                  <a:pt x="792983" y="1959221"/>
                  <a:pt x="844290" y="2038499"/>
                  <a:pt x="802256" y="1975449"/>
                </a:cubicBezTo>
                <a:cubicBezTo>
                  <a:pt x="796505" y="1958196"/>
                  <a:pt x="795092" y="1938822"/>
                  <a:pt x="785004" y="1923690"/>
                </a:cubicBezTo>
                <a:cubicBezTo>
                  <a:pt x="779253" y="1915064"/>
                  <a:pt x="772388" y="1907084"/>
                  <a:pt x="767751" y="1897811"/>
                </a:cubicBezTo>
                <a:cubicBezTo>
                  <a:pt x="763684" y="1889678"/>
                  <a:pt x="763190" y="1880065"/>
                  <a:pt x="759124" y="1871932"/>
                </a:cubicBezTo>
                <a:cubicBezTo>
                  <a:pt x="754487" y="1862659"/>
                  <a:pt x="747016" y="1855054"/>
                  <a:pt x="741872" y="1846052"/>
                </a:cubicBezTo>
                <a:cubicBezTo>
                  <a:pt x="711597" y="1793070"/>
                  <a:pt x="740890" y="1827817"/>
                  <a:pt x="698739" y="1785668"/>
                </a:cubicBezTo>
                <a:cubicBezTo>
                  <a:pt x="689750" y="1758699"/>
                  <a:pt x="681034" y="1724982"/>
                  <a:pt x="655607" y="1708030"/>
                </a:cubicBezTo>
                <a:lnTo>
                  <a:pt x="629728" y="1690777"/>
                </a:lnTo>
                <a:cubicBezTo>
                  <a:pt x="596990" y="1641671"/>
                  <a:pt x="631468" y="1681912"/>
                  <a:pt x="586596" y="1656271"/>
                </a:cubicBezTo>
                <a:cubicBezTo>
                  <a:pt x="574113" y="1649138"/>
                  <a:pt x="564282" y="1638012"/>
                  <a:pt x="552090" y="1630392"/>
                </a:cubicBezTo>
                <a:cubicBezTo>
                  <a:pt x="522015" y="1611595"/>
                  <a:pt x="516199" y="1612793"/>
                  <a:pt x="483079" y="1604513"/>
                </a:cubicBezTo>
                <a:cubicBezTo>
                  <a:pt x="414068" y="1607388"/>
                  <a:pt x="344176" y="1601784"/>
                  <a:pt x="276045" y="1613139"/>
                </a:cubicBezTo>
                <a:cubicBezTo>
                  <a:pt x="255592" y="1616548"/>
                  <a:pt x="241540" y="1636143"/>
                  <a:pt x="224287" y="1647645"/>
                </a:cubicBezTo>
                <a:lnTo>
                  <a:pt x="172528" y="1682151"/>
                </a:lnTo>
                <a:cubicBezTo>
                  <a:pt x="140219" y="1714460"/>
                  <a:pt x="158222" y="1704172"/>
                  <a:pt x="120770" y="1716656"/>
                </a:cubicBezTo>
                <a:cubicBezTo>
                  <a:pt x="71033" y="1749813"/>
                  <a:pt x="119014" y="1721106"/>
                  <a:pt x="69011" y="1742535"/>
                </a:cubicBezTo>
                <a:cubicBezTo>
                  <a:pt x="34449" y="1757347"/>
                  <a:pt x="40994" y="1760322"/>
                  <a:pt x="8626" y="1768415"/>
                </a:cubicBezTo>
                <a:cubicBezTo>
                  <a:pt x="5837" y="1769112"/>
                  <a:pt x="2875" y="1768415"/>
                  <a:pt x="0" y="1768415"/>
                </a:cubicBezTo>
              </a:path>
            </a:pathLst>
          </a:custGeom>
          <a:noFill/>
          <a:ln w="60325">
            <a:solidFill>
              <a:srgbClr val="FF0000"/>
            </a:solidFill>
          </a:ln>
          <a:effectLst>
            <a:glow rad="635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30000" dirty="0"/>
          </a:p>
        </p:txBody>
      </p:sp>
      <p:sp>
        <p:nvSpPr>
          <p:cNvPr id="39" name="Volný tvar 38"/>
          <p:cNvSpPr/>
          <p:nvPr/>
        </p:nvSpPr>
        <p:spPr>
          <a:xfrm>
            <a:off x="6906732" y="4084935"/>
            <a:ext cx="159625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Volný tvar 39"/>
          <p:cNvSpPr/>
          <p:nvPr/>
        </p:nvSpPr>
        <p:spPr>
          <a:xfrm>
            <a:off x="7031594" y="4084934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Volný tvar 41"/>
          <p:cNvSpPr/>
          <p:nvPr/>
        </p:nvSpPr>
        <p:spPr>
          <a:xfrm>
            <a:off x="7172364" y="4084935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Volný tvar 42"/>
          <p:cNvSpPr/>
          <p:nvPr/>
        </p:nvSpPr>
        <p:spPr>
          <a:xfrm>
            <a:off x="7264021" y="3973771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Volný tvar 43"/>
          <p:cNvSpPr/>
          <p:nvPr/>
        </p:nvSpPr>
        <p:spPr>
          <a:xfrm>
            <a:off x="7101979" y="3862610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Volný tvar 44"/>
          <p:cNvSpPr/>
          <p:nvPr/>
        </p:nvSpPr>
        <p:spPr>
          <a:xfrm>
            <a:off x="6962580" y="3862610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Volný tvar 45"/>
          <p:cNvSpPr/>
          <p:nvPr/>
        </p:nvSpPr>
        <p:spPr>
          <a:xfrm>
            <a:off x="6770521" y="3973772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Volný tvar 46"/>
          <p:cNvSpPr/>
          <p:nvPr/>
        </p:nvSpPr>
        <p:spPr>
          <a:xfrm>
            <a:off x="6845774" y="3751447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Volný tvar 47"/>
          <p:cNvSpPr/>
          <p:nvPr/>
        </p:nvSpPr>
        <p:spPr>
          <a:xfrm>
            <a:off x="6685840" y="3836057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Volný tvar 48"/>
          <p:cNvSpPr/>
          <p:nvPr/>
        </p:nvSpPr>
        <p:spPr>
          <a:xfrm>
            <a:off x="7337224" y="3862610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Volný tvar 49"/>
          <p:cNvSpPr/>
          <p:nvPr/>
        </p:nvSpPr>
        <p:spPr>
          <a:xfrm>
            <a:off x="7450391" y="3751447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Volný tvar 50"/>
          <p:cNvSpPr/>
          <p:nvPr/>
        </p:nvSpPr>
        <p:spPr>
          <a:xfrm>
            <a:off x="7200072" y="3751446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Volný tvar 51"/>
          <p:cNvSpPr/>
          <p:nvPr/>
        </p:nvSpPr>
        <p:spPr>
          <a:xfrm>
            <a:off x="7324764" y="3640285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Volný tvar 52"/>
          <p:cNvSpPr/>
          <p:nvPr/>
        </p:nvSpPr>
        <p:spPr>
          <a:xfrm>
            <a:off x="7587567" y="3640285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Volný tvar 53"/>
          <p:cNvSpPr/>
          <p:nvPr/>
        </p:nvSpPr>
        <p:spPr>
          <a:xfrm>
            <a:off x="7028000" y="3640283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Volný tvar 54"/>
          <p:cNvSpPr/>
          <p:nvPr/>
        </p:nvSpPr>
        <p:spPr>
          <a:xfrm>
            <a:off x="7133305" y="3574439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Volný tvar 55"/>
          <p:cNvSpPr/>
          <p:nvPr/>
        </p:nvSpPr>
        <p:spPr>
          <a:xfrm>
            <a:off x="6615455" y="3724895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Volný tvar 56"/>
          <p:cNvSpPr/>
          <p:nvPr/>
        </p:nvSpPr>
        <p:spPr>
          <a:xfrm>
            <a:off x="6748625" y="3640285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Obrázek 57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7086" y="5207248"/>
            <a:ext cx="1400914" cy="1296144"/>
          </a:xfrm>
          <a:prstGeom prst="rect">
            <a:avLst/>
          </a:prstGeom>
        </p:spPr>
      </p:pic>
      <p:sp>
        <p:nvSpPr>
          <p:cNvPr id="62" name="Zástupný symbol pro text 4"/>
          <p:cNvSpPr txBox="1">
            <a:spLocks/>
          </p:cNvSpPr>
          <p:nvPr/>
        </p:nvSpPr>
        <p:spPr>
          <a:xfrm>
            <a:off x="0" y="6342173"/>
            <a:ext cx="8388424" cy="432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dirty="0" err="1"/>
              <a:t>Paloncýová</a:t>
            </a:r>
            <a:r>
              <a:rPr lang="cs-CZ" sz="1400" dirty="0"/>
              <a:t>, M.; </a:t>
            </a:r>
            <a:r>
              <a:rPr lang="cs-CZ" sz="1400" i="1" u="sng" dirty="0"/>
              <a:t>Berka, K.;</a:t>
            </a:r>
            <a:r>
              <a:rPr lang="cs-CZ" sz="1400" dirty="0"/>
              <a:t> </a:t>
            </a:r>
            <a:r>
              <a:rPr lang="cs-CZ" sz="1400" dirty="0" err="1"/>
              <a:t>Otyepka</a:t>
            </a:r>
            <a:r>
              <a:rPr lang="cs-CZ" sz="1400" dirty="0"/>
              <a:t>, M. </a:t>
            </a:r>
            <a:r>
              <a:rPr lang="cs-CZ" sz="1400" dirty="0" err="1"/>
              <a:t>Convergence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Free </a:t>
            </a:r>
            <a:r>
              <a:rPr lang="cs-CZ" sz="1400" dirty="0" err="1"/>
              <a:t>Energy</a:t>
            </a:r>
            <a:r>
              <a:rPr lang="cs-CZ" sz="1400" dirty="0"/>
              <a:t> Profile </a:t>
            </a:r>
            <a:r>
              <a:rPr lang="cs-CZ" sz="1400" dirty="0" err="1"/>
              <a:t>of</a:t>
            </a:r>
            <a:r>
              <a:rPr lang="cs-CZ" sz="1400" dirty="0"/>
              <a:t> Coumarin in Lipid </a:t>
            </a:r>
            <a:r>
              <a:rPr lang="cs-CZ" sz="1400" dirty="0" err="1"/>
              <a:t>Bilayer</a:t>
            </a:r>
            <a:r>
              <a:rPr lang="cs-CZ" sz="1400" dirty="0"/>
              <a:t>. </a:t>
            </a:r>
            <a:r>
              <a:rPr lang="cs-CZ" sz="1400" i="1" dirty="0"/>
              <a:t>J. </a:t>
            </a:r>
            <a:r>
              <a:rPr lang="cs-CZ" sz="1400" i="1" dirty="0" err="1"/>
              <a:t>Chem</a:t>
            </a:r>
            <a:r>
              <a:rPr lang="cs-CZ" sz="1400" i="1" dirty="0"/>
              <a:t>. </a:t>
            </a:r>
            <a:r>
              <a:rPr lang="cs-CZ" sz="1400" i="1" dirty="0" err="1"/>
              <a:t>Theory</a:t>
            </a:r>
            <a:r>
              <a:rPr lang="cs-CZ" sz="1400" i="1" dirty="0"/>
              <a:t> </a:t>
            </a:r>
            <a:r>
              <a:rPr lang="cs-CZ" sz="1400" i="1" dirty="0" err="1"/>
              <a:t>Comput</a:t>
            </a:r>
            <a:r>
              <a:rPr lang="cs-CZ" sz="1400" i="1" dirty="0"/>
              <a:t>.</a:t>
            </a:r>
            <a:r>
              <a:rPr lang="cs-CZ" sz="1400" dirty="0"/>
              <a:t> </a:t>
            </a:r>
            <a:r>
              <a:rPr lang="cs-CZ" sz="1400" b="1" dirty="0"/>
              <a:t>2012</a:t>
            </a:r>
            <a:r>
              <a:rPr lang="cs-CZ" sz="1400" dirty="0"/>
              <a:t>, </a:t>
            </a:r>
            <a:r>
              <a:rPr lang="cs-CZ" sz="1400" i="1" dirty="0"/>
              <a:t>8</a:t>
            </a:r>
            <a:r>
              <a:rPr lang="cs-CZ" sz="1400" dirty="0"/>
              <a:t>, 1200–1211.</a:t>
            </a:r>
            <a:endParaRPr lang="en-US" sz="1400" dirty="0"/>
          </a:p>
        </p:txBody>
      </p:sp>
      <p:cxnSp>
        <p:nvCxnSpPr>
          <p:cNvPr id="63" name="Přímá spojnice se šipkou 62"/>
          <p:cNvCxnSpPr>
            <a:endCxn id="15" idx="2"/>
          </p:cNvCxnSpPr>
          <p:nvPr/>
        </p:nvCxnSpPr>
        <p:spPr>
          <a:xfrm>
            <a:off x="3553223" y="3069891"/>
            <a:ext cx="64786" cy="8626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nice se šipkou 63"/>
          <p:cNvCxnSpPr/>
          <p:nvPr/>
        </p:nvCxnSpPr>
        <p:spPr>
          <a:xfrm>
            <a:off x="3705623" y="3060334"/>
            <a:ext cx="64786" cy="8626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Přímá spojnice se šipkou 64"/>
          <p:cNvCxnSpPr/>
          <p:nvPr/>
        </p:nvCxnSpPr>
        <p:spPr>
          <a:xfrm>
            <a:off x="1517459" y="3898027"/>
            <a:ext cx="155971" cy="8626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Přímá spojnice se šipkou 65"/>
          <p:cNvCxnSpPr/>
          <p:nvPr/>
        </p:nvCxnSpPr>
        <p:spPr>
          <a:xfrm flipH="1" flipV="1">
            <a:off x="1907704" y="4307259"/>
            <a:ext cx="231861" cy="1960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Přímá spojnice se šipkou 66"/>
          <p:cNvCxnSpPr/>
          <p:nvPr/>
        </p:nvCxnSpPr>
        <p:spPr>
          <a:xfrm flipH="1" flipV="1">
            <a:off x="1631160" y="3973772"/>
            <a:ext cx="231861" cy="1960"/>
          </a:xfrm>
          <a:prstGeom prst="straightConnector1">
            <a:avLst/>
          </a:prstGeom>
          <a:ln w="38100">
            <a:solidFill>
              <a:srgbClr val="0000FF"/>
            </a:solidFill>
            <a:headEnd type="oval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Volný tvar 67"/>
          <p:cNvSpPr/>
          <p:nvPr/>
        </p:nvSpPr>
        <p:spPr>
          <a:xfrm>
            <a:off x="2134653" y="5999336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Volný tvar 68"/>
          <p:cNvSpPr/>
          <p:nvPr/>
        </p:nvSpPr>
        <p:spPr>
          <a:xfrm>
            <a:off x="1998706" y="5998507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Volný tvar 69"/>
          <p:cNvSpPr/>
          <p:nvPr/>
        </p:nvSpPr>
        <p:spPr>
          <a:xfrm>
            <a:off x="1837395" y="5960749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Volný tvar 70"/>
          <p:cNvSpPr/>
          <p:nvPr/>
        </p:nvSpPr>
        <p:spPr>
          <a:xfrm>
            <a:off x="1704363" y="5863704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Volný tvar 71"/>
          <p:cNvSpPr/>
          <p:nvPr/>
        </p:nvSpPr>
        <p:spPr>
          <a:xfrm>
            <a:off x="1537483" y="5697455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Volný tvar 72"/>
          <p:cNvSpPr/>
          <p:nvPr/>
        </p:nvSpPr>
        <p:spPr>
          <a:xfrm>
            <a:off x="1363030" y="5634105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Volný tvar 73"/>
          <p:cNvSpPr/>
          <p:nvPr/>
        </p:nvSpPr>
        <p:spPr>
          <a:xfrm>
            <a:off x="1227083" y="5645031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Volný tvar 74"/>
          <p:cNvSpPr/>
          <p:nvPr/>
        </p:nvSpPr>
        <p:spPr>
          <a:xfrm>
            <a:off x="2980344" y="5191350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Volný tvar 75"/>
          <p:cNvSpPr/>
          <p:nvPr/>
        </p:nvSpPr>
        <p:spPr>
          <a:xfrm>
            <a:off x="3177850" y="5068968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Volný tvar 76"/>
          <p:cNvSpPr/>
          <p:nvPr/>
        </p:nvSpPr>
        <p:spPr>
          <a:xfrm>
            <a:off x="3375358" y="5068967"/>
            <a:ext cx="271893" cy="420579"/>
          </a:xfrm>
          <a:custGeom>
            <a:avLst/>
            <a:gdLst>
              <a:gd name="connsiteX0" fmla="*/ 0 w 415636"/>
              <a:gd name="connsiteY0" fmla="*/ 0 h 1199408"/>
              <a:gd name="connsiteX1" fmla="*/ 237506 w 415636"/>
              <a:gd name="connsiteY1" fmla="*/ 1199408 h 1199408"/>
              <a:gd name="connsiteX2" fmla="*/ 415636 w 415636"/>
              <a:gd name="connsiteY2" fmla="*/ 0 h 1199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5636" h="1199408">
                <a:moveTo>
                  <a:pt x="0" y="0"/>
                </a:moveTo>
                <a:cubicBezTo>
                  <a:pt x="84116" y="599704"/>
                  <a:pt x="168233" y="1199408"/>
                  <a:pt x="237506" y="1199408"/>
                </a:cubicBezTo>
                <a:cubicBezTo>
                  <a:pt x="306779" y="1199408"/>
                  <a:pt x="361207" y="599704"/>
                  <a:pt x="415636" y="0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Volný tvar 77"/>
          <p:cNvSpPr/>
          <p:nvPr/>
        </p:nvSpPr>
        <p:spPr>
          <a:xfrm>
            <a:off x="7710741" y="3484095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Volný tvar 78"/>
          <p:cNvSpPr/>
          <p:nvPr/>
        </p:nvSpPr>
        <p:spPr>
          <a:xfrm>
            <a:off x="7477994" y="3462271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Volný tvar 79"/>
          <p:cNvSpPr/>
          <p:nvPr/>
        </p:nvSpPr>
        <p:spPr>
          <a:xfrm>
            <a:off x="7233699" y="3429849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Volný tvar 80"/>
          <p:cNvSpPr/>
          <p:nvPr/>
        </p:nvSpPr>
        <p:spPr>
          <a:xfrm>
            <a:off x="7032965" y="3406232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Volný tvar 81"/>
          <p:cNvSpPr/>
          <p:nvPr/>
        </p:nvSpPr>
        <p:spPr>
          <a:xfrm>
            <a:off x="6819010" y="3429849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Volný tvar 82"/>
          <p:cNvSpPr/>
          <p:nvPr/>
        </p:nvSpPr>
        <p:spPr>
          <a:xfrm>
            <a:off x="6665602" y="3470817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Volný tvar 83"/>
          <p:cNvSpPr/>
          <p:nvPr/>
        </p:nvSpPr>
        <p:spPr>
          <a:xfrm>
            <a:off x="6372200" y="3699188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Volný tvar 84"/>
          <p:cNvSpPr/>
          <p:nvPr/>
        </p:nvSpPr>
        <p:spPr>
          <a:xfrm>
            <a:off x="6257158" y="3715055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Volný tvar 85"/>
          <p:cNvSpPr/>
          <p:nvPr/>
        </p:nvSpPr>
        <p:spPr>
          <a:xfrm>
            <a:off x="6116388" y="3724895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Volný tvar 86"/>
          <p:cNvSpPr/>
          <p:nvPr/>
        </p:nvSpPr>
        <p:spPr>
          <a:xfrm>
            <a:off x="6116388" y="3541011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Volný tvar 87"/>
          <p:cNvSpPr/>
          <p:nvPr/>
        </p:nvSpPr>
        <p:spPr>
          <a:xfrm>
            <a:off x="6255084" y="3492730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Volný tvar 88"/>
          <p:cNvSpPr/>
          <p:nvPr/>
        </p:nvSpPr>
        <p:spPr>
          <a:xfrm>
            <a:off x="6474685" y="3581285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Volný tvar 89"/>
          <p:cNvSpPr/>
          <p:nvPr/>
        </p:nvSpPr>
        <p:spPr>
          <a:xfrm>
            <a:off x="6545070" y="3417958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Volný tvar 90"/>
          <p:cNvSpPr/>
          <p:nvPr/>
        </p:nvSpPr>
        <p:spPr>
          <a:xfrm>
            <a:off x="6337603" y="3381567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Volný tvar 91"/>
          <p:cNvSpPr/>
          <p:nvPr/>
        </p:nvSpPr>
        <p:spPr>
          <a:xfrm>
            <a:off x="6116388" y="3350171"/>
            <a:ext cx="140770" cy="222325"/>
          </a:xfrm>
          <a:custGeom>
            <a:avLst/>
            <a:gdLst>
              <a:gd name="connsiteX0" fmla="*/ 0 w 124467"/>
              <a:gd name="connsiteY0" fmla="*/ 273146 h 290623"/>
              <a:gd name="connsiteX1" fmla="*/ 59377 w 124467"/>
              <a:gd name="connsiteY1" fmla="*/ 13 h 290623"/>
              <a:gd name="connsiteX2" fmla="*/ 118754 w 124467"/>
              <a:gd name="connsiteY2" fmla="*/ 261270 h 290623"/>
              <a:gd name="connsiteX3" fmla="*/ 118754 w 124467"/>
              <a:gd name="connsiteY3" fmla="*/ 273146 h 29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467" h="290623">
                <a:moveTo>
                  <a:pt x="0" y="273146"/>
                </a:moveTo>
                <a:cubicBezTo>
                  <a:pt x="19792" y="137569"/>
                  <a:pt x="39585" y="1992"/>
                  <a:pt x="59377" y="13"/>
                </a:cubicBezTo>
                <a:cubicBezTo>
                  <a:pt x="79169" y="-1966"/>
                  <a:pt x="108858" y="215748"/>
                  <a:pt x="118754" y="261270"/>
                </a:cubicBezTo>
                <a:cubicBezTo>
                  <a:pt x="128650" y="306792"/>
                  <a:pt x="123702" y="289969"/>
                  <a:pt x="118754" y="273146"/>
                </a:cubicBezTo>
              </a:path>
            </a:pathLst>
          </a:cu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889395" y="6414216"/>
            <a:ext cx="2133600" cy="365125"/>
          </a:xfrm>
        </p:spPr>
        <p:txBody>
          <a:bodyPr/>
          <a:lstStyle/>
          <a:p>
            <a:fld id="{704E02EB-0D9F-4384-845F-86C5AD85CD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6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75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25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5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75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7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"/>
                            </p:stCondLst>
                            <p:childTnLst>
                              <p:par>
                                <p:cTn id="1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5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75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60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6250"/>
                            </p:stCondLst>
                            <p:childTnLst>
                              <p:par>
                                <p:cTn id="14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675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250"/>
                            </p:stCondLst>
                            <p:childTnLst>
                              <p:par>
                                <p:cTn id="1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750"/>
                            </p:stCondLst>
                            <p:childTnLst>
                              <p:par>
                                <p:cTn id="15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MOLMEDB</a:t>
            </a:r>
            <a:r>
              <a:rPr lang="cs-CZ" dirty="0"/>
              <a:t>.UPOL.CZ</a:t>
            </a:r>
            <a:endParaRPr lang="en-US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Database of interactions of compounds with membranes</a:t>
            </a:r>
          </a:p>
        </p:txBody>
      </p:sp>
    </p:spTree>
    <p:extLst>
      <p:ext uri="{BB962C8B-B14F-4D97-AF65-F5344CB8AC3E}">
        <p14:creationId xmlns:p14="http://schemas.microsoft.com/office/powerpoint/2010/main" val="421116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Behavior of drug on membrane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1144" y="1313478"/>
            <a:ext cx="4505166" cy="4525963"/>
          </a:xfrm>
        </p:spPr>
        <p:txBody>
          <a:bodyPr>
            <a:normAutofit/>
          </a:bodyPr>
          <a:lstStyle/>
          <a:p>
            <a:r>
              <a:rPr lang="cs-CZ" sz="3200" dirty="0"/>
              <a:t>Permeability – </a:t>
            </a:r>
            <a:r>
              <a:rPr lang="cs-CZ" sz="3200" i="1" dirty="0"/>
              <a:t>P</a:t>
            </a:r>
            <a:r>
              <a:rPr lang="en-US" sz="3200" dirty="0"/>
              <a:t> = 1/</a:t>
            </a:r>
            <a:r>
              <a:rPr lang="en-US" sz="3200" i="1" dirty="0"/>
              <a:t>R</a:t>
            </a:r>
            <a:endParaRPr lang="cs-CZ" sz="3200" i="1" dirty="0"/>
          </a:p>
          <a:p>
            <a:pPr lvl="1"/>
            <a:r>
              <a:rPr lang="cs-CZ" sz="2800" dirty="0"/>
              <a:t>Free </a:t>
            </a:r>
            <a:r>
              <a:rPr lang="cs-CZ" sz="2800" dirty="0" err="1"/>
              <a:t>energy</a:t>
            </a:r>
            <a:r>
              <a:rPr lang="cs-CZ" sz="2800" dirty="0"/>
              <a:t> – </a:t>
            </a:r>
            <a:r>
              <a:rPr lang="el-GR" sz="2800" dirty="0"/>
              <a:t>Δ</a:t>
            </a:r>
            <a:r>
              <a:rPr lang="cs-CZ" sz="2800" dirty="0"/>
              <a:t>G(z)</a:t>
            </a:r>
          </a:p>
          <a:p>
            <a:pPr lvl="1"/>
            <a:r>
              <a:rPr lang="cs-CZ" sz="2800" dirty="0" err="1"/>
              <a:t>Diffusion</a:t>
            </a:r>
            <a:r>
              <a:rPr lang="cs-CZ" sz="2800" dirty="0"/>
              <a:t> – D(z)</a:t>
            </a:r>
          </a:p>
          <a:p>
            <a:pPr lvl="1"/>
            <a:endParaRPr lang="cs-CZ" sz="2800" dirty="0"/>
          </a:p>
          <a:p>
            <a:endParaRPr lang="en-US" sz="3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52312" y="1313478"/>
            <a:ext cx="4488664" cy="4525963"/>
          </a:xfrm>
        </p:spPr>
        <p:txBody>
          <a:bodyPr>
            <a:normAutofit/>
          </a:bodyPr>
          <a:lstStyle/>
          <a:p>
            <a:r>
              <a:rPr lang="cs-CZ" sz="3200" dirty="0" err="1"/>
              <a:t>Partitioning</a:t>
            </a:r>
            <a:r>
              <a:rPr lang="cs-CZ" sz="3200" dirty="0"/>
              <a:t> - </a:t>
            </a:r>
            <a:r>
              <a:rPr lang="cs-CZ" sz="3200" i="1" dirty="0"/>
              <a:t>K</a:t>
            </a:r>
          </a:p>
          <a:p>
            <a:pPr lvl="1"/>
            <a:r>
              <a:rPr lang="cs-CZ" sz="2800" dirty="0"/>
              <a:t>Free </a:t>
            </a:r>
            <a:r>
              <a:rPr lang="cs-CZ" sz="2800" dirty="0" err="1"/>
              <a:t>energy</a:t>
            </a:r>
            <a:r>
              <a:rPr lang="cs-CZ" sz="2800" dirty="0"/>
              <a:t> – </a:t>
            </a:r>
            <a:r>
              <a:rPr lang="el-GR" sz="2800" dirty="0"/>
              <a:t>Δ</a:t>
            </a:r>
            <a:r>
              <a:rPr lang="cs-CZ" sz="2800" dirty="0"/>
              <a:t>G(z)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ástupný symbol pro obsah 3"/>
              <p:cNvSpPr txBox="1">
                <a:spLocks/>
              </p:cNvSpPr>
              <p:nvPr/>
            </p:nvSpPr>
            <p:spPr>
              <a:xfrm>
                <a:off x="217431" y="2852935"/>
                <a:ext cx="4392488" cy="115212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Tx/>
                  <a:buBlip>
                    <a:blip r:embed="rId2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latin typeface="Cambria Math"/>
                        </a:rPr>
                        <m:t>𝑃</m:t>
                      </m:r>
                      <m:r>
                        <a:rPr lang="cs-CZ" sz="16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cs-CZ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sz="16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cs-CZ" sz="16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cs-CZ" sz="1600" i="1" dirty="0">
                  <a:latin typeface="Cambria Math"/>
                </a:endParaRPr>
              </a:p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i="1" smtClean="0">
                          <a:latin typeface="Cambria Math"/>
                        </a:rPr>
                        <m:t>𝑅</m:t>
                      </m:r>
                      <m:r>
                        <a:rPr lang="cs-CZ" sz="1600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cs-CZ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sz="1600" i="1" smtClean="0">
                              <a:latin typeface="Cambria Math"/>
                            </a:rPr>
                            <m:t>𝑜</m:t>
                          </m:r>
                          <m:r>
                            <a:rPr lang="cs-CZ" sz="1600" i="1" smtClean="0">
                              <a:latin typeface="Cambria Math"/>
                            </a:rPr>
                            <m:t>𝑢𝑡𝑠𝑖𝑑𝑒</m:t>
                          </m:r>
                        </m:sub>
                        <m:sup>
                          <m:r>
                            <a:rPr lang="cs-CZ" sz="1600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r>
                            <a:rPr lang="cs-CZ" sz="1600" i="1" smtClean="0"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cs-CZ" sz="16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sz="160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sz="1600" b="0" i="1" smtClean="0">
                                  <a:latin typeface="Cambria Math"/>
                                </a:rPr>
                                <m:t>`</m:t>
                              </m:r>
                            </m:e>
                          </m:d>
                          <m:r>
                            <a:rPr lang="cs-CZ" sz="1600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sz="1600" b="0" i="1" smtClean="0">
                              <a:latin typeface="Cambria Math"/>
                            </a:rPr>
                            <m:t>`</m:t>
                          </m:r>
                          <m:r>
                            <a:rPr lang="cs-CZ" sz="1600" i="1" smtClean="0">
                              <a:latin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ctrlPr>
                            <a:rPr lang="cs-CZ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sz="1600" i="1" smtClean="0">
                              <a:latin typeface="Cambria Math"/>
                            </a:rPr>
                            <m:t>𝑜</m:t>
                          </m:r>
                          <m:r>
                            <a:rPr lang="cs-CZ" sz="1600" i="1" smtClean="0">
                              <a:latin typeface="Cambria Math"/>
                            </a:rPr>
                            <m:t>𝑢𝑡𝑠𝑖𝑑𝑒</m:t>
                          </m:r>
                        </m:sub>
                        <m:sup>
                          <m:r>
                            <a:rPr lang="cs-CZ" sz="1600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f>
                            <m:fPr>
                              <m:ctrlPr>
                                <a:rPr lang="cs-CZ" sz="16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cs-CZ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sz="160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cs-CZ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𝐺</m:t>
                                      </m:r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  <m:r>
                                        <a:rPr lang="cs-CZ" sz="1600" b="0" i="1" smtClean="0">
                                          <a:latin typeface="Cambria Math"/>
                                          <a:ea typeface="Cambria Math"/>
                                        </a:rPr>
                                        <m:t>`</m:t>
                                      </m:r>
                                      <m:r>
                                        <a:rPr lang="cs-CZ" sz="1600" i="1" smtClean="0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cs-CZ" sz="1600" i="1" smtClean="0">
                                          <a:latin typeface="Cambria Math"/>
                                        </a:rPr>
                                        <m:t>𝑅𝑇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>
                                <a:rPr lang="cs-CZ" sz="160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cs-CZ" sz="1600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cs-CZ" sz="1600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sz="1600" b="0" i="1" smtClean="0">
                                  <a:latin typeface="Cambria Math"/>
                                </a:rPr>
                                <m:t>`</m:t>
                              </m:r>
                              <m:r>
                                <a:rPr lang="cs-CZ" sz="1600" i="1" smtClean="0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  <m:r>
                            <a:rPr lang="cs-CZ" sz="1600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sz="1600" b="0" i="1" smtClean="0">
                              <a:latin typeface="Cambria Math"/>
                            </a:rPr>
                            <m:t>`</m:t>
                          </m:r>
                        </m:e>
                      </m:nary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5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31" y="2852935"/>
                <a:ext cx="4392488" cy="1152128"/>
              </a:xfrm>
              <a:prstGeom prst="rect">
                <a:avLst/>
              </a:prstGeom>
              <a:blipFill rotWithShape="1">
                <a:blip r:embed="rId3"/>
                <a:stretch>
                  <a:fillRect b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Zástupný symbol pro obsah 3"/>
              <p:cNvSpPr txBox="1">
                <a:spLocks/>
              </p:cNvSpPr>
              <p:nvPr/>
            </p:nvSpPr>
            <p:spPr>
              <a:xfrm>
                <a:off x="4800273" y="2348880"/>
                <a:ext cx="3240360" cy="6011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Tx/>
                  <a:buBlip>
                    <a:blip r:embed="rId2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1600" b="0" i="1" smtClean="0">
                          <a:latin typeface="Cambria Math"/>
                        </a:rPr>
                        <m:t>𝐾</m:t>
                      </m:r>
                      <m:r>
                        <a:rPr lang="cs-CZ" sz="1600" i="1" smtClean="0">
                          <a:latin typeface="Cambria Math"/>
                        </a:rPr>
                        <m:t>=</m:t>
                      </m:r>
                      <m:r>
                        <a:rPr lang="cs-CZ" sz="1600" b="0" i="1" smtClean="0">
                          <a:latin typeface="Cambria Math"/>
                        </a:rPr>
                        <m:t>2</m:t>
                      </m:r>
                      <m:nary>
                        <m:naryPr>
                          <m:ctrlPr>
                            <a:rPr lang="cs-CZ" sz="16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sz="1600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cs-CZ" sz="1600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sSup>
                            <m:sSupPr>
                              <m:ctrlPr>
                                <a:rPr lang="cs-CZ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sz="1600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s-CZ" sz="1600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cs-CZ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cs-CZ" sz="1600" b="0" i="1" smtClean="0">
                                      <a:latin typeface="Cambria Math"/>
                                      <a:ea typeface="Cambria Math"/>
                                    </a:rPr>
                                    <m:t>`</m:t>
                                  </m:r>
                                  <m:r>
                                    <a:rPr lang="cs-CZ" sz="1600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cs-CZ" sz="1600" i="1">
                                      <a:latin typeface="Cambria Math"/>
                                    </a:rPr>
                                    <m:t>𝑅𝑇</m:t>
                                  </m:r>
                                </m:den>
                              </m:f>
                            </m:sup>
                          </m:sSup>
                          <m:r>
                            <a:rPr lang="cs-CZ" sz="1600" b="0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sz="1600" b="0" i="1" smtClean="0">
                              <a:latin typeface="Cambria Math"/>
                            </a:rPr>
                            <m:t>`</m:t>
                          </m:r>
                        </m:e>
                      </m:nary>
                    </m:oMath>
                  </m:oMathPara>
                </a14:m>
                <a:endParaRPr lang="cs-CZ" sz="1600" dirty="0"/>
              </a:p>
            </p:txBody>
          </p:sp>
        </mc:Choice>
        <mc:Fallback xmlns="">
          <p:sp>
            <p:nvSpPr>
              <p:cNvPr id="6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273" y="2348880"/>
                <a:ext cx="3240360" cy="60118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ovéPole 6"/>
          <p:cNvSpPr txBox="1"/>
          <p:nvPr/>
        </p:nvSpPr>
        <p:spPr>
          <a:xfrm>
            <a:off x="-3024" y="6611779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latin typeface="Arial" pitchFamily="34" charset="0"/>
                <a:cs typeface="Arial" pitchFamily="34" charset="0"/>
              </a:rPr>
              <a:t>Marrink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S. J.;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Berendsen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H. J. C. 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J. Phys. Chem.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>
                <a:latin typeface="Arial" pitchFamily="34" charset="0"/>
                <a:cs typeface="Arial" pitchFamily="34" charset="0"/>
              </a:rPr>
              <a:t>1996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100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, 16729–16738.</a:t>
            </a:r>
          </a:p>
        </p:txBody>
      </p:sp>
      <p:pic>
        <p:nvPicPr>
          <p:cNvPr id="8" name="Zástupný symbol pro obsah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65837" r="7628" b="3792"/>
          <a:stretch/>
        </p:blipFill>
        <p:spPr>
          <a:xfrm>
            <a:off x="457200" y="4339988"/>
            <a:ext cx="7977116" cy="22655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t="7424" r="7516" b="62255"/>
          <a:stretch/>
        </p:blipFill>
        <p:spPr>
          <a:xfrm>
            <a:off x="457200" y="4339988"/>
            <a:ext cx="7977116" cy="22655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" r="17860" b="13766"/>
          <a:stretch/>
        </p:blipFill>
        <p:spPr>
          <a:xfrm>
            <a:off x="354842" y="4138632"/>
            <a:ext cx="8188658" cy="261701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 rot="16200000">
            <a:off x="7416391" y="5136550"/>
            <a:ext cx="263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Free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energy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(kcal/mol)</a:t>
            </a:r>
          </a:p>
        </p:txBody>
      </p:sp>
      <p:sp>
        <p:nvSpPr>
          <p:cNvPr id="12" name="TextovéPole 11"/>
          <p:cNvSpPr txBox="1"/>
          <p:nvPr/>
        </p:nvSpPr>
        <p:spPr>
          <a:xfrm rot="16200000">
            <a:off x="-1110343" y="5104697"/>
            <a:ext cx="2632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Arial" pitchFamily="34" charset="0"/>
                <a:cs typeface="Arial" pitchFamily="34" charset="0"/>
              </a:rPr>
              <a:t>Free </a:t>
            </a:r>
            <a:r>
              <a:rPr lang="cs-CZ" b="1" dirty="0" err="1">
                <a:latin typeface="Arial" pitchFamily="34" charset="0"/>
                <a:cs typeface="Arial" pitchFamily="34" charset="0"/>
              </a:rPr>
              <a:t>energy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(kcal/mol)</a:t>
            </a:r>
          </a:p>
        </p:txBody>
      </p:sp>
      <p:pic>
        <p:nvPicPr>
          <p:cNvPr id="15" name="Zástupný symbol pro obsah 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6" y="3985073"/>
            <a:ext cx="2900611" cy="2866853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50" y="2564904"/>
            <a:ext cx="6499966" cy="45629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ástupný symbol pro obsah 3"/>
              <p:cNvSpPr txBox="1">
                <a:spLocks/>
              </p:cNvSpPr>
              <p:nvPr/>
            </p:nvSpPr>
            <p:spPr>
              <a:xfrm>
                <a:off x="3431252" y="5805524"/>
                <a:ext cx="3240360" cy="6011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Tx/>
                  <a:buBlip>
                    <a:blip r:embed="rId2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b="0" i="1" smtClean="0">
                          <a:latin typeface="Cambria Math"/>
                        </a:rPr>
                        <m:t>𝐾</m:t>
                      </m:r>
                      <m:r>
                        <a:rPr lang="cs-CZ" i="1" smtClean="0">
                          <a:latin typeface="Cambria Math"/>
                        </a:rPr>
                        <m:t>=</m:t>
                      </m:r>
                      <m:r>
                        <a:rPr lang="cs-CZ" b="0" i="1" smtClean="0">
                          <a:latin typeface="Cambria Math"/>
                        </a:rPr>
                        <m:t>2</m:t>
                      </m:r>
                      <m:nary>
                        <m:nary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b="0" i="1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cs-CZ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cs-CZ" i="1"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cs-CZ" b="0" i="1" smtClean="0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∆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𝐺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(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𝑧</m:t>
                                  </m:r>
                                  <m:r>
                                    <a:rPr lang="cs-CZ" b="0" i="1" smtClean="0">
                                      <a:latin typeface="Cambria Math"/>
                                      <a:ea typeface="Cambria Math"/>
                                    </a:rPr>
                                    <m:t>`</m:t>
                                  </m:r>
                                  <m:r>
                                    <a:rPr lang="cs-CZ" i="1">
                                      <a:latin typeface="Cambria Math"/>
                                      <a:ea typeface="Cambria Math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cs-CZ" i="1">
                                      <a:latin typeface="Cambria Math"/>
                                    </a:rPr>
                                    <m:t>𝑅𝑇</m:t>
                                  </m:r>
                                </m:den>
                              </m:f>
                            </m:sup>
                          </m:sSup>
                          <m:r>
                            <a:rPr lang="cs-CZ" b="0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`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6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1252" y="5805524"/>
                <a:ext cx="3240360" cy="601184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ástupný symbol pro obsah 3"/>
              <p:cNvSpPr txBox="1">
                <a:spLocks/>
              </p:cNvSpPr>
              <p:nvPr/>
            </p:nvSpPr>
            <p:spPr>
              <a:xfrm>
                <a:off x="4918597" y="3310244"/>
                <a:ext cx="3685851" cy="82838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550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Tx/>
                  <a:buBlip>
                    <a:blip r:embed="rId2"/>
                  </a:buBlip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 smtClean="0">
                          <a:latin typeface="Cambria Math"/>
                        </a:rPr>
                        <m:t>𝑅</m:t>
                      </m:r>
                      <m:r>
                        <a:rPr lang="cs-CZ" i="1" smtClean="0">
                          <a:latin typeface="Cambria Math"/>
                        </a:rPr>
                        <m:t>=</m:t>
                      </m:r>
                      <m:nary>
                        <m:nary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i="1" smtClean="0">
                              <a:latin typeface="Cambria Math"/>
                            </a:rPr>
                            <m:t>𝑜</m:t>
                          </m:r>
                          <m:r>
                            <a:rPr lang="cs-CZ" i="1" smtClean="0">
                              <a:latin typeface="Cambria Math"/>
                            </a:rPr>
                            <m:t>𝑢𝑡𝑠𝑖𝑑𝑒</m:t>
                          </m:r>
                        </m:sub>
                        <m:sup>
                          <m:r>
                            <a:rPr lang="cs-CZ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r>
                            <a:rPr lang="cs-CZ" i="1" smtClean="0">
                              <a:latin typeface="Cambria Math"/>
                            </a:rPr>
                            <m:t>𝑅</m:t>
                          </m:r>
                          <m:d>
                            <m:d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b="0" i="1" smtClean="0">
                                  <a:latin typeface="Cambria Math"/>
                                </a:rPr>
                                <m:t>`</m:t>
                              </m:r>
                            </m:e>
                          </m:d>
                          <m:r>
                            <a:rPr lang="cs-CZ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`</m:t>
                          </m:r>
                          <m:r>
                            <a:rPr lang="cs-CZ" i="1" smtClean="0">
                              <a:latin typeface="Cambria Math"/>
                            </a:rPr>
                            <m:t>=</m:t>
                          </m:r>
                        </m:e>
                      </m:nary>
                      <m:nary>
                        <m:naryPr>
                          <m:ctrlPr>
                            <a:rPr lang="cs-CZ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cs-CZ" i="1" smtClean="0">
                              <a:latin typeface="Cambria Math"/>
                            </a:rPr>
                            <m:t>𝑜</m:t>
                          </m:r>
                          <m:r>
                            <a:rPr lang="cs-CZ" i="1" smtClean="0">
                              <a:latin typeface="Cambria Math"/>
                            </a:rPr>
                            <m:t>𝑢𝑡𝑠𝑖𝑑𝑒</m:t>
                          </m:r>
                        </m:sub>
                        <m:sup>
                          <m:r>
                            <a:rPr lang="cs-CZ" i="1" smtClean="0">
                              <a:latin typeface="Cambria Math"/>
                            </a:rPr>
                            <m:t>𝑧</m:t>
                          </m:r>
                        </m:sup>
                        <m:e>
                          <m:f>
                            <m:fPr>
                              <m:ctrlPr>
                                <a:rPr lang="cs-CZ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cs-CZ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cs-CZ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∆</m:t>
                                      </m:r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𝐺</m:t>
                                      </m:r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(</m:t>
                                      </m:r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𝑧</m:t>
                                      </m:r>
                                      <m:r>
                                        <a:rPr lang="cs-CZ" b="0" i="1" smtClean="0">
                                          <a:latin typeface="Cambria Math"/>
                                          <a:ea typeface="Cambria Math"/>
                                        </a:rPr>
                                        <m:t>`</m:t>
                                      </m:r>
                                      <m:r>
                                        <a:rPr lang="cs-CZ" i="1" smtClean="0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r>
                                        <a:rPr lang="cs-CZ" i="1" smtClean="0">
                                          <a:latin typeface="Cambria Math"/>
                                        </a:rPr>
                                        <m:t>𝑅𝑇</m:t>
                                      </m:r>
                                    </m:den>
                                  </m:f>
                                </m:sup>
                              </m:sSup>
                            </m:num>
                            <m:den>
                              <m:r>
                                <a:rPr lang="cs-CZ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cs-CZ" i="1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cs-CZ" i="1" smtClean="0">
                                  <a:latin typeface="Cambria Math"/>
                                </a:rPr>
                                <m:t>𝑧</m:t>
                              </m:r>
                              <m:r>
                                <a:rPr lang="cs-CZ" b="0" i="1" smtClean="0">
                                  <a:latin typeface="Cambria Math"/>
                                </a:rPr>
                                <m:t>`</m:t>
                              </m:r>
                              <m:r>
                                <a:rPr lang="cs-CZ" i="1" smtClean="0">
                                  <a:latin typeface="Cambria Math"/>
                                </a:rPr>
                                <m:t>)</m:t>
                              </m:r>
                            </m:den>
                          </m:f>
                          <m:r>
                            <a:rPr lang="cs-CZ" i="1" smtClean="0">
                              <a:latin typeface="Cambria Math"/>
                            </a:rPr>
                            <m:t>𝑑𝑧</m:t>
                          </m:r>
                          <m:r>
                            <a:rPr lang="cs-CZ" b="0" i="1" smtClean="0">
                              <a:latin typeface="Cambria Math"/>
                            </a:rPr>
                            <m:t>`</m:t>
                          </m:r>
                        </m:e>
                      </m:nary>
                    </m:oMath>
                  </m:oMathPara>
                </a14:m>
                <a:endParaRPr lang="cs-CZ" dirty="0"/>
              </a:p>
            </p:txBody>
          </p:sp>
        </mc:Choice>
        <mc:Fallback xmlns="">
          <p:sp>
            <p:nvSpPr>
              <p:cNvPr id="18" name="Zástupný symbol pro obsah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597" y="3310244"/>
                <a:ext cx="3685851" cy="82838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6214"/>
          <a:stretch/>
        </p:blipFill>
        <p:spPr>
          <a:xfrm>
            <a:off x="3810000" y="2852934"/>
            <a:ext cx="5533773" cy="4274945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8" t="8441" r="6562"/>
          <a:stretch/>
        </p:blipFill>
        <p:spPr>
          <a:xfrm>
            <a:off x="3431253" y="2950064"/>
            <a:ext cx="5485958" cy="4177816"/>
          </a:xfrm>
          <a:prstGeom prst="rect">
            <a:avLst/>
          </a:prstGeom>
        </p:spPr>
      </p:pic>
      <p:sp>
        <p:nvSpPr>
          <p:cNvPr id="20" name="Šipka doleva 19"/>
          <p:cNvSpPr/>
          <p:nvPr/>
        </p:nvSpPr>
        <p:spPr>
          <a:xfrm>
            <a:off x="4716016" y="2996952"/>
            <a:ext cx="648072" cy="21616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Šipka doleva 20"/>
          <p:cNvSpPr/>
          <p:nvPr/>
        </p:nvSpPr>
        <p:spPr>
          <a:xfrm>
            <a:off x="6516216" y="6106116"/>
            <a:ext cx="648072" cy="21616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Skupina 23"/>
          <p:cNvGrpSpPr/>
          <p:nvPr/>
        </p:nvGrpSpPr>
        <p:grpSpPr>
          <a:xfrm>
            <a:off x="4893403" y="3310244"/>
            <a:ext cx="3351005" cy="2943391"/>
            <a:chOff x="4893403" y="3310244"/>
            <a:chExt cx="3351005" cy="2943391"/>
          </a:xfrm>
        </p:grpSpPr>
        <p:sp>
          <p:nvSpPr>
            <p:cNvPr id="17" name="Ovál 16"/>
            <p:cNvSpPr/>
            <p:nvPr/>
          </p:nvSpPr>
          <p:spPr>
            <a:xfrm>
              <a:off x="7452320" y="3310244"/>
              <a:ext cx="792088" cy="414194"/>
            </a:xfrm>
            <a:prstGeom prst="ellipse">
              <a:avLst/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ál 22"/>
            <p:cNvSpPr/>
            <p:nvPr/>
          </p:nvSpPr>
          <p:spPr>
            <a:xfrm>
              <a:off x="4893403" y="5839441"/>
              <a:ext cx="792088" cy="414194"/>
            </a:xfrm>
            <a:prstGeom prst="ellipse">
              <a:avLst/>
            </a:prstGeom>
            <a:solidFill>
              <a:srgbClr val="FFC000">
                <a:alpha val="40000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755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0.79445 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72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1" grpId="2"/>
      <p:bldP spid="12" grpId="0"/>
      <p:bldP spid="12" grpId="2"/>
      <p:bldP spid="16" grpId="0"/>
      <p:bldP spid="18" grpId="0"/>
      <p:bldP spid="18" grpId="1"/>
      <p:bldP spid="18" grpId="2"/>
      <p:bldP spid="20" grpId="0" animBg="1"/>
      <p:bldP spid="20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AC204-6B1A-46E8-8632-1153D92CA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4176464" cy="1143000"/>
          </a:xfrm>
        </p:spPr>
        <p:txBody>
          <a:bodyPr/>
          <a:lstStyle/>
          <a:p>
            <a:r>
              <a:rPr lang="en-US" dirty="0" err="1"/>
              <a:t>MolMeDB</a:t>
            </a:r>
            <a:endParaRPr lang="cs-CZ" dirty="0"/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0351ED5E-8BCE-4B45-8798-B2367C046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9855" y="1600200"/>
            <a:ext cx="4511153" cy="4525963"/>
          </a:xfrm>
        </p:spPr>
        <p:txBody>
          <a:bodyPr>
            <a:normAutofit/>
          </a:bodyPr>
          <a:lstStyle/>
          <a:p>
            <a:r>
              <a:rPr lang="en-US" dirty="0"/>
              <a:t>Database of interactions between molecules and membranes</a:t>
            </a:r>
          </a:p>
          <a:p>
            <a:pPr lvl="1"/>
            <a:r>
              <a:rPr lang="en-US" dirty="0"/>
              <a:t>Free energy profiles</a:t>
            </a:r>
          </a:p>
          <a:p>
            <a:pPr lvl="1"/>
            <a:r>
              <a:rPr lang="en-US" dirty="0"/>
              <a:t>Affinity</a:t>
            </a:r>
          </a:p>
          <a:p>
            <a:pPr lvl="1"/>
            <a:r>
              <a:rPr lang="en-US" dirty="0"/>
              <a:t>Position </a:t>
            </a:r>
          </a:p>
          <a:p>
            <a:pPr lvl="1"/>
            <a:r>
              <a:rPr lang="en-US" dirty="0"/>
              <a:t>Partitioning constant</a:t>
            </a:r>
          </a:p>
          <a:p>
            <a:pPr lvl="1"/>
            <a:r>
              <a:rPr lang="en-US" dirty="0"/>
              <a:t>Penetration barriers</a:t>
            </a:r>
          </a:p>
          <a:p>
            <a:r>
              <a:rPr lang="en-US" dirty="0"/>
              <a:t>Alpha version at </a:t>
            </a:r>
            <a:r>
              <a:rPr lang="en-US" dirty="0">
                <a:hlinkClick r:id="rId3"/>
              </a:rPr>
              <a:t>https://molmedb.upol.cz</a:t>
            </a:r>
            <a:r>
              <a:rPr lang="en-US" dirty="0"/>
              <a:t> 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8195F06-3687-4318-90D1-0875926581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13" t="8000" r="22438" b="16554"/>
          <a:stretch/>
        </p:blipFill>
        <p:spPr>
          <a:xfrm>
            <a:off x="4968353" y="119472"/>
            <a:ext cx="4176464" cy="296145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F18702-29E8-4A4F-A26E-66A6282DB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50" t="9401" r="27163" b="6423"/>
          <a:stretch/>
        </p:blipFill>
        <p:spPr>
          <a:xfrm>
            <a:off x="4968353" y="3140968"/>
            <a:ext cx="4176465" cy="343996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1D37AAA-BA19-4913-8305-37EB912392C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156" t="45973" r="60558" b="38556"/>
          <a:stretch/>
        </p:blipFill>
        <p:spPr>
          <a:xfrm>
            <a:off x="8290217" y="12576"/>
            <a:ext cx="853783" cy="8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40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87DE20-8CC0-4853-A1C8-15E617B22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MolMeDB</a:t>
            </a:r>
            <a:r>
              <a:rPr lang="en-US" dirty="0"/>
              <a:t> - comparator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47269F-0EA6-45DB-A12D-037306F568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50" t="31801" r="3539" b="22180"/>
          <a:stretch/>
        </p:blipFill>
        <p:spPr>
          <a:xfrm>
            <a:off x="382140" y="3501008"/>
            <a:ext cx="8532123" cy="2952328"/>
          </a:xfrm>
          <a:prstGeom prst="rect">
            <a:avLst/>
          </a:prstGeom>
        </p:spPr>
      </p:pic>
      <p:sp>
        <p:nvSpPr>
          <p:cNvPr id="6" name="AutoShape 2" descr="http://www.simolecule.com/cdkdepict/depict/cow/svg?smi=C(CCCCCO)CCCCO%20%0C1,10-Decanediol&amp;abbr=reagents&amp;hdisp=bridgehead&amp;showtitle=true&amp;zoom=2.2&amp;annotate=none">
            <a:extLst>
              <a:ext uri="{FF2B5EF4-FFF2-40B4-BE49-F238E27FC236}">
                <a16:creationId xmlns:a16="http://schemas.microsoft.com/office/drawing/2014/main" id="{3CCCF855-B33A-49EB-8BA4-3DB8352ECA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1520552" cy="152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9" name="AutoShape 8" descr="http://www.simolecule.com/cdkdepict/depict/cow/svg?smi=CCCCCCCCC(CO)O%20%0C1,2-Decanediol&amp;abbr=reagents&amp;hdisp=bridgehead&amp;showtitle=true&amp;zoom=2.2&amp;annotate=none">
            <a:extLst>
              <a:ext uri="{FF2B5EF4-FFF2-40B4-BE49-F238E27FC236}">
                <a16:creationId xmlns:a16="http://schemas.microsoft.com/office/drawing/2014/main" id="{BD996C6D-2AC6-418C-BA05-2FAEC7D7BC40}"/>
              </a:ext>
            </a:extLst>
          </p:cNvPr>
          <p:cNvSpPr>
            <a:spLocks noGrp="1" noChangeAspect="1" noChangeArrowheads="1"/>
          </p:cNvSpPr>
          <p:nvPr>
            <p:ph sz="half" idx="1"/>
          </p:nvPr>
        </p:nvSpPr>
        <p:spPr bwMode="auto">
          <a:xfrm>
            <a:off x="433742" y="1399964"/>
            <a:ext cx="8229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Can be used for comparison of membrane behavior of similar compounds:</a:t>
            </a:r>
            <a:endParaRPr lang="cs-CZ" dirty="0"/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5144F109-1358-461F-9B06-D6A54E38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392" y="2457450"/>
            <a:ext cx="3733800" cy="971550"/>
          </a:xfrm>
          <a:prstGeom prst="rect">
            <a:avLst/>
          </a:prstGeom>
        </p:spPr>
      </p:pic>
      <p:pic>
        <p:nvPicPr>
          <p:cNvPr id="13" name="Grafický objekt 12">
            <a:extLst>
              <a:ext uri="{FF2B5EF4-FFF2-40B4-BE49-F238E27FC236}">
                <a16:creationId xmlns:a16="http://schemas.microsoft.com/office/drawing/2014/main" id="{B06C8B69-7AC5-41A0-9FEB-4640E6755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14842" y="2822611"/>
            <a:ext cx="4276725" cy="63817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E4321AE-5417-41F5-8498-33E7D4A56EC1}"/>
              </a:ext>
            </a:extLst>
          </p:cNvPr>
          <p:cNvSpPr txBox="1"/>
          <p:nvPr/>
        </p:nvSpPr>
        <p:spPr>
          <a:xfrm>
            <a:off x="1658490" y="3460339"/>
            <a:ext cx="183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 penetrator</a:t>
            </a:r>
            <a:endParaRPr lang="cs-CZ" dirty="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BC1B3B77-FED8-43D6-AA77-91850B77B758}"/>
              </a:ext>
            </a:extLst>
          </p:cNvPr>
          <p:cNvSpPr/>
          <p:nvPr/>
        </p:nvSpPr>
        <p:spPr>
          <a:xfrm>
            <a:off x="1043608" y="6413535"/>
            <a:ext cx="3312369" cy="183817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0A731E65-8C4C-4192-AC3E-916D1C442890}"/>
              </a:ext>
            </a:extLst>
          </p:cNvPr>
          <p:cNvSpPr/>
          <p:nvPr/>
        </p:nvSpPr>
        <p:spPr>
          <a:xfrm>
            <a:off x="1043608" y="6597352"/>
            <a:ext cx="3312369" cy="224408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B0302D3D-8C66-4A7F-BEC1-1803787457A2}"/>
              </a:ext>
            </a:extLst>
          </p:cNvPr>
          <p:cNvSpPr/>
          <p:nvPr/>
        </p:nvSpPr>
        <p:spPr>
          <a:xfrm>
            <a:off x="4094318" y="6439661"/>
            <a:ext cx="733476" cy="345232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79822710-2373-459F-A9D7-668DCDCF4A13}"/>
              </a:ext>
            </a:extLst>
          </p:cNvPr>
          <p:cNvSpPr/>
          <p:nvPr/>
        </p:nvSpPr>
        <p:spPr>
          <a:xfrm>
            <a:off x="4788024" y="6435937"/>
            <a:ext cx="733476" cy="34523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74CC57E6-A103-48A0-9351-252FDC612725}"/>
              </a:ext>
            </a:extLst>
          </p:cNvPr>
          <p:cNvSpPr/>
          <p:nvPr/>
        </p:nvSpPr>
        <p:spPr>
          <a:xfrm>
            <a:off x="5481730" y="6435937"/>
            <a:ext cx="733476" cy="34523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73E1F446-76EB-41DC-902C-8A6C072F870F}"/>
              </a:ext>
            </a:extLst>
          </p:cNvPr>
          <p:cNvSpPr txBox="1"/>
          <p:nvPr/>
        </p:nvSpPr>
        <p:spPr>
          <a:xfrm>
            <a:off x="3804877" y="6017961"/>
            <a:ext cx="14873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Distance [nm]</a:t>
            </a:r>
            <a:endParaRPr lang="cs-CZ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300478CA-DA3A-43DE-ABDA-2DECEEDF00D2}"/>
              </a:ext>
            </a:extLst>
          </p:cNvPr>
          <p:cNvSpPr txBox="1"/>
          <p:nvPr/>
        </p:nvSpPr>
        <p:spPr>
          <a:xfrm rot="16200000">
            <a:off x="-603605" y="4792506"/>
            <a:ext cx="22951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Free energy [kcal/mol]</a:t>
            </a:r>
            <a:endParaRPr lang="cs-CZ" dirty="0"/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04D2B1FD-702D-43A6-802B-48C69376FFD2}"/>
              </a:ext>
            </a:extLst>
          </p:cNvPr>
          <p:cNvGrpSpPr/>
          <p:nvPr/>
        </p:nvGrpSpPr>
        <p:grpSpPr>
          <a:xfrm>
            <a:off x="5041445" y="3423888"/>
            <a:ext cx="4056641" cy="3745396"/>
            <a:chOff x="5041445" y="3423888"/>
            <a:chExt cx="4056641" cy="3745396"/>
          </a:xfrm>
        </p:grpSpPr>
        <p:grpSp>
          <p:nvGrpSpPr>
            <p:cNvPr id="24" name="Skupina 23">
              <a:extLst>
                <a:ext uri="{FF2B5EF4-FFF2-40B4-BE49-F238E27FC236}">
                  <a16:creationId xmlns:a16="http://schemas.microsoft.com/office/drawing/2014/main" id="{B1A93F02-3C81-45BC-992E-0565584A7059}"/>
                </a:ext>
              </a:extLst>
            </p:cNvPr>
            <p:cNvGrpSpPr/>
            <p:nvPr/>
          </p:nvGrpSpPr>
          <p:grpSpPr>
            <a:xfrm>
              <a:off x="5785717" y="3423888"/>
              <a:ext cx="3312369" cy="3745396"/>
              <a:chOff x="5888521" y="1556505"/>
              <a:chExt cx="4616771" cy="5265255"/>
            </a:xfrm>
          </p:grpSpPr>
          <p:pic>
            <p:nvPicPr>
              <p:cNvPr id="23" name="Picture 3">
                <a:extLst>
                  <a:ext uri="{FF2B5EF4-FFF2-40B4-BE49-F238E27FC236}">
                    <a16:creationId xmlns:a16="http://schemas.microsoft.com/office/drawing/2014/main" id="{65503D7A-CF06-4852-B51A-B457E28A36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62707"/>
              <a:stretch/>
            </p:blipFill>
            <p:spPr>
              <a:xfrm>
                <a:off x="6725184" y="1556505"/>
                <a:ext cx="3780108" cy="5265255"/>
              </a:xfrm>
              <a:prstGeom prst="rect">
                <a:avLst/>
              </a:prstGeom>
            </p:spPr>
          </p:pic>
          <p:pic>
            <p:nvPicPr>
              <p:cNvPr id="22" name="Picture 3">
                <a:extLst>
                  <a:ext uri="{FF2B5EF4-FFF2-40B4-BE49-F238E27FC236}">
                    <a16:creationId xmlns:a16="http://schemas.microsoft.com/office/drawing/2014/main" id="{C192F487-0C85-49AF-88EF-11090F370F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87650"/>
              <a:stretch/>
            </p:blipFill>
            <p:spPr>
              <a:xfrm>
                <a:off x="5888521" y="1556505"/>
                <a:ext cx="1251782" cy="5265255"/>
              </a:xfrm>
              <a:prstGeom prst="rect">
                <a:avLst/>
              </a:prstGeom>
            </p:spPr>
          </p:pic>
        </p:grp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FF61AC9E-3F2C-4259-A3AA-9A19CF192425}"/>
                </a:ext>
              </a:extLst>
            </p:cNvPr>
            <p:cNvSpPr txBox="1"/>
            <p:nvPr/>
          </p:nvSpPr>
          <p:spPr>
            <a:xfrm>
              <a:off x="5041445" y="3491716"/>
              <a:ext cx="402090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Experimental Dye leakage from liposome</a:t>
              </a:r>
              <a:endParaRPr lang="cs-CZ" dirty="0"/>
            </a:p>
          </p:txBody>
        </p:sp>
      </p:grpSp>
      <p:pic>
        <p:nvPicPr>
          <p:cNvPr id="27" name="Obrázek 26">
            <a:extLst>
              <a:ext uri="{FF2B5EF4-FFF2-40B4-BE49-F238E27FC236}">
                <a16:creationId xmlns:a16="http://schemas.microsoft.com/office/drawing/2014/main" id="{03576868-82D0-47A2-9884-D600AF5BB9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3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82192" y="76217"/>
            <a:ext cx="6912766" cy="1143000"/>
          </a:xfrm>
        </p:spPr>
        <p:txBody>
          <a:bodyPr>
            <a:noAutofit/>
          </a:bodyPr>
          <a:lstStyle/>
          <a:p>
            <a:r>
              <a:rPr lang="en-US" sz="3600" dirty="0"/>
              <a:t>Permeability of Similar Compounds  </a:t>
            </a:r>
            <a:endParaRPr lang="cs-CZ" sz="360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483768" y="1124744"/>
            <a:ext cx="6071281" cy="3129211"/>
          </a:xfrm>
        </p:spPr>
        <p:txBody>
          <a:bodyPr>
            <a:normAutofit/>
          </a:bodyPr>
          <a:lstStyle/>
          <a:p>
            <a:r>
              <a:rPr lang="en-US" sz="2400" dirty="0" err="1"/>
              <a:t>logKow</a:t>
            </a:r>
            <a:r>
              <a:rPr lang="en-US" sz="2400" dirty="0"/>
              <a:t> ≈ 0.9</a:t>
            </a:r>
          </a:p>
          <a:p>
            <a:r>
              <a:rPr lang="en-US" sz="2400" dirty="0" err="1"/>
              <a:t>COSMOmic</a:t>
            </a:r>
            <a:r>
              <a:rPr lang="en-US" sz="2400" dirty="0"/>
              <a:t> – SC mix (</a:t>
            </a:r>
            <a:r>
              <a:rPr lang="en-US" sz="2400" dirty="0" err="1"/>
              <a:t>CRN:Chol:FFA</a:t>
            </a:r>
            <a:r>
              <a:rPr lang="en-US" sz="2400" dirty="0"/>
              <a:t> 1:1:1)</a:t>
            </a:r>
          </a:p>
          <a:p>
            <a:r>
              <a:rPr lang="en-US" sz="2400" dirty="0"/>
              <a:t>Skin permeabilities </a:t>
            </a:r>
          </a:p>
        </p:txBody>
      </p:sp>
      <p:pic>
        <p:nvPicPr>
          <p:cNvPr id="2050" name="Picture 2" descr="ChemSpider 2D Image | phenylamine | C6H7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6632"/>
            <a:ext cx="1475656" cy="13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hemSpider 2D Image | Diethyl ether | C4H10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1344153" cy="13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emSpider 2D Image | n-butanol | C4H10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1344153" cy="13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hemSpider 2D Image | D-(-)-Morphine | C17H19NO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5" y="3356992"/>
            <a:ext cx="1344153" cy="13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hemSpider 2D Image | (5a,6a)-4,5-Epoxy-17-methylmorphinan-3,6-diol | C17H21NO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05" y="4797152"/>
            <a:ext cx="1344153" cy="13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Graf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4194641"/>
              </p:ext>
            </p:extLst>
          </p:nvPr>
        </p:nvGraphicFramePr>
        <p:xfrm>
          <a:off x="1979711" y="2276872"/>
          <a:ext cx="6575337" cy="4797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Obdélník 3"/>
          <p:cNvSpPr/>
          <p:nvPr/>
        </p:nvSpPr>
        <p:spPr>
          <a:xfrm>
            <a:off x="2366078" y="4487387"/>
            <a:ext cx="6639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cs-CZ" b="1" dirty="0"/>
              <a:t>-5.21</a:t>
            </a:r>
            <a:endParaRPr lang="cs-CZ" b="1" dirty="0">
              <a:solidFill>
                <a:srgbClr val="00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2366078" y="5426005"/>
            <a:ext cx="6639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cs-CZ" b="1" dirty="0"/>
              <a:t>-5.36</a:t>
            </a:r>
            <a:endParaRPr lang="cs-CZ" b="1" dirty="0">
              <a:solidFill>
                <a:srgbClr val="000000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547710" y="6185103"/>
            <a:ext cx="1026948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en-US" sz="1400" b="1" dirty="0" err="1"/>
              <a:t>Exp</a:t>
            </a:r>
            <a:r>
              <a:rPr lang="en-US" sz="1400" b="1" dirty="0"/>
              <a:t> </a:t>
            </a:r>
            <a:r>
              <a:rPr lang="en-US" b="1" dirty="0" err="1"/>
              <a:t>logKp</a:t>
            </a:r>
            <a:br>
              <a:rPr lang="en-US" sz="1400" b="1" dirty="0"/>
            </a:br>
            <a:r>
              <a:rPr lang="en-US" sz="1400" b="1" dirty="0"/>
              <a:t>[cm/s]</a:t>
            </a:r>
            <a:endParaRPr lang="cs-CZ" sz="1400" b="1" dirty="0">
              <a:solidFill>
                <a:srgbClr val="00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0" y="24616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dirty="0"/>
              <a:t>a</a:t>
            </a:r>
            <a:r>
              <a:rPr lang="cs-CZ" dirty="0" err="1"/>
              <a:t>niline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0" y="1276119"/>
            <a:ext cx="1333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dirty="0" err="1"/>
              <a:t>diethylether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0" y="2356239"/>
            <a:ext cx="110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dirty="0"/>
              <a:t>n-butanol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-6129" y="3172326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dirty="0"/>
              <a:t>morphine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-6129" y="4516479"/>
            <a:ext cx="1818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dirty="0" err="1"/>
              <a:t>dihydromorphine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2366077" y="3673814"/>
            <a:ext cx="6639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cs-CZ" b="1" dirty="0"/>
              <a:t>-6</a:t>
            </a:r>
            <a:r>
              <a:rPr lang="en-US" b="1" dirty="0"/>
              <a:t>.00</a:t>
            </a:r>
            <a:endParaRPr lang="cs-CZ" b="1" dirty="0">
              <a:solidFill>
                <a:srgbClr val="000000"/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2366077" y="2453932"/>
            <a:ext cx="6639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cs-CZ" b="1" dirty="0"/>
              <a:t>-7.81</a:t>
            </a:r>
            <a:endParaRPr lang="cs-CZ" b="1" dirty="0">
              <a:solidFill>
                <a:srgbClr val="0000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366077" y="3001737"/>
            <a:ext cx="66396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 fontAlgn="b"/>
            <a:r>
              <a:rPr lang="cs-CZ" b="1" dirty="0"/>
              <a:t>-8.38</a:t>
            </a:r>
            <a:endParaRPr lang="cs-CZ" b="1" dirty="0">
              <a:solidFill>
                <a:srgbClr val="0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644008" y="6125234"/>
            <a:ext cx="43038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Lowest barriers -&gt; higher permeability </a:t>
            </a:r>
            <a:endParaRPr lang="cs-CZ" sz="2000" b="1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3203848" y="2465647"/>
            <a:ext cx="5940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Highest barrier in  the </a:t>
            </a:r>
            <a:r>
              <a:rPr lang="en-US" sz="2000" dirty="0" err="1"/>
              <a:t>centre</a:t>
            </a:r>
            <a:r>
              <a:rPr lang="en-US" sz="2000" dirty="0"/>
              <a:t> -&gt; lowest </a:t>
            </a:r>
            <a:r>
              <a:rPr lang="en-US" sz="2000" dirty="0" err="1"/>
              <a:t>permeabilities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499532" y="4737283"/>
            <a:ext cx="86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Affinity</a:t>
            </a:r>
            <a:endParaRPr lang="cs-CZ" dirty="0"/>
          </a:p>
        </p:txBody>
      </p:sp>
      <p:cxnSp>
        <p:nvCxnSpPr>
          <p:cNvPr id="22" name="Přímá spojnice se šipkou 21"/>
          <p:cNvCxnSpPr/>
          <p:nvPr/>
        </p:nvCxnSpPr>
        <p:spPr>
          <a:xfrm>
            <a:off x="5481388" y="3834765"/>
            <a:ext cx="0" cy="21743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2339752" y="3309514"/>
            <a:ext cx="1440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 rot="16200000">
            <a:off x="1258261" y="4099269"/>
            <a:ext cx="1453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dG</a:t>
            </a:r>
            <a:r>
              <a:rPr lang="en-US" dirty="0"/>
              <a:t> [kcal/</a:t>
            </a:r>
            <a:r>
              <a:rPr lang="en-US" dirty="0" err="1"/>
              <a:t>mol</a:t>
            </a:r>
            <a:r>
              <a:rPr lang="en-US" dirty="0"/>
              <a:t>]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5106DC1D-2534-4A25-813B-1EFB3C96DB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156" t="45973" r="60558" b="38556"/>
          <a:stretch/>
        </p:blipFill>
        <p:spPr>
          <a:xfrm>
            <a:off x="8015801" y="12576"/>
            <a:ext cx="1128199" cy="11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30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7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MEMBRANE proteins and DRUGS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7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Porous Pathways in Proteins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4929411"/>
          </a:xfrm>
        </p:spPr>
        <p:txBody>
          <a:bodyPr/>
          <a:lstStyle/>
          <a:p>
            <a:r>
              <a:rPr lang="en-US" dirty="0"/>
              <a:t>Channels/Tunnels</a:t>
            </a:r>
          </a:p>
          <a:p>
            <a:pPr lvl="1"/>
            <a:r>
              <a:rPr lang="en-US" dirty="0"/>
              <a:t>Connect active site with exterior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4857403"/>
          </a:xfrm>
        </p:spPr>
        <p:txBody>
          <a:bodyPr/>
          <a:lstStyle/>
          <a:p>
            <a:r>
              <a:rPr lang="en-US" dirty="0"/>
              <a:t>Pores</a:t>
            </a:r>
          </a:p>
          <a:p>
            <a:pPr lvl="1"/>
            <a:r>
              <a:rPr lang="en-US" dirty="0"/>
              <a:t>Running through the structure</a:t>
            </a:r>
          </a:p>
        </p:txBody>
      </p:sp>
      <p:pic>
        <p:nvPicPr>
          <p:cNvPr id="5" name="Obrázek 4" descr="C:\Users\Kolářovi\Downloads\aqp z boku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11135" r="67400" b="56824"/>
          <a:stretch/>
        </p:blipFill>
        <p:spPr bwMode="auto">
          <a:xfrm>
            <a:off x="4788024" y="2996950"/>
            <a:ext cx="3847082" cy="30754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7265"/>
            <a:ext cx="3827012" cy="3873699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640766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Paloncýová</a:t>
            </a:r>
            <a:r>
              <a:rPr lang="en-US" sz="1200" dirty="0"/>
              <a:t> M, </a:t>
            </a:r>
            <a:r>
              <a:rPr lang="en-US" sz="1200" dirty="0" err="1"/>
              <a:t>Navrátilová</a:t>
            </a:r>
            <a:r>
              <a:rPr lang="en-US" sz="1200" dirty="0"/>
              <a:t> V, </a:t>
            </a:r>
            <a:r>
              <a:rPr lang="en-US" sz="1200" dirty="0" err="1"/>
              <a:t>Berka</a:t>
            </a:r>
            <a:r>
              <a:rPr lang="en-US" sz="1200" dirty="0"/>
              <a:t> K, </a:t>
            </a:r>
            <a:r>
              <a:rPr lang="en-US" sz="1200" dirty="0" err="1"/>
              <a:t>Laio</a:t>
            </a:r>
            <a:r>
              <a:rPr lang="en-US" sz="1200" dirty="0"/>
              <a:t> A, </a:t>
            </a:r>
            <a:r>
              <a:rPr lang="en-US" sz="1200" dirty="0" err="1"/>
              <a:t>Otyepka</a:t>
            </a:r>
            <a:r>
              <a:rPr lang="en-US" sz="1200" dirty="0"/>
              <a:t> M: Role of Enzyme Flexibility in Ligand Access and Egress to Active Site – Bias-Exchange </a:t>
            </a:r>
            <a:r>
              <a:rPr lang="en-US" sz="1200" dirty="0" err="1"/>
              <a:t>Metadynamics</a:t>
            </a:r>
            <a:r>
              <a:rPr lang="en-US" sz="1200" dirty="0"/>
              <a:t> Study of 1,3,7-Trimethyluric Acid in Cytochrome P450 3A4 </a:t>
            </a:r>
            <a:r>
              <a:rPr lang="en-US" sz="1200" i="1" dirty="0"/>
              <a:t>J. Chem. Theory </a:t>
            </a:r>
            <a:r>
              <a:rPr lang="en-US" sz="1200" i="1" dirty="0" err="1"/>
              <a:t>Comput</a:t>
            </a:r>
            <a:r>
              <a:rPr lang="en-US" sz="1200" i="1" dirty="0"/>
              <a:t>., 12(4), 2101–2109, 2016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61101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_svetla (2)">
  <a:themeElements>
    <a:clrScheme name="EN_svetl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_svetla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874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874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N_svetl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_svetl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_svetl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14596</TotalTime>
  <Words>1037</Words>
  <Application>Microsoft Office PowerPoint</Application>
  <PresentationFormat>Předvádění na obrazovce (4:3)</PresentationFormat>
  <Paragraphs>200</Paragraphs>
  <Slides>24</Slides>
  <Notes>9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 Math</vt:lpstr>
      <vt:lpstr>Helvetica Neue</vt:lpstr>
      <vt:lpstr>Motiv systému Office</vt:lpstr>
      <vt:lpstr>EN_svetla (2)</vt:lpstr>
      <vt:lpstr>Rovnice</vt:lpstr>
      <vt:lpstr>Molecular Transport in the view of Structural Bioinformatics &amp; Chemoinformatics </vt:lpstr>
      <vt:lpstr>Molecular Transport on Membranes</vt:lpstr>
      <vt:lpstr>MOLMEDB.UPOL.CZ</vt:lpstr>
      <vt:lpstr>Behavior of drug on membrane</vt:lpstr>
      <vt:lpstr>MolMeDB</vt:lpstr>
      <vt:lpstr>MolMeDB - comparator</vt:lpstr>
      <vt:lpstr>Permeability of Similar Compounds  </vt:lpstr>
      <vt:lpstr>MEMBRANE proteins and DRUGS</vt:lpstr>
      <vt:lpstr>Porous Pathways in Proteins</vt:lpstr>
      <vt:lpstr>CYP.UPOL.CZ</vt:lpstr>
      <vt:lpstr> Drugs with Cytochromes P450</vt:lpstr>
      <vt:lpstr>CYP on Membrane Database</vt:lpstr>
      <vt:lpstr>ncbr.muni.cz/ChannelsDB</vt:lpstr>
      <vt:lpstr>ChannelsDB</vt:lpstr>
      <vt:lpstr>ChannelsDB</vt:lpstr>
      <vt:lpstr>MOLE.upol.cz</vt:lpstr>
      <vt:lpstr>MOLEonline</vt:lpstr>
      <vt:lpstr>MOLEonline</vt:lpstr>
      <vt:lpstr>Ligand Access and Egress to Active Site</vt:lpstr>
      <vt:lpstr>Summary </vt:lpstr>
      <vt:lpstr>Conclusions</vt:lpstr>
      <vt:lpstr>Acknowledgement</vt:lpstr>
      <vt:lpstr>Thank you for your attention</vt:lpstr>
      <vt:lpstr>Free Energy Profile Calculation Methods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Marketa</dc:creator>
  <cp:lastModifiedBy>Karel Krápník Berka</cp:lastModifiedBy>
  <cp:revision>394</cp:revision>
  <dcterms:created xsi:type="dcterms:W3CDTF">2012-10-01T07:07:08Z</dcterms:created>
  <dcterms:modified xsi:type="dcterms:W3CDTF">2018-06-12T04:32:55Z</dcterms:modified>
</cp:coreProperties>
</file>