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303" r:id="rId3"/>
    <p:sldId id="276" r:id="rId4"/>
    <p:sldId id="277" r:id="rId5"/>
    <p:sldId id="279" r:id="rId6"/>
    <p:sldId id="282" r:id="rId7"/>
    <p:sldId id="278" r:id="rId8"/>
    <p:sldId id="257" r:id="rId9"/>
    <p:sldId id="283" r:id="rId10"/>
    <p:sldId id="289" r:id="rId11"/>
    <p:sldId id="290" r:id="rId12"/>
    <p:sldId id="291" r:id="rId13"/>
    <p:sldId id="292" r:id="rId14"/>
    <p:sldId id="294" r:id="rId15"/>
    <p:sldId id="295" r:id="rId16"/>
    <p:sldId id="306" r:id="rId17"/>
    <p:sldId id="301" r:id="rId18"/>
    <p:sldId id="307" r:id="rId19"/>
    <p:sldId id="308" r:id="rId20"/>
    <p:sldId id="259" r:id="rId21"/>
    <p:sldId id="309" r:id="rId22"/>
    <p:sldId id="263" r:id="rId23"/>
    <p:sldId id="310" r:id="rId24"/>
    <p:sldId id="26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8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58E3-7C25-4DCA-898D-13130F49FDE2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8F02B-75DD-4BE8-B6B0-013387C57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8F02B-75DD-4BE8-B6B0-013387C5751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9E86-AC5D-45F6-905E-37E2797A7343}" type="datetime1">
              <a:rPr lang="ru-RU" smtClean="0"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9542-394B-43D9-A684-F2D6C066F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3998-074C-451F-A739-BE915F1CC83E}" type="datetime1">
              <a:rPr lang="ru-RU" smtClean="0"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9542-394B-43D9-A684-F2D6C066F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1AAC-1E1E-4344-A9D2-3194D0FBB6FD}" type="datetime1">
              <a:rPr lang="ru-RU" smtClean="0"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9542-394B-43D9-A684-F2D6C066F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3377-9A38-4F11-91F6-0385B2DA3533}" type="datetime1">
              <a:rPr lang="ru-RU" smtClean="0"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9542-394B-43D9-A684-F2D6C066F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7EE3-D87E-48C4-95C5-FC8BB5BB009F}" type="datetime1">
              <a:rPr lang="ru-RU" smtClean="0"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9542-394B-43D9-A684-F2D6C066F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774C-37DE-49C1-8E95-BA4B2772A793}" type="datetime1">
              <a:rPr lang="ru-RU" smtClean="0"/>
              <a:t>11.06.2018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9542-394B-43D9-A684-F2D6C066F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E6A5-A222-4677-AD5E-B636EAA0FE92}" type="datetime1">
              <a:rPr lang="ru-RU" smtClean="0"/>
              <a:t>11.06.2018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9542-394B-43D9-A684-F2D6C066F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10F4-BCFD-4F8F-92F1-391D8332FFC1}" type="datetime1">
              <a:rPr lang="ru-RU" smtClean="0"/>
              <a:t>11.06.2018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9542-394B-43D9-A684-F2D6C066F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1163-73AD-444B-B750-E45F88519DB2}" type="datetime1">
              <a:rPr lang="ru-RU" smtClean="0"/>
              <a:t>11.06.2018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9542-394B-43D9-A684-F2D6C066F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E794-3554-42A3-9313-37EAF4A0674F}" type="datetime1">
              <a:rPr lang="ru-RU" smtClean="0"/>
              <a:t>11.06.2018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9542-394B-43D9-A684-F2D6C066F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79B4-6A98-4708-8D45-F2FC1A3BFA8E}" type="datetime1">
              <a:rPr lang="ru-RU" smtClean="0"/>
              <a:t>11.06.2018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9542-394B-43D9-A684-F2D6C066F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0231D-8CCC-4416-A10B-0C0F17950477}" type="datetime1">
              <a:rPr lang="ru-RU" smtClean="0"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29542-394B-43D9-A684-F2D6C066F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26.jpeg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196764"/>
            <a:ext cx="8892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6600"/>
                </a:solidFill>
              </a:rPr>
              <a:t>Advances in interpretation </a:t>
            </a:r>
            <a:br>
              <a:rPr lang="en-US" sz="4400" b="1" dirty="0" smtClean="0">
                <a:solidFill>
                  <a:srgbClr val="006600"/>
                </a:solidFill>
              </a:rPr>
            </a:br>
            <a:r>
              <a:rPr lang="en-US" sz="4400" b="1" dirty="0" smtClean="0">
                <a:solidFill>
                  <a:srgbClr val="006600"/>
                </a:solidFill>
              </a:rPr>
              <a:t>of QSAR models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448614"/>
            <a:ext cx="83582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Pavel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Polishchuk</a:t>
            </a:r>
            <a:endParaRPr lang="en-US" sz="2400" dirty="0" smtClean="0">
              <a:solidFill>
                <a:prstClr val="black"/>
              </a:solidFill>
              <a:latin typeface="Cambria" pitchFamily="18" charset="0"/>
            </a:endParaRPr>
          </a:p>
          <a:p>
            <a:pPr algn="ctr"/>
            <a:endParaRPr lang="en-US" dirty="0" smtClean="0">
              <a:latin typeface="Cambria" pitchFamily="18" charset="0"/>
            </a:endParaRPr>
          </a:p>
          <a:p>
            <a:pPr algn="ctr"/>
            <a:r>
              <a:rPr lang="en-US" dirty="0" smtClean="0">
                <a:latin typeface="Cambria" pitchFamily="18" charset="0"/>
              </a:rPr>
              <a:t>Institute of Molecular and Translational Medicine</a:t>
            </a:r>
          </a:p>
          <a:p>
            <a:pPr algn="ctr"/>
            <a:r>
              <a:rPr lang="en-US" dirty="0" smtClean="0">
                <a:latin typeface="Cambria" pitchFamily="18" charset="0"/>
              </a:rPr>
              <a:t>Faculty of Medicine and Dentistry</a:t>
            </a:r>
          </a:p>
          <a:p>
            <a:pPr algn="ctr"/>
            <a:r>
              <a:rPr lang="en-US" dirty="0" err="1" smtClean="0">
                <a:latin typeface="Cambria" pitchFamily="18" charset="0"/>
              </a:rPr>
              <a:t>Palacky</a:t>
            </a:r>
            <a:r>
              <a:rPr lang="en-US" dirty="0" smtClean="0">
                <a:latin typeface="Cambria" pitchFamily="18" charset="0"/>
              </a:rPr>
              <a:t> University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Cambria" pitchFamily="18" charset="0"/>
              </a:rPr>
              <a:t>pav</a:t>
            </a:r>
            <a:r>
              <a:rPr lang="en-US" dirty="0" smtClean="0">
                <a:solidFill>
                  <a:srgbClr val="0000FF"/>
                </a:solidFill>
                <a:latin typeface="Cambria" pitchFamily="18" charset="0"/>
              </a:rPr>
              <a:t>lo.</a:t>
            </a:r>
            <a:r>
              <a:rPr lang="en-US" dirty="0" smtClean="0">
                <a:solidFill>
                  <a:srgbClr val="0000FF"/>
                </a:solidFill>
                <a:latin typeface="Cambria" pitchFamily="18" charset="0"/>
              </a:rPr>
              <a:t>polishchuk@upol.cz</a:t>
            </a:r>
            <a:endParaRPr lang="en-US" dirty="0" smtClean="0">
              <a:solidFill>
                <a:srgbClr val="0000FF"/>
              </a:solidFill>
              <a:latin typeface="Cambria" pitchFamily="18" charset="0"/>
            </a:endParaRPr>
          </a:p>
        </p:txBody>
      </p:sp>
      <p:pic>
        <p:nvPicPr>
          <p:cNvPr id="1026" name="Picture 2" descr="ENBIK2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71414"/>
            <a:ext cx="2705100" cy="6191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86050" y="71414"/>
            <a:ext cx="3569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Vysočina</a:t>
            </a:r>
            <a:r>
              <a:rPr lang="en-US" b="1" dirty="0" smtClean="0"/>
              <a:t>, </a:t>
            </a:r>
            <a:r>
              <a:rPr lang="en-US" b="1" dirty="0" err="1" smtClean="0"/>
              <a:t>Bystřice</a:t>
            </a:r>
            <a:r>
              <a:rPr lang="en-US" b="1" dirty="0" smtClean="0"/>
              <a:t> </a:t>
            </a:r>
            <a:r>
              <a:rPr lang="en-US" b="1" dirty="0" err="1" smtClean="0"/>
              <a:t>nad</a:t>
            </a:r>
            <a:r>
              <a:rPr lang="en-US" b="1" dirty="0" smtClean="0"/>
              <a:t> </a:t>
            </a:r>
            <a:r>
              <a:rPr lang="en-US" b="1" dirty="0" err="1" smtClean="0"/>
              <a:t>Pernštejnem</a:t>
            </a:r>
            <a:endParaRPr lang="en-US" b="1" dirty="0"/>
          </a:p>
          <a:p>
            <a:r>
              <a:rPr lang="en-US" b="1" dirty="0" smtClean="0"/>
              <a:t>11-13 June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-27384"/>
            <a:ext cx="9144000" cy="553998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Partial derivatives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6801" name="Object 1"/>
          <p:cNvGraphicFramePr>
            <a:graphicFrameLocks noChangeAspect="1"/>
          </p:cNvGraphicFramePr>
          <p:nvPr/>
        </p:nvGraphicFramePr>
        <p:xfrm>
          <a:off x="1000100" y="2786058"/>
          <a:ext cx="3125786" cy="917232"/>
        </p:xfrm>
        <a:graphic>
          <a:graphicData uri="http://schemas.openxmlformats.org/presentationml/2006/ole">
            <p:oleObj spid="_x0000_s6146" name="Формула" r:id="rId3" imgW="1333440" imgH="393480" progId="Equation.3">
              <p:embed/>
            </p:oleObj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1254125" y="642918"/>
          <a:ext cx="2619375" cy="919162"/>
        </p:xfrm>
        <a:graphic>
          <a:graphicData uri="http://schemas.openxmlformats.org/presentationml/2006/ole">
            <p:oleObj spid="_x0000_s6147" name="Формула" r:id="rId4" imgW="1117440" imgH="393480" progId="Equation.3">
              <p:embed/>
            </p:oleObj>
          </a:graphicData>
        </a:graphic>
      </p:graphicFrame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1257300" y="1714488"/>
          <a:ext cx="2619375" cy="919162"/>
        </p:xfrm>
        <a:graphic>
          <a:graphicData uri="http://schemas.openxmlformats.org/presentationml/2006/ole">
            <p:oleObj spid="_x0000_s6148" name="Формула" r:id="rId5" imgW="1117440" imgH="39348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86380" y="893669"/>
            <a:ext cx="2122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forward difference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4" y="1982764"/>
            <a:ext cx="2307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backward difference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818" y="3000372"/>
            <a:ext cx="2022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central difference</a:t>
            </a:r>
            <a:endParaRPr lang="ru-RU" sz="2000" dirty="0">
              <a:solidFill>
                <a:srgbClr val="0000FF"/>
              </a:solidFill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642910" y="4286256"/>
          <a:ext cx="1928822" cy="1979580"/>
        </p:xfrm>
        <a:graphic>
          <a:graphicData uri="http://schemas.openxmlformats.org/presentationml/2006/ole">
            <p:oleObj spid="_x0000_s6149" name="MarvinOLE" r:id="rId6" imgW="1085760" imgH="1114560" progId="MarvinOLE.Document">
              <p:embed/>
            </p:oleObj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6572264" y="4429132"/>
          <a:ext cx="1928822" cy="1979580"/>
        </p:xfrm>
        <a:graphic>
          <a:graphicData uri="http://schemas.openxmlformats.org/presentationml/2006/ole">
            <p:oleObj spid="_x0000_s6150" name="MarvinOLE" r:id="rId7" imgW="1085760" imgH="1114560" progId="MarvinOLE.Document">
              <p:embed/>
            </p:oleObj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2357422" y="4929198"/>
            <a:ext cx="500066" cy="428628"/>
          </a:xfrm>
          <a:prstGeom prst="rightArrow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341199" y="4714884"/>
            <a:ext cx="1659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C-C-N -3</a:t>
            </a:r>
          </a:p>
          <a:p>
            <a:r>
              <a:rPr lang="en-US" sz="2400" b="1" dirty="0" smtClean="0">
                <a:solidFill>
                  <a:srgbClr val="339933"/>
                </a:solidFill>
                <a:latin typeface="Courier New" pitchFamily="49" charset="0"/>
                <a:cs typeface="Courier New" pitchFamily="49" charset="0"/>
              </a:rPr>
              <a:t>C-C-O +6</a:t>
            </a:r>
            <a:endParaRPr lang="ru-RU" sz="2400" b="1" dirty="0">
              <a:solidFill>
                <a:srgbClr val="339933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5643570" y="4908514"/>
            <a:ext cx="500066" cy="428628"/>
          </a:xfrm>
          <a:prstGeom prst="rightArrow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357950" y="462276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0642" y="4824934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-2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5022" y="4479886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-2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40642" y="53250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+1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12014" y="5539314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+4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12014" y="612296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+4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86512" y="53250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+2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3821901" y="4107661"/>
            <a:ext cx="500066" cy="428628"/>
          </a:xfrm>
          <a:prstGeom prst="rightArrow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9542-394B-43D9-A684-F2D6C066FB2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143248"/>
            <a:ext cx="248638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214686"/>
            <a:ext cx="2413017" cy="255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1706" y="928670"/>
            <a:ext cx="70294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" y="-27384"/>
            <a:ext cx="9144000" cy="553998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Partial derivatives: Thrombin inhibitors example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00076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Franke</a:t>
            </a:r>
            <a:r>
              <a:rPr lang="en-US" sz="1600" dirty="0" smtClean="0"/>
              <a:t>, L.; </a:t>
            </a:r>
            <a:r>
              <a:rPr lang="en-US" sz="1600" dirty="0" err="1" smtClean="0"/>
              <a:t>Byvatov</a:t>
            </a:r>
            <a:r>
              <a:rPr lang="en-US" sz="1600" dirty="0" smtClean="0"/>
              <a:t>, E.; </a:t>
            </a:r>
            <a:r>
              <a:rPr lang="en-US" sz="1600" dirty="0" err="1" smtClean="0"/>
              <a:t>Werz</a:t>
            </a:r>
            <a:r>
              <a:rPr lang="en-US" sz="1600" dirty="0" smtClean="0"/>
              <a:t>, O.; </a:t>
            </a:r>
            <a:r>
              <a:rPr lang="en-US" sz="1600" dirty="0" err="1" smtClean="0"/>
              <a:t>Steinhilber</a:t>
            </a:r>
            <a:r>
              <a:rPr lang="en-US" sz="1600" dirty="0" smtClean="0"/>
              <a:t>, D.; Schneider, P.; Schneider, G. Extraction and Visualization of Potential Pharmacophore Points Using Support Vector Machines:  Application to Ligand-Based Virtual Screening for COX-2 Inhibitors. </a:t>
            </a:r>
            <a:r>
              <a:rPr lang="en-US" sz="1600" i="1" dirty="0" smtClean="0"/>
              <a:t>Journal of Medicinal Chemistry </a:t>
            </a:r>
            <a:r>
              <a:rPr lang="en-US" sz="1600" b="1" dirty="0" smtClean="0"/>
              <a:t>2005,</a:t>
            </a:r>
            <a:r>
              <a:rPr lang="en-US" sz="1600" dirty="0" smtClean="0"/>
              <a:t> </a:t>
            </a:r>
            <a:r>
              <a:rPr lang="en-US" sz="1600" i="1" dirty="0" smtClean="0"/>
              <a:t>48</a:t>
            </a:r>
            <a:r>
              <a:rPr lang="en-US" sz="1600" dirty="0" smtClean="0"/>
              <a:t>, 6997-7004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286116" y="642918"/>
            <a:ext cx="24407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Thrombin inhibitors</a:t>
            </a:r>
            <a:endParaRPr lang="ru-RU" sz="2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61" y="1214422"/>
            <a:ext cx="17426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3-point </a:t>
            </a:r>
            <a:br>
              <a:rPr lang="en-US" dirty="0" smtClean="0"/>
            </a:br>
            <a:r>
              <a:rPr lang="en-US" dirty="0" smtClean="0"/>
              <a:t>pharmacophore </a:t>
            </a:r>
            <a:br>
              <a:rPr lang="en-US" dirty="0" smtClean="0"/>
            </a:br>
            <a:r>
              <a:rPr lang="en-US" dirty="0" smtClean="0"/>
              <a:t>fingerprints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86050" y="2571744"/>
            <a:ext cx="3472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4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(x(x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=1)) -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(x(x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=0))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143372" y="4071942"/>
            <a:ext cx="357190" cy="57150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857752" y="492919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Gly216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357818" y="5500702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Asp189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5500694" y="4857760"/>
            <a:ext cx="428628" cy="14287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3" idx="3"/>
          </p:cNvCxnSpPr>
          <p:nvPr/>
        </p:nvCxnSpPr>
        <p:spPr>
          <a:xfrm rot="10800000" flipV="1">
            <a:off x="6238188" y="5643578"/>
            <a:ext cx="334077" cy="4179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9542-394B-43D9-A684-F2D6C066FB2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643042" y="6000768"/>
            <a:ext cx="6030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“model → descriptor → (structure)” paradigm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-27384"/>
            <a:ext cx="9144000" cy="553998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Interpretation paradigms</a:t>
            </a:r>
            <a:endParaRPr lang="ru-RU" sz="3000" dirty="0">
              <a:solidFill>
                <a:schemeClr val="bg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594584" y="1637106"/>
          <a:ext cx="1524000" cy="157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304800"/>
                <a:gridCol w="304800"/>
                <a:gridCol w="304800"/>
                <a:gridCol w="304800"/>
              </a:tblGrid>
              <a:tr h="2629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</a:t>
                      </a:r>
                      <a:r>
                        <a:rPr lang="en-US" sz="1400" baseline="-25000" dirty="0" smtClean="0"/>
                        <a:t>1</a:t>
                      </a:r>
                      <a:endParaRPr lang="ru-RU" sz="1400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</a:t>
                      </a:r>
                      <a:r>
                        <a:rPr lang="en-US" sz="1400" baseline="-25000" dirty="0" smtClean="0"/>
                        <a:t>2</a:t>
                      </a:r>
                      <a:endParaRPr lang="ru-RU" sz="1400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</a:t>
                      </a:r>
                      <a:r>
                        <a:rPr lang="en-US" sz="1400" baseline="-25000" dirty="0" smtClean="0"/>
                        <a:t>3</a:t>
                      </a:r>
                      <a:endParaRPr lang="ru-RU" sz="1400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</a:t>
                      </a:r>
                      <a:r>
                        <a:rPr lang="en-US" sz="1400" baseline="-25000" dirty="0" smtClean="0"/>
                        <a:t>N</a:t>
                      </a:r>
                      <a:endParaRPr lang="ru-RU" sz="1400" baseline="-25000" dirty="0"/>
                    </a:p>
                  </a:txBody>
                  <a:tcPr marL="0" marR="0" marT="0" marB="0" anchor="ctr"/>
                </a:tc>
              </a:tr>
              <a:tr h="2629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 marL="0" marR="0" marT="0" marB="0" anchor="ctr"/>
                </a:tc>
              </a:tr>
              <a:tr h="2629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 marL="0" marR="0" marT="0" marB="0" anchor="ctr"/>
                </a:tc>
              </a:tr>
              <a:tr h="2629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 marL="0" marR="0" marT="0" marB="0" anchor="ctr"/>
                </a:tc>
              </a:tr>
              <a:tr h="2629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ru-RU" sz="1400" dirty="0"/>
                    </a:p>
                  </a:txBody>
                  <a:tcPr marL="0" marR="0" marT="0" marB="0" anchor="ctr"/>
                </a:tc>
              </a:tr>
              <a:tr h="2629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690088" y="3000372"/>
            <a:ext cx="1428760" cy="1428760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isometricLeftDown"/>
            <a:lightRig rig="threePt" dir="t"/>
          </a:scene3d>
          <a:sp3d extrusionH="1524000" contourW="12700">
            <a:bevelB w="0" h="0"/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Model</a:t>
            </a:r>
            <a:endParaRPr lang="ru-RU" sz="3600" dirty="0"/>
          </a:p>
        </p:txBody>
      </p:sp>
      <p:sp>
        <p:nvSpPr>
          <p:cNvPr id="16" name="Стрелка вправо 15"/>
          <p:cNvSpPr/>
          <p:nvPr/>
        </p:nvSpPr>
        <p:spPr>
          <a:xfrm rot="1768545">
            <a:off x="4356032" y="2405015"/>
            <a:ext cx="500066" cy="428628"/>
          </a:xfrm>
          <a:prstGeom prst="rightArrow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779138" y="3181649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Output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14744" y="843961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Learning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1904006" y="2285992"/>
            <a:ext cx="500066" cy="428628"/>
          </a:xfrm>
          <a:prstGeom prst="rightArrow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7118980" y="3214686"/>
            <a:ext cx="500066" cy="428628"/>
          </a:xfrm>
          <a:prstGeom prst="rightArrow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357554" y="5429264"/>
            <a:ext cx="1938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Interpretation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8572959">
            <a:off x="4350452" y="4465157"/>
            <a:ext cx="500066" cy="428628"/>
          </a:xfrm>
          <a:prstGeom prst="rightArrow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1928794" y="4572008"/>
            <a:ext cx="500066" cy="428628"/>
          </a:xfrm>
          <a:prstGeom prst="rightArrow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142844" y="1714488"/>
          <a:ext cx="1643074" cy="1643074"/>
        </p:xfrm>
        <a:graphic>
          <a:graphicData uri="http://schemas.openxmlformats.org/presentationml/2006/ole">
            <p:oleObj spid="_x0000_s16386" name="MarvinOLE" r:id="rId3" imgW="1371600" imgH="1371600" progId="MarvinOLE.Document">
              <p:embed/>
            </p:oleObj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/>
        </p:nvGraphicFramePr>
        <p:xfrm>
          <a:off x="142855" y="3929066"/>
          <a:ext cx="1643063" cy="1643063"/>
        </p:xfrm>
        <a:graphic>
          <a:graphicData uri="http://schemas.openxmlformats.org/presentationml/2006/ole">
            <p:oleObj spid="_x0000_s16387" name="MarvinOLE" r:id="rId4" imgW="1371600" imgH="1371600" progId="MarvinOLE.Document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643174" y="4429132"/>
            <a:ext cx="1579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Descriptor</a:t>
            </a:r>
          </a:p>
          <a:p>
            <a:r>
              <a:rPr lang="en-US" sz="2000" dirty="0" smtClean="0"/>
              <a:t>contributions</a:t>
            </a:r>
            <a:endParaRPr lang="ru-RU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1713312" y="5000636"/>
            <a:ext cx="1001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(optional)</a:t>
            </a:r>
            <a:endParaRPr lang="ru-RU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2357422" y="6000768"/>
            <a:ext cx="4122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“model → structure” paradigm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135" y="3929066"/>
            <a:ext cx="173067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9542-394B-43D9-A684-F2D6C066FB2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-27384"/>
            <a:ext cx="9144000" cy="553998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“Model → structure” paradigm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87874" y="1214422"/>
          <a:ext cx="3284060" cy="2122008"/>
        </p:xfrm>
        <a:graphic>
          <a:graphicData uri="http://schemas.openxmlformats.org/presentationml/2006/ole">
            <p:oleObj spid="_x0000_s7170" name="MarvinOLE" r:id="rId3" imgW="2476440" imgH="1600200" progId="MarvinOLE.Document">
              <p:embed/>
            </p:oleObj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4190980" y="1357298"/>
          <a:ext cx="2273580" cy="1957805"/>
        </p:xfrm>
        <a:graphic>
          <a:graphicData uri="http://schemas.openxmlformats.org/presentationml/2006/ole">
            <p:oleObj spid="_x0000_s7171" name="MarvinOLE" r:id="rId4" imgW="1714680" imgH="1476360" progId="MarvinOLE.Document">
              <p:embed/>
            </p:oleObj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6838972" y="1821341"/>
          <a:ext cx="1162052" cy="1250469"/>
        </p:xfrm>
        <a:graphic>
          <a:graphicData uri="http://schemas.openxmlformats.org/presentationml/2006/ole">
            <p:oleObj spid="_x0000_s7172" name="MarvinOLE" r:id="rId5" imgW="876240" imgH="942840" progId="MarvinOLE.Document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22376" y="226283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=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79170" y="226283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–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62242" y="3028890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34010" y="3028890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224224" y="302889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</a:t>
            </a:r>
            <a:endParaRPr lang="ru-RU" sz="2400" b="1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936815" y="3687452"/>
          <a:ext cx="7635713" cy="8534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908485"/>
                <a:gridCol w="2659186"/>
                <a:gridCol w="20680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Activity</a:t>
                      </a:r>
                      <a:r>
                        <a:rPr lang="en-US" sz="2200" baseline="-25000" dirty="0" err="1" smtClean="0"/>
                        <a:t>pred</a:t>
                      </a:r>
                      <a:r>
                        <a:rPr lang="en-US" sz="2200" dirty="0" smtClean="0"/>
                        <a:t>(A)</a:t>
                      </a:r>
                      <a:endParaRPr lang="ru-RU" sz="2200" dirty="0"/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Activity</a:t>
                      </a:r>
                      <a:r>
                        <a:rPr lang="en-US" sz="2200" baseline="-25000" dirty="0" err="1" smtClean="0"/>
                        <a:t>pred</a:t>
                      </a:r>
                      <a:r>
                        <a:rPr lang="en-US" sz="2200" dirty="0" smtClean="0"/>
                        <a:t>(B)</a:t>
                      </a:r>
                      <a:endParaRPr lang="ru-RU" sz="2200" dirty="0"/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Contribution(C)</a:t>
                      </a:r>
                      <a:endParaRPr lang="ru-RU" sz="2200" dirty="0"/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 </a:t>
                      </a:r>
                      <a:r>
                        <a:rPr lang="en-US" sz="2200" dirty="0" smtClean="0">
                          <a:latin typeface="Monotype Corsiva" pitchFamily="66" charset="0"/>
                        </a:rPr>
                        <a:t>f</a:t>
                      </a:r>
                      <a:r>
                        <a:rPr lang="en-US" sz="2200" dirty="0" smtClean="0"/>
                        <a:t>(A) = x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Monotype Corsiva" pitchFamily="66" charset="0"/>
                        </a:rPr>
                        <a:t>f</a:t>
                      </a:r>
                      <a:r>
                        <a:rPr lang="en-US" sz="2200" dirty="0" smtClean="0"/>
                        <a:t>(B) = y</a:t>
                      </a:r>
                      <a:endParaRPr lang="ru-RU" sz="2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W(C) = x – y</a:t>
                      </a:r>
                      <a:endParaRPr lang="ru-RU" sz="2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071802" y="1285860"/>
            <a:ext cx="1071570" cy="10001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27324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Polishchuk</a:t>
            </a:r>
            <a:r>
              <a:rPr lang="en-US" sz="1600" dirty="0" smtClean="0"/>
              <a:t>, P. G.; </a:t>
            </a:r>
            <a:r>
              <a:rPr lang="en-US" sz="1600" dirty="0" err="1" smtClean="0"/>
              <a:t>Kuz'min</a:t>
            </a:r>
            <a:r>
              <a:rPr lang="en-US" sz="1600" dirty="0" smtClean="0"/>
              <a:t>, V. E.; </a:t>
            </a:r>
            <a:r>
              <a:rPr lang="en-US" sz="1600" dirty="0" err="1" smtClean="0"/>
              <a:t>Artemenko</a:t>
            </a:r>
            <a:r>
              <a:rPr lang="en-US" sz="1600" dirty="0" smtClean="0"/>
              <a:t>, A. G.; </a:t>
            </a:r>
            <a:r>
              <a:rPr lang="en-US" sz="1600" dirty="0" err="1" smtClean="0"/>
              <a:t>Muratov</a:t>
            </a:r>
            <a:r>
              <a:rPr lang="en-US" sz="1600" dirty="0" smtClean="0"/>
              <a:t>, E. N. Universal Approach for Structural Interpretation of QSAR/QSPR Models. </a:t>
            </a:r>
            <a:r>
              <a:rPr lang="en-US" sz="1600" i="1" dirty="0" smtClean="0"/>
              <a:t>Molecular Informatics </a:t>
            </a:r>
            <a:r>
              <a:rPr lang="en-US" sz="1600" b="1" dirty="0" smtClean="0"/>
              <a:t>2013,</a:t>
            </a:r>
            <a:r>
              <a:rPr lang="en-US" sz="1600" dirty="0" smtClean="0"/>
              <a:t> </a:t>
            </a:r>
            <a:r>
              <a:rPr lang="en-US" sz="1600" i="1" dirty="0" smtClean="0"/>
              <a:t>32</a:t>
            </a:r>
            <a:r>
              <a:rPr lang="en-US" sz="1600" dirty="0" smtClean="0"/>
              <a:t>, 843-853</a:t>
            </a:r>
            <a:endParaRPr lang="ru-RU" sz="1600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9542-394B-43D9-A684-F2D6C066FB2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-27384"/>
            <a:ext cx="9144000" cy="553998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“Model → structure” interpretation approaches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714356"/>
            <a:ext cx="821537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800" dirty="0" smtClean="0"/>
              <a:t>1. Similarity maps</a:t>
            </a:r>
          </a:p>
          <a:p>
            <a:pPr marL="457200" indent="-15875">
              <a:lnSpc>
                <a:spcPct val="150000"/>
              </a:lnSpc>
            </a:pPr>
            <a:r>
              <a:rPr lang="en-US" dirty="0" err="1" smtClean="0"/>
              <a:t>Riniker</a:t>
            </a:r>
            <a:r>
              <a:rPr lang="en-US" dirty="0" smtClean="0"/>
              <a:t>, S.; Landrum, G. Similarity maps - a visualization strategy for molecular fingerprints and machine-learning methods. </a:t>
            </a:r>
            <a:r>
              <a:rPr lang="en-US" i="1" dirty="0" smtClean="0"/>
              <a:t>Journal of </a:t>
            </a:r>
            <a:r>
              <a:rPr lang="en-US" i="1" dirty="0" err="1" smtClean="0"/>
              <a:t>Cheminformatics</a:t>
            </a:r>
            <a:r>
              <a:rPr lang="en-US" i="1" dirty="0" smtClean="0"/>
              <a:t> </a:t>
            </a:r>
            <a:r>
              <a:rPr lang="en-US" b="1" dirty="0" smtClean="0"/>
              <a:t>2013,</a:t>
            </a:r>
            <a:r>
              <a:rPr lang="en-US" dirty="0" smtClean="0"/>
              <a:t> </a:t>
            </a:r>
            <a:r>
              <a:rPr lang="en-US" i="1" dirty="0" smtClean="0"/>
              <a:t>5</a:t>
            </a:r>
            <a:r>
              <a:rPr lang="en-US" dirty="0" smtClean="0"/>
              <a:t>, 43</a:t>
            </a:r>
          </a:p>
          <a:p>
            <a:pPr marL="457200" indent="-457200">
              <a:lnSpc>
                <a:spcPct val="150000"/>
              </a:lnSpc>
            </a:pPr>
            <a:r>
              <a:rPr lang="en-US" sz="2800" dirty="0" smtClean="0"/>
              <a:t>2. Universal structural interpretation</a:t>
            </a:r>
          </a:p>
          <a:p>
            <a:pPr marL="457200" indent="-15875">
              <a:lnSpc>
                <a:spcPct val="150000"/>
              </a:lnSpc>
            </a:pPr>
            <a:r>
              <a:rPr lang="en-US" dirty="0" err="1" smtClean="0"/>
              <a:t>Polishchuk</a:t>
            </a:r>
            <a:r>
              <a:rPr lang="en-US" dirty="0" smtClean="0"/>
              <a:t>, P. G.; </a:t>
            </a:r>
            <a:r>
              <a:rPr lang="en-US" dirty="0" err="1" smtClean="0"/>
              <a:t>Kuz'min</a:t>
            </a:r>
            <a:r>
              <a:rPr lang="en-US" dirty="0" smtClean="0"/>
              <a:t>, V. E.; </a:t>
            </a:r>
            <a:r>
              <a:rPr lang="en-US" dirty="0" err="1" smtClean="0"/>
              <a:t>Artemenko</a:t>
            </a:r>
            <a:r>
              <a:rPr lang="en-US" dirty="0" smtClean="0"/>
              <a:t>, A. G.; </a:t>
            </a:r>
            <a:r>
              <a:rPr lang="en-US" dirty="0" err="1" smtClean="0"/>
              <a:t>Muratov</a:t>
            </a:r>
            <a:r>
              <a:rPr lang="en-US" dirty="0" smtClean="0"/>
              <a:t>, E. N. Universal Approach for Structural Interpretation of QSAR/QSPR Models. </a:t>
            </a:r>
            <a:r>
              <a:rPr lang="en-US" i="1" dirty="0" smtClean="0"/>
              <a:t>Molecular Informatics </a:t>
            </a:r>
            <a:r>
              <a:rPr lang="en-US" b="1" dirty="0" smtClean="0"/>
              <a:t>2013,</a:t>
            </a:r>
            <a:r>
              <a:rPr lang="en-US" dirty="0" smtClean="0"/>
              <a:t> </a:t>
            </a:r>
            <a:r>
              <a:rPr lang="en-US" i="1" dirty="0" smtClean="0"/>
              <a:t>32</a:t>
            </a:r>
            <a:r>
              <a:rPr lang="en-US" dirty="0" smtClean="0"/>
              <a:t>, 843-853</a:t>
            </a:r>
          </a:p>
          <a:p>
            <a:pPr marL="457200" indent="-457200">
              <a:lnSpc>
                <a:spcPct val="150000"/>
              </a:lnSpc>
            </a:pPr>
            <a:r>
              <a:rPr lang="en-US" sz="2800" dirty="0" smtClean="0"/>
              <a:t>3. Computational matched molecular pairs</a:t>
            </a:r>
          </a:p>
          <a:p>
            <a:pPr marL="457200" indent="-15875">
              <a:lnSpc>
                <a:spcPct val="150000"/>
              </a:lnSpc>
            </a:pPr>
            <a:r>
              <a:rPr lang="en-US" dirty="0" err="1" smtClean="0"/>
              <a:t>Sushko</a:t>
            </a:r>
            <a:r>
              <a:rPr lang="en-US" dirty="0" smtClean="0"/>
              <a:t>, Y.; </a:t>
            </a:r>
            <a:r>
              <a:rPr lang="en-US" dirty="0" err="1" smtClean="0"/>
              <a:t>Novotarskyi</a:t>
            </a:r>
            <a:r>
              <a:rPr lang="en-US" dirty="0" smtClean="0"/>
              <a:t>, S.; </a:t>
            </a:r>
            <a:r>
              <a:rPr lang="en-US" dirty="0" err="1" smtClean="0"/>
              <a:t>Korner</a:t>
            </a:r>
            <a:r>
              <a:rPr lang="en-US" dirty="0" smtClean="0"/>
              <a:t>, R.; Vogt, J.; </a:t>
            </a:r>
            <a:r>
              <a:rPr lang="en-US" dirty="0" err="1" smtClean="0"/>
              <a:t>Abdelaziz</a:t>
            </a:r>
            <a:r>
              <a:rPr lang="en-US" dirty="0" smtClean="0"/>
              <a:t>, A.; </a:t>
            </a:r>
            <a:r>
              <a:rPr lang="en-US" dirty="0" err="1" smtClean="0"/>
              <a:t>Tetko</a:t>
            </a:r>
            <a:r>
              <a:rPr lang="en-US" dirty="0" smtClean="0"/>
              <a:t>, I. Prediction-driven matched molecular pairs to interpret QSARs and aid the molecular optimization process. </a:t>
            </a:r>
            <a:r>
              <a:rPr lang="en-US" i="1" dirty="0" smtClean="0"/>
              <a:t>Journal of </a:t>
            </a:r>
            <a:r>
              <a:rPr lang="en-US" i="1" dirty="0" err="1" smtClean="0"/>
              <a:t>Cheminformatics</a:t>
            </a:r>
            <a:r>
              <a:rPr lang="en-US" i="1" dirty="0" smtClean="0"/>
              <a:t> </a:t>
            </a:r>
            <a:r>
              <a:rPr lang="en-US" b="1" dirty="0" smtClean="0"/>
              <a:t>2014,</a:t>
            </a:r>
            <a:r>
              <a:rPr lang="en-US" dirty="0" smtClean="0"/>
              <a:t> </a:t>
            </a:r>
            <a:r>
              <a:rPr lang="en-US" i="1" dirty="0" smtClean="0"/>
              <a:t>6</a:t>
            </a:r>
            <a:r>
              <a:rPr lang="en-US" dirty="0" smtClean="0"/>
              <a:t>, 48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9542-394B-43D9-A684-F2D6C066FB2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-27384"/>
            <a:ext cx="9144000" cy="553998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Similarity maps</a:t>
            </a: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75" y="1285860"/>
            <a:ext cx="72580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627324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Riniker</a:t>
            </a:r>
            <a:r>
              <a:rPr lang="en-US" sz="1600" dirty="0" smtClean="0"/>
              <a:t>, S.; Landrum, G. Similarity maps - a visualization strategy for molecular fingerprints and machine-learning methods. </a:t>
            </a:r>
            <a:r>
              <a:rPr lang="en-US" sz="1600" i="1" dirty="0" smtClean="0"/>
              <a:t>Journal of </a:t>
            </a:r>
            <a:r>
              <a:rPr lang="en-US" sz="1600" i="1" dirty="0" err="1" smtClean="0"/>
              <a:t>Cheminformatics</a:t>
            </a:r>
            <a:r>
              <a:rPr lang="en-US" sz="1600" i="1" dirty="0" smtClean="0"/>
              <a:t> </a:t>
            </a:r>
            <a:r>
              <a:rPr lang="en-US" sz="1600" b="1" dirty="0" smtClean="0"/>
              <a:t>2013,</a:t>
            </a:r>
            <a:r>
              <a:rPr lang="en-US" sz="1600" dirty="0" smtClean="0"/>
              <a:t> </a:t>
            </a:r>
            <a:r>
              <a:rPr lang="en-US" sz="1600" i="1" dirty="0" smtClean="0"/>
              <a:t>5</a:t>
            </a:r>
            <a:r>
              <a:rPr lang="en-US" sz="1600" dirty="0" smtClean="0"/>
              <a:t>, 43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785918" y="500042"/>
            <a:ext cx="5580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RF model of D3 inhibitors based on fingerprints</a:t>
            </a:r>
            <a:endParaRPr lang="ru-RU" sz="2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928670"/>
            <a:ext cx="1034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Morgan2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86182" y="928670"/>
            <a:ext cx="159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CountMorgan2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215074" y="928670"/>
            <a:ext cx="143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FeatMorgan2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9542-394B-43D9-A684-F2D6C066FB2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media.springernature.com/full/springer-static/image/art%3A10.1186%2Fs13321-014-0048-0/MediaObjects/13321_2014_Article_48_Fig15_HT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4729" y="2643182"/>
            <a:ext cx="5400675" cy="3505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" y="-27384"/>
            <a:ext cx="9144000" cy="553998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Prediction-driven MMP</a:t>
            </a: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73732" name="Picture 4" descr="http://media.springernature.com/full/springer-static/image/art%3A10.1186%2Fs13321-014-0048-0/MediaObjects/13321_2014_Article_48_Fig1_HT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80"/>
            <a:ext cx="4071934" cy="21544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627324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Sushko</a:t>
            </a:r>
            <a:r>
              <a:rPr lang="en-US" sz="1600" dirty="0" smtClean="0"/>
              <a:t>, Y., </a:t>
            </a:r>
            <a:r>
              <a:rPr lang="en-US" sz="1600" dirty="0" err="1" smtClean="0"/>
              <a:t>Novotarskyi</a:t>
            </a:r>
            <a:r>
              <a:rPr lang="en-US" sz="1600" dirty="0" smtClean="0"/>
              <a:t>, S., </a:t>
            </a:r>
            <a:r>
              <a:rPr lang="en-US" sz="1600" dirty="0" err="1" smtClean="0"/>
              <a:t>Korner</a:t>
            </a:r>
            <a:r>
              <a:rPr lang="en-US" sz="1600" dirty="0" smtClean="0"/>
              <a:t>, R., Vogt, J., </a:t>
            </a:r>
            <a:r>
              <a:rPr lang="en-US" sz="1600" dirty="0" err="1" smtClean="0"/>
              <a:t>Abdelaziz</a:t>
            </a:r>
            <a:r>
              <a:rPr lang="en-US" sz="1600" dirty="0" smtClean="0"/>
              <a:t>, A., </a:t>
            </a:r>
            <a:r>
              <a:rPr lang="en-US" sz="1600" dirty="0" err="1" smtClean="0"/>
              <a:t>Tetko</a:t>
            </a:r>
            <a:r>
              <a:rPr lang="en-US" sz="1600" dirty="0" smtClean="0"/>
              <a:t>, I. </a:t>
            </a:r>
            <a:br>
              <a:rPr lang="en-US" sz="1600" dirty="0" smtClean="0"/>
            </a:br>
            <a:r>
              <a:rPr lang="en-US" sz="1600" dirty="0" smtClean="0"/>
              <a:t>Journal of </a:t>
            </a:r>
            <a:r>
              <a:rPr lang="en-US" sz="1600" dirty="0" err="1" smtClean="0"/>
              <a:t>Cheminformatics</a:t>
            </a:r>
            <a:r>
              <a:rPr lang="en-US" sz="1600" dirty="0" smtClean="0"/>
              <a:t>, </a:t>
            </a:r>
            <a:r>
              <a:rPr lang="en-US" sz="1600" b="1" dirty="0" smtClean="0"/>
              <a:t>2014</a:t>
            </a:r>
            <a:r>
              <a:rPr lang="en-US" sz="1600" dirty="0" smtClean="0"/>
              <a:t>, 6(1): p. 48.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143372" y="1345156"/>
            <a:ext cx="1543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MMP Example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9580" y="4416990"/>
            <a:ext cx="162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Aquatic toxicity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3372" y="1733124"/>
            <a:ext cx="2914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(A-B)  -  </a:t>
            </a:r>
            <a:r>
              <a:rPr lang="en-US" sz="16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(A-C)   =   W(B→C)</a:t>
            </a:r>
            <a:endParaRPr lang="ru-RU" sz="1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9542-394B-43D9-A684-F2D6C066FB2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 l="20089" t="46962" r="14062" b="2017"/>
          <a:stretch>
            <a:fillRect/>
          </a:stretch>
        </p:blipFill>
        <p:spPr bwMode="auto">
          <a:xfrm>
            <a:off x="0" y="571480"/>
            <a:ext cx="842968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" y="-27384"/>
            <a:ext cx="9144000" cy="553998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Universal structural interpretation: Ames </a:t>
            </a:r>
            <a:r>
              <a:rPr lang="en-US" sz="3000" dirty="0" err="1" smtClean="0">
                <a:solidFill>
                  <a:schemeClr val="bg1"/>
                </a:solidFill>
              </a:rPr>
              <a:t>mutagenicity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9542-394B-43D9-A684-F2D6C066FB2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-27384"/>
            <a:ext cx="9144000" cy="553998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Universal structural interpretation</a:t>
            </a: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3" name="Picture 1" descr="D:\QSAR\Interpretation_2\Article\pics\consensus_overall_rm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92" y="571480"/>
            <a:ext cx="6429388" cy="578644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32" y="6273249"/>
            <a:ext cx="9144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Polishchuk</a:t>
            </a:r>
            <a:r>
              <a:rPr lang="en-US" sz="1600" dirty="0" smtClean="0"/>
              <a:t> P, </a:t>
            </a:r>
            <a:r>
              <a:rPr lang="en-US" sz="1600" dirty="0" err="1" smtClean="0"/>
              <a:t>Tinkov</a:t>
            </a:r>
            <a:r>
              <a:rPr lang="en-US" sz="1600" dirty="0" smtClean="0"/>
              <a:t> O, </a:t>
            </a:r>
            <a:r>
              <a:rPr lang="en-US" sz="1600" dirty="0" err="1" smtClean="0"/>
              <a:t>Khristova</a:t>
            </a:r>
            <a:r>
              <a:rPr lang="en-US" sz="1600" dirty="0" smtClean="0"/>
              <a:t> T, </a:t>
            </a:r>
            <a:r>
              <a:rPr lang="en-US" sz="1600" dirty="0" err="1" smtClean="0"/>
              <a:t>Ognichenko</a:t>
            </a:r>
            <a:r>
              <a:rPr lang="en-US" sz="1600" dirty="0" smtClean="0"/>
              <a:t> L, </a:t>
            </a:r>
            <a:r>
              <a:rPr lang="en-US" sz="1600" dirty="0" err="1" smtClean="0"/>
              <a:t>Kosinskaya</a:t>
            </a:r>
            <a:r>
              <a:rPr lang="en-US" sz="1600" dirty="0" smtClean="0"/>
              <a:t> A, </a:t>
            </a:r>
            <a:r>
              <a:rPr lang="en-US" sz="1600" dirty="0" err="1" smtClean="0"/>
              <a:t>Varnek</a:t>
            </a:r>
            <a:r>
              <a:rPr lang="en-US" sz="1600" dirty="0" smtClean="0"/>
              <a:t> A, </a:t>
            </a:r>
            <a:r>
              <a:rPr lang="en-US" sz="1600" dirty="0" err="1" smtClean="0"/>
              <a:t>Kuz’min</a:t>
            </a:r>
            <a:r>
              <a:rPr lang="en-US" sz="1600" dirty="0" smtClean="0"/>
              <a:t> V. </a:t>
            </a:r>
            <a:br>
              <a:rPr lang="en-US" sz="1600" dirty="0" smtClean="0"/>
            </a:br>
            <a:r>
              <a:rPr lang="en-US" sz="1600" i="1" dirty="0" smtClean="0"/>
              <a:t>Journal of Chemical Information and Modeling</a:t>
            </a:r>
            <a:r>
              <a:rPr lang="en-US" sz="1600" dirty="0" smtClean="0"/>
              <a:t> </a:t>
            </a:r>
            <a:r>
              <a:rPr lang="en-US" sz="1600" b="1" dirty="0" smtClean="0"/>
              <a:t>2016</a:t>
            </a:r>
            <a:r>
              <a:rPr lang="en-US" sz="1600" dirty="0" smtClean="0"/>
              <a:t>, 56, 1455-1469.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786050" y="569221"/>
            <a:ext cx="2838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Acute oral toxicity on rats</a:t>
            </a:r>
            <a:endParaRPr lang="ru-RU" sz="2000" dirty="0">
              <a:solidFill>
                <a:srgbClr val="0000FF"/>
              </a:solidFill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09613" y="785782"/>
          <a:ext cx="1619250" cy="800100"/>
        </p:xfrm>
        <a:graphic>
          <a:graphicData uri="http://schemas.openxmlformats.org/presentationml/2006/ole">
            <p:oleObj spid="_x0000_s17410" name="MarvinOLE" r:id="rId4" imgW="1619280" imgH="800280" progId="MarvinOLE.Document">
              <p:embed/>
            </p:oleObj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-19050" y="1233457"/>
          <a:ext cx="1762125" cy="866775"/>
        </p:xfrm>
        <a:graphic>
          <a:graphicData uri="http://schemas.openxmlformats.org/presentationml/2006/ole">
            <p:oleObj spid="_x0000_s17411" name="MarvinOLE" r:id="rId5" imgW="1762200" imgH="866880" progId="MarvinOLE.Document">
              <p:embed/>
            </p:oleObj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852488" y="1776382"/>
          <a:ext cx="1495425" cy="1266825"/>
        </p:xfrm>
        <a:graphic>
          <a:graphicData uri="http://schemas.openxmlformats.org/presentationml/2006/ole">
            <p:oleObj spid="_x0000_s17412" name="MarvinOLE" r:id="rId6" imgW="1495440" imgH="1266840" progId="MarvinOLE.Document">
              <p:embed/>
            </p:oleObj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>
            <a:off x="2357422" y="121439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571604" y="1357269"/>
            <a:ext cx="92869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214546" y="1500145"/>
            <a:ext cx="85725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223838" y="4295745"/>
          <a:ext cx="1714500" cy="1581150"/>
        </p:xfrm>
        <a:graphic>
          <a:graphicData uri="http://schemas.openxmlformats.org/presentationml/2006/ole">
            <p:oleObj spid="_x0000_s17413" name="MarvinOLE" r:id="rId7" imgW="1714680" imgH="1581120" progId="MarvinOLE.Document">
              <p:embed/>
            </p:oleObj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223838" y="3009870"/>
          <a:ext cx="1714500" cy="1581150"/>
        </p:xfrm>
        <a:graphic>
          <a:graphicData uri="http://schemas.openxmlformats.org/presentationml/2006/ole">
            <p:oleObj spid="_x0000_s17414" name="MarvinOLE" r:id="rId8" imgW="1714680" imgH="1581120" progId="MarvinOLE.Document">
              <p:embed/>
            </p:oleObj>
          </a:graphicData>
        </a:graphic>
      </p:graphicFrame>
      <p:cxnSp>
        <p:nvCxnSpPr>
          <p:cNvPr id="14" name="Прямая со стрелкой 13"/>
          <p:cNvCxnSpPr/>
          <p:nvPr/>
        </p:nvCxnSpPr>
        <p:spPr>
          <a:xfrm flipV="1">
            <a:off x="1785918" y="2500277"/>
            <a:ext cx="1357322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 flipH="1" flipV="1">
            <a:off x="1857356" y="3428971"/>
            <a:ext cx="1357322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4282" y="3405817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Bookman Old Style" pitchFamily="18" charset="0"/>
              </a:rPr>
              <a:t>?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282" y="4834577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Bookman Old Style" pitchFamily="18" charset="0"/>
              </a:rPr>
              <a:t>?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 l="20089" t="47542" r="10156" b="1437"/>
          <a:stretch>
            <a:fillRect/>
          </a:stretch>
        </p:blipFill>
        <p:spPr bwMode="auto">
          <a:xfrm>
            <a:off x="0" y="571456"/>
            <a:ext cx="892975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" y="-27384"/>
            <a:ext cx="9144000" cy="553998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Context dependence of structural interpretation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9542-394B-43D9-A684-F2D6C066FB2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94584" y="1364625"/>
          <a:ext cx="1524000" cy="157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304800"/>
                <a:gridCol w="304800"/>
                <a:gridCol w="304800"/>
                <a:gridCol w="304800"/>
              </a:tblGrid>
              <a:tr h="2629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</a:t>
                      </a:r>
                      <a:r>
                        <a:rPr lang="en-US" sz="1400" baseline="-25000" dirty="0" smtClean="0"/>
                        <a:t>1</a:t>
                      </a:r>
                      <a:endParaRPr lang="ru-RU" sz="1400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</a:t>
                      </a:r>
                      <a:r>
                        <a:rPr lang="en-US" sz="1400" baseline="-25000" dirty="0" smtClean="0"/>
                        <a:t>2</a:t>
                      </a:r>
                      <a:endParaRPr lang="ru-RU" sz="1400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</a:t>
                      </a:r>
                      <a:r>
                        <a:rPr lang="en-US" sz="1400" baseline="-25000" dirty="0" smtClean="0"/>
                        <a:t>3</a:t>
                      </a:r>
                      <a:endParaRPr lang="ru-RU" sz="1400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</a:t>
                      </a:r>
                      <a:r>
                        <a:rPr lang="en-US" sz="1400" baseline="-25000" dirty="0" smtClean="0"/>
                        <a:t>N</a:t>
                      </a:r>
                      <a:endParaRPr lang="ru-RU" sz="1400" baseline="-25000" dirty="0"/>
                    </a:p>
                  </a:txBody>
                  <a:tcPr marL="0" marR="0" marT="0" marB="0" anchor="ctr"/>
                </a:tc>
              </a:tr>
              <a:tr h="2629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 marL="0" marR="0" marT="0" marB="0" anchor="ctr"/>
                </a:tc>
              </a:tr>
              <a:tr h="2629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 marL="0" marR="0" marT="0" marB="0" anchor="ctr"/>
                </a:tc>
              </a:tr>
              <a:tr h="2629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 marL="0" marR="0" marT="0" marB="0" anchor="ctr"/>
                </a:tc>
              </a:tr>
              <a:tr h="2629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ru-RU" sz="1400" dirty="0"/>
                    </a:p>
                  </a:txBody>
                  <a:tcPr marL="0" marR="0" marT="0" marB="0" anchor="ctr"/>
                </a:tc>
              </a:tr>
              <a:tr h="2629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90088" y="1870635"/>
            <a:ext cx="1428760" cy="1428760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isometricLeftDown"/>
            <a:lightRig rig="threePt" dir="t"/>
          </a:scene3d>
          <a:sp3d extrusionH="1524000" contourW="12700">
            <a:bevelB w="0" h="0"/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Model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779138" y="2013511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Output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744" y="571480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Learning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904006" y="2013511"/>
            <a:ext cx="500066" cy="428628"/>
          </a:xfrm>
          <a:prstGeom prst="rightArrow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7118980" y="2046548"/>
            <a:ext cx="500066" cy="428628"/>
          </a:xfrm>
          <a:prstGeom prst="rightArrow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142844" y="1442007"/>
          <a:ext cx="1643074" cy="1643074"/>
        </p:xfrm>
        <a:graphic>
          <a:graphicData uri="http://schemas.openxmlformats.org/presentationml/2006/ole">
            <p:oleObj spid="_x0000_s13314" name="MarvinOLE" r:id="rId3" imgW="1371600" imgH="1371600" progId="MarvinOLE.Document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" y="-27384"/>
            <a:ext cx="9144000" cy="553998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QSAR model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learning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286248" y="2013511"/>
            <a:ext cx="500066" cy="428628"/>
          </a:xfrm>
          <a:prstGeom prst="rightArrow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85720" y="6072206"/>
            <a:ext cx="8567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Interpretation is the retrieval of </a:t>
            </a:r>
            <a:r>
              <a:rPr lang="en-US" sz="2000" b="1" i="1" dirty="0" smtClean="0">
                <a:solidFill>
                  <a:srgbClr val="0000FF"/>
                </a:solidFill>
              </a:rPr>
              <a:t>useful </a:t>
            </a:r>
            <a:r>
              <a:rPr lang="en-US" sz="2000" b="1" dirty="0" smtClean="0">
                <a:solidFill>
                  <a:srgbClr val="0000FF"/>
                </a:solidFill>
              </a:rPr>
              <a:t>knowledge from computational models.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9542-394B-43D9-A684-F2D6C066FB2E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618650" y="4357694"/>
            <a:ext cx="1428760" cy="1428760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isometricLeftDown"/>
            <a:lightRig rig="threePt" dir="t"/>
          </a:scene3d>
          <a:sp3d extrusionH="1524000" contourW="12700">
            <a:bevelB w="0" h="0"/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Model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7707700" y="4500570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Output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214810" y="4500570"/>
            <a:ext cx="500066" cy="428628"/>
          </a:xfrm>
          <a:prstGeom prst="rightArrow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7047542" y="4533607"/>
            <a:ext cx="500066" cy="428628"/>
          </a:xfrm>
          <a:prstGeom prst="rightArrow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2453648" y="3500438"/>
          <a:ext cx="1643074" cy="1643074"/>
        </p:xfrm>
        <a:graphic>
          <a:graphicData uri="http://schemas.openxmlformats.org/presentationml/2006/ole">
            <p:oleObj spid="_x0000_s13315" name="MarvinOLE" r:id="rId4" imgW="1371600" imgH="1371600" progId="MarvinOLE.Document">
              <p:embed/>
            </p:oleObj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1785950" y="5214950"/>
            <a:ext cx="2786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OC[C@H]1OC(O)[C@H](O</a:t>
            </a:r>
            <a:r>
              <a:rPr lang="en-US" dirty="0" smtClean="0"/>
              <a:t>)</a:t>
            </a:r>
          </a:p>
          <a:p>
            <a:r>
              <a:rPr lang="en-US" dirty="0" smtClean="0"/>
              <a:t>[</a:t>
            </a:r>
            <a:r>
              <a:rPr lang="en-US" dirty="0" smtClean="0"/>
              <a:t>C@@H](O)[C@@H]1O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:\Maria\THP\pics\phys_chem_clusterwise_barplot_facet.png"/>
          <p:cNvPicPr/>
          <p:nvPr/>
        </p:nvPicPr>
        <p:blipFill>
          <a:blip r:embed="rId2" cstate="print"/>
          <a:srcRect b="67201"/>
          <a:stretch>
            <a:fillRect/>
          </a:stretch>
        </p:blipFill>
        <p:spPr bwMode="auto">
          <a:xfrm>
            <a:off x="857224" y="1071546"/>
            <a:ext cx="71438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I:\Maria\THP\pics\phys_chem_clusterwise_barplot_facet.png"/>
          <p:cNvPicPr/>
          <p:nvPr/>
        </p:nvPicPr>
        <p:blipFill>
          <a:blip r:embed="rId2" cstate="print"/>
          <a:srcRect t="71198" b="11202"/>
          <a:stretch>
            <a:fillRect/>
          </a:stretch>
        </p:blipFill>
        <p:spPr bwMode="auto">
          <a:xfrm>
            <a:off x="857224" y="3929066"/>
            <a:ext cx="714380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:\Maria\THP\pics\phys_chem_clusterwise_barplot_facet.png"/>
          <p:cNvPicPr/>
          <p:nvPr/>
        </p:nvPicPr>
        <p:blipFill>
          <a:blip r:embed="rId2" cstate="print"/>
          <a:srcRect t="95091" b="2"/>
          <a:stretch>
            <a:fillRect/>
          </a:stretch>
        </p:blipFill>
        <p:spPr bwMode="auto">
          <a:xfrm>
            <a:off x="857224" y="5491178"/>
            <a:ext cx="7143800" cy="43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" y="-27384"/>
            <a:ext cx="9144000" cy="553998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Context dependence of structural interpretation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2" y="6519470"/>
            <a:ext cx="1813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unpublished results</a:t>
            </a:r>
            <a:endParaRPr lang="ru-RU" sz="1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9542-394B-43D9-A684-F2D6C066FB2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-27384"/>
            <a:ext cx="9144000" cy="553998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Applicability of interpretation approaches</a:t>
            </a: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7" y="785794"/>
            <a:ext cx="8215337" cy="531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-32" y="651947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Polishchuk</a:t>
            </a:r>
            <a:r>
              <a:rPr lang="en-US" sz="1600" dirty="0" smtClean="0"/>
              <a:t>, P.  </a:t>
            </a:r>
            <a:r>
              <a:rPr lang="en-US" sz="1600" i="1" dirty="0" smtClean="0"/>
              <a:t>Journal of Chemical Information and Modeling</a:t>
            </a:r>
            <a:r>
              <a:rPr lang="en-US" sz="1600" dirty="0" smtClean="0"/>
              <a:t>, </a:t>
            </a:r>
            <a:r>
              <a:rPr lang="en-US" sz="1600" b="1" dirty="0" smtClean="0"/>
              <a:t>2017</a:t>
            </a:r>
            <a:r>
              <a:rPr lang="en-US" sz="1600" dirty="0" smtClean="0"/>
              <a:t>, 57(11), 2618-2639.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9542-394B-43D9-A684-F2D6C066FB2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6072198" y="1785926"/>
            <a:ext cx="1987114" cy="1857388"/>
            <a:chOff x="6072198" y="4714884"/>
            <a:chExt cx="1987114" cy="1857388"/>
          </a:xfrm>
        </p:grpSpPr>
        <p:pic>
          <p:nvPicPr>
            <p:cNvPr id="583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43702" y="4714884"/>
              <a:ext cx="1415610" cy="173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Прямоугольник 10"/>
            <p:cNvSpPr/>
            <p:nvPr/>
          </p:nvSpPr>
          <p:spPr>
            <a:xfrm>
              <a:off x="6072198" y="5143512"/>
              <a:ext cx="1428760" cy="142876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scene3d>
              <a:camera prst="isometricLeftDown"/>
              <a:lightRig rig="flood" dir="t"/>
            </a:scene3d>
            <a:sp3d extrusionH="1524000" contourW="12700" prstMaterial="translucentPowder">
              <a:bevelB w="0" h="0"/>
              <a:extrusionClr>
                <a:schemeClr val="bg1"/>
              </a:extrusionClr>
              <a:contourClr>
                <a:schemeClr val="bg1">
                  <a:lumMod val="6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Model</a:t>
              </a:r>
              <a:endParaRPr lang="ru-RU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28596" y="1142984"/>
            <a:ext cx="5012911" cy="40011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model → descriptor</a:t>
            </a:r>
            <a:r>
              <a:rPr lang="ru-RU" sz="2000" dirty="0" smtClean="0"/>
              <a:t> </a:t>
            </a:r>
            <a:r>
              <a:rPr lang="en-US" sz="2000" dirty="0" smtClean="0"/>
              <a:t>contributions → structure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714356"/>
            <a:ext cx="1284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Paradigm I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285992"/>
            <a:ext cx="2148473" cy="40011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model → structure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1814444"/>
            <a:ext cx="1348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Paradigm II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" y="-27384"/>
            <a:ext cx="9144000" cy="553998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413186"/>
            <a:ext cx="828677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dirty="0" smtClean="0"/>
              <a:t>All models are interpretable</a:t>
            </a:r>
          </a:p>
          <a:p>
            <a:pPr marL="361950" indent="-3619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dirty="0" smtClean="0"/>
              <a:t>Interpretation </a:t>
            </a:r>
            <a:r>
              <a:rPr lang="en-US" sz="2400" dirty="0" smtClean="0"/>
              <a:t>results of valid predictive models should converge independent of:</a:t>
            </a:r>
          </a:p>
          <a:p>
            <a:pPr indent="725488">
              <a:spcAft>
                <a:spcPts val="600"/>
              </a:spcAft>
            </a:pPr>
            <a:r>
              <a:rPr lang="en-US" sz="2400" dirty="0" smtClean="0"/>
              <a:t>interpretation approach</a:t>
            </a:r>
          </a:p>
          <a:p>
            <a:pPr indent="725488">
              <a:spcAft>
                <a:spcPts val="600"/>
              </a:spcAft>
            </a:pPr>
            <a:r>
              <a:rPr lang="en-US" sz="2400" dirty="0" smtClean="0"/>
              <a:t>descriptors</a:t>
            </a:r>
          </a:p>
          <a:p>
            <a:pPr indent="725488">
              <a:spcAft>
                <a:spcPts val="600"/>
              </a:spcAft>
            </a:pPr>
            <a:r>
              <a:rPr lang="en-US" sz="2400" dirty="0" smtClean="0"/>
              <a:t>machine learning </a:t>
            </a:r>
            <a:r>
              <a:rPr lang="en-US" sz="2400" dirty="0" smtClean="0"/>
              <a:t>method</a:t>
            </a:r>
            <a:endParaRPr lang="en-US" sz="24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6072198" y="2214554"/>
            <a:ext cx="1428760" cy="1428760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isometricLeftDown"/>
            <a:lightRig rig="threePt" dir="t"/>
          </a:scene3d>
          <a:sp3d extrusionH="1524000" contourW="12700">
            <a:bevelB w="0" h="0"/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Model</a:t>
            </a:r>
            <a:endParaRPr lang="ru-RU" sz="3600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9542-394B-43D9-A684-F2D6C066FB2E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714356"/>
            <a:ext cx="878687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dirty="0" smtClean="0"/>
              <a:t>New </a:t>
            </a:r>
            <a:r>
              <a:rPr lang="en-US" sz="2400" dirty="0" smtClean="0"/>
              <a:t>paradigm will be valuable for interpretation of deep neural nets implicitly generating feature representation,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e.g</a:t>
            </a:r>
            <a:r>
              <a:rPr lang="en-US" sz="2400" dirty="0" smtClean="0"/>
              <a:t>. </a:t>
            </a:r>
            <a:r>
              <a:rPr lang="en-US" sz="2400" dirty="0" err="1" smtClean="0"/>
              <a:t>autoencoders</a:t>
            </a:r>
            <a:r>
              <a:rPr lang="en-US" sz="2400" dirty="0" smtClean="0"/>
              <a:t>, recurrent </a:t>
            </a:r>
            <a:r>
              <a:rPr lang="en-US" sz="2400" dirty="0" smtClean="0"/>
              <a:t>neural nets</a:t>
            </a:r>
            <a:r>
              <a:rPr lang="en-US" sz="2400" dirty="0" smtClean="0"/>
              <a:t>, </a:t>
            </a:r>
            <a:r>
              <a:rPr lang="en-US" sz="2400" dirty="0" smtClean="0"/>
              <a:t>etc.</a:t>
            </a:r>
          </a:p>
          <a:p>
            <a:pPr marL="361950" indent="-36195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dirty="0" smtClean="0"/>
              <a:t>Development </a:t>
            </a:r>
            <a:r>
              <a:rPr lang="en-US" sz="2400" dirty="0" smtClean="0"/>
              <a:t>of convenient </a:t>
            </a:r>
            <a:r>
              <a:rPr lang="en-US" sz="2400" dirty="0" smtClean="0"/>
              <a:t>automatic workflows </a:t>
            </a:r>
            <a:r>
              <a:rPr lang="en-US" sz="2400" dirty="0" smtClean="0"/>
              <a:t>for </a:t>
            </a:r>
            <a:br>
              <a:rPr lang="en-US" sz="2400" dirty="0" smtClean="0"/>
            </a:br>
            <a:r>
              <a:rPr lang="en-US" sz="2400" dirty="0" smtClean="0"/>
              <a:t>model </a:t>
            </a:r>
            <a:r>
              <a:rPr lang="en-US" sz="2400" dirty="0" smtClean="0"/>
              <a:t>interpretation</a:t>
            </a:r>
          </a:p>
          <a:p>
            <a:pPr marL="361950" indent="-36195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dirty="0" smtClean="0"/>
              <a:t>Development of </a:t>
            </a:r>
            <a:r>
              <a:rPr lang="en-US" sz="2400" i="1" dirty="0" smtClean="0"/>
              <a:t>de novo </a:t>
            </a:r>
            <a:r>
              <a:rPr lang="en-US" sz="2400" dirty="0" smtClean="0"/>
              <a:t>and adaptive design systems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" y="-27384"/>
            <a:ext cx="9144000" cy="553998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Perspectives</a:t>
            </a:r>
            <a:endParaRPr lang="en-US" sz="3000" dirty="0" smtClean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9542-394B-43D9-A684-F2D6C066FB2E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471635"/>
            <a:ext cx="81438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5752" y="285728"/>
            <a:ext cx="7358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</a:rPr>
              <a:t>Thank you for your attention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9542-394B-43D9-A684-F2D6C066FB2E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71414"/>
            <a:ext cx="1143008" cy="139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-27384"/>
            <a:ext cx="9144000" cy="553998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Interpretation of QSAR models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1670" y="785794"/>
            <a:ext cx="4985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Why interpretation is important?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571612"/>
            <a:ext cx="864399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Found active/inactive patterns which can be used for optimization of compound properties</a:t>
            </a:r>
          </a:p>
          <a:p>
            <a:pPr>
              <a:spcAft>
                <a:spcPts val="1200"/>
              </a:spcAft>
            </a:pP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Retrieve trends of </a:t>
            </a:r>
            <a:r>
              <a:rPr lang="en-US" sz="2800" dirty="0" smtClean="0"/>
              <a:t>structure-activity </a:t>
            </a:r>
            <a:r>
              <a:rPr lang="en-US" sz="2800" dirty="0" smtClean="0"/>
              <a:t>relationships which can be used for knowledge-base model validation</a:t>
            </a:r>
          </a:p>
          <a:p>
            <a:pPr>
              <a:spcAft>
                <a:spcPts val="1200"/>
              </a:spcAft>
            </a:pP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Regulatory purposes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9542-394B-43D9-A684-F2D6C066FB2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-27384"/>
            <a:ext cx="9144000" cy="553998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Interpretation of QSAR models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7767" y="785794"/>
            <a:ext cx="3175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Principles and issues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571612"/>
            <a:ext cx="864399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Model should be predictive</a:t>
            </a:r>
          </a:p>
          <a:p>
            <a:pPr>
              <a:spcAft>
                <a:spcPts val="1200"/>
              </a:spcAft>
            </a:pP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Interpretation is valid within the applicability domain of the model</a:t>
            </a:r>
          </a:p>
          <a:p>
            <a:pPr>
              <a:spcAft>
                <a:spcPts val="1200"/>
              </a:spcAft>
            </a:pP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Interpretation results are data set dependent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9542-394B-43D9-A684-F2D6C066FB2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-27384"/>
            <a:ext cx="9144000" cy="553998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Interpretation of QSAR models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320872"/>
            <a:ext cx="5179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1/C = 4.08π – 2.14π</a:t>
            </a:r>
            <a:r>
              <a:rPr lang="ru-RU" sz="24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+ 2.78σ + 3.38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3653" y="2571744"/>
            <a:ext cx="1999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π =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logP</a:t>
            </a:r>
            <a:r>
              <a:rPr lang="en-US" baseline="-25000" dirty="0" err="1">
                <a:latin typeface="Arial" pitchFamily="34" charset="0"/>
                <a:cs typeface="Arial" pitchFamily="34" charset="0"/>
              </a:rPr>
              <a:t>X</a:t>
            </a:r>
            <a:r>
              <a:rPr lang="en-US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logP</a:t>
            </a:r>
            <a:r>
              <a:rPr lang="en-US" baseline="-25000" dirty="0" err="1">
                <a:latin typeface="Arial" pitchFamily="34" charset="0"/>
                <a:cs typeface="Arial" pitchFamily="34" charset="0"/>
              </a:rPr>
              <a:t>H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857496"/>
            <a:ext cx="2340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Hammet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constant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571480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plant growth inhibition activity of </a:t>
            </a:r>
            <a:r>
              <a:rPr lang="en-US" dirty="0" err="1">
                <a:solidFill>
                  <a:srgbClr val="0000FF"/>
                </a:solidFill>
              </a:rPr>
              <a:t>phenoxyacetic</a:t>
            </a:r>
            <a:r>
              <a:rPr lang="en-US" dirty="0">
                <a:solidFill>
                  <a:srgbClr val="0000FF"/>
                </a:solidFill>
              </a:rPr>
              <a:t> acids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9124" y="1996851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electronic factors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40" y="1996851"/>
            <a:ext cx="3571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rate of penetration of membranes in the plant cell</a:t>
            </a:r>
            <a:endParaRPr lang="ru-RU" dirty="0">
              <a:solidFill>
                <a:srgbClr val="0000FF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 flipV="1">
            <a:off x="1000100" y="1068157"/>
            <a:ext cx="500066" cy="28734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 flipH="1" flipV="1">
            <a:off x="1894663" y="1888106"/>
            <a:ext cx="354808" cy="794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357422" y="1711099"/>
            <a:ext cx="787406" cy="35719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4500562" y="1711099"/>
            <a:ext cx="428628" cy="285752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36376" y="1357298"/>
            <a:ext cx="1972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Hansch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equation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6" name="Object 1"/>
          <p:cNvGraphicFramePr>
            <a:graphicFrameLocks noChangeAspect="1"/>
          </p:cNvGraphicFramePr>
          <p:nvPr/>
        </p:nvGraphicFramePr>
        <p:xfrm>
          <a:off x="285720" y="3929066"/>
          <a:ext cx="3500462" cy="1744530"/>
        </p:xfrm>
        <a:graphic>
          <a:graphicData uri="http://schemas.openxmlformats.org/presentationml/2006/ole">
            <p:oleObj spid="_x0000_s4098" name="MarvinOLE" r:id="rId3" imgW="2952720" imgH="1457280" progId="MarvinOLE.Document">
              <p:embed/>
            </p:oleObj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4071934" y="4505934"/>
            <a:ext cx="3429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 is </a:t>
            </a:r>
            <a:r>
              <a:rPr lang="en-US" dirty="0">
                <a:latin typeface="Arial" pitchFamily="34" charset="0"/>
                <a:cs typeface="Arial" pitchFamily="34" charset="0"/>
              </a:rPr>
              <a:t>H or CH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dirty="0">
                <a:latin typeface="Arial" pitchFamily="34" charset="0"/>
                <a:cs typeface="Arial" pitchFamily="34" charset="0"/>
              </a:rPr>
              <a:t>;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X </a:t>
            </a:r>
            <a:r>
              <a:rPr lang="en-US" dirty="0">
                <a:latin typeface="Arial" pitchFamily="34" charset="0"/>
                <a:cs typeface="Arial" pitchFamily="34" charset="0"/>
              </a:rPr>
              <a:t>is Br,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Cl</a:t>
            </a:r>
            <a:r>
              <a:rPr lang="en-US" dirty="0">
                <a:latin typeface="Arial" pitchFamily="34" charset="0"/>
                <a:cs typeface="Arial" pitchFamily="34" charset="0"/>
              </a:rPr>
              <a:t>, NO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Y </a:t>
            </a:r>
            <a:r>
              <a:rPr lang="en-US" dirty="0">
                <a:latin typeface="Arial" pitchFamily="34" charset="0"/>
                <a:cs typeface="Arial" pitchFamily="34" charset="0"/>
              </a:rPr>
              <a:t>is NO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latin typeface="Arial" pitchFamily="34" charset="0"/>
                <a:cs typeface="Arial" pitchFamily="34" charset="0"/>
              </a:rPr>
              <a:t>, NH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latin typeface="Arial" pitchFamily="34" charset="0"/>
                <a:cs typeface="Arial" pitchFamily="34" charset="0"/>
              </a:rPr>
              <a:t>, NHC(=O)CH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3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14810" y="3711363"/>
            <a:ext cx="4643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Inhibition </a:t>
            </a:r>
            <a:r>
              <a:rPr lang="en-US" dirty="0"/>
              <a:t>activity of compounds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against </a:t>
            </a:r>
            <a:r>
              <a:rPr lang="en-US" i="1" dirty="0"/>
              <a:t>Staphylococcus </a:t>
            </a:r>
            <a:r>
              <a:rPr lang="en-US" i="1" dirty="0" err="1"/>
              <a:t>aureus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5778689"/>
            <a:ext cx="9144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Act = 75R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H</a:t>
            </a:r>
            <a:r>
              <a:rPr lang="en-US" dirty="0">
                <a:latin typeface="Arial" pitchFamily="34" charset="0"/>
                <a:cs typeface="Arial" pitchFamily="34" charset="0"/>
              </a:rPr>
              <a:t> – 112R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CH3</a:t>
            </a:r>
            <a:r>
              <a:rPr lang="en-US" dirty="0">
                <a:latin typeface="Arial" pitchFamily="34" charset="0"/>
                <a:cs typeface="Arial" pitchFamily="34" charset="0"/>
              </a:rPr>
              <a:t> + 84X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Cl</a:t>
            </a:r>
            <a:r>
              <a:rPr lang="en-US" dirty="0">
                <a:latin typeface="Arial" pitchFamily="34" charset="0"/>
                <a:cs typeface="Arial" pitchFamily="34" charset="0"/>
              </a:rPr>
              <a:t> – 16X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Br</a:t>
            </a:r>
            <a:r>
              <a:rPr lang="en-US" dirty="0">
                <a:latin typeface="Arial" pitchFamily="34" charset="0"/>
                <a:cs typeface="Arial" pitchFamily="34" charset="0"/>
              </a:rPr>
              <a:t> – 26X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NO2</a:t>
            </a:r>
            <a:r>
              <a:rPr lang="en-US" dirty="0">
                <a:latin typeface="Arial" pitchFamily="34" charset="0"/>
                <a:cs typeface="Arial" pitchFamily="34" charset="0"/>
              </a:rPr>
              <a:t> + 123Y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NH2</a:t>
            </a:r>
            <a:r>
              <a:rPr lang="en-US" dirty="0">
                <a:latin typeface="Arial" pitchFamily="34" charset="0"/>
                <a:cs typeface="Arial" pitchFamily="34" charset="0"/>
              </a:rPr>
              <a:t> + 18Y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NHC(=O)CH3</a:t>
            </a:r>
            <a:r>
              <a:rPr lang="en-US" dirty="0">
                <a:latin typeface="Arial" pitchFamily="34" charset="0"/>
                <a:cs typeface="Arial" pitchFamily="34" charset="0"/>
              </a:rPr>
              <a:t> – 218Y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NO2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47398" y="3488296"/>
            <a:ext cx="2300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Free-Wilson models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-27384"/>
            <a:ext cx="9144000" cy="553998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Interpretation paradigm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94584" y="1637106"/>
          <a:ext cx="1524000" cy="157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304800"/>
                <a:gridCol w="304800"/>
                <a:gridCol w="304800"/>
                <a:gridCol w="304800"/>
              </a:tblGrid>
              <a:tr h="2629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</a:t>
                      </a:r>
                      <a:r>
                        <a:rPr lang="en-US" sz="1400" baseline="-25000" dirty="0" smtClean="0"/>
                        <a:t>1</a:t>
                      </a:r>
                      <a:endParaRPr lang="ru-RU" sz="1400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</a:t>
                      </a:r>
                      <a:r>
                        <a:rPr lang="en-US" sz="1400" baseline="-25000" dirty="0" smtClean="0"/>
                        <a:t>2</a:t>
                      </a:r>
                      <a:endParaRPr lang="ru-RU" sz="1400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</a:t>
                      </a:r>
                      <a:r>
                        <a:rPr lang="en-US" sz="1400" baseline="-25000" dirty="0" smtClean="0"/>
                        <a:t>3</a:t>
                      </a:r>
                      <a:endParaRPr lang="ru-RU" sz="1400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</a:t>
                      </a:r>
                      <a:r>
                        <a:rPr lang="en-US" sz="1400" baseline="-25000" dirty="0" smtClean="0"/>
                        <a:t>N</a:t>
                      </a:r>
                      <a:endParaRPr lang="ru-RU" sz="1400" baseline="-25000" dirty="0"/>
                    </a:p>
                  </a:txBody>
                  <a:tcPr marL="0" marR="0" marT="0" marB="0" anchor="ctr"/>
                </a:tc>
              </a:tr>
              <a:tr h="2629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 marL="0" marR="0" marT="0" marB="0" anchor="ctr"/>
                </a:tc>
              </a:tr>
              <a:tr h="2629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 marL="0" marR="0" marT="0" marB="0" anchor="ctr"/>
                </a:tc>
              </a:tr>
              <a:tr h="2629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 marL="0" marR="0" marT="0" marB="0" anchor="ctr"/>
                </a:tc>
              </a:tr>
              <a:tr h="2629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ru-RU" sz="1400" dirty="0"/>
                    </a:p>
                  </a:txBody>
                  <a:tcPr marL="0" marR="0" marT="0" marB="0" anchor="ctr"/>
                </a:tc>
              </a:tr>
              <a:tr h="2629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90088" y="3000372"/>
            <a:ext cx="1428760" cy="1428760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isometricLeftDown"/>
            <a:lightRig rig="threePt" dir="t"/>
          </a:scene3d>
          <a:sp3d extrusionH="1524000" contourW="12700">
            <a:bevelB w="0" h="0"/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Model</a:t>
            </a:r>
            <a:endParaRPr lang="ru-RU" sz="3600" dirty="0"/>
          </a:p>
        </p:txBody>
      </p:sp>
      <p:sp>
        <p:nvSpPr>
          <p:cNvPr id="7" name="Стрелка вправо 6"/>
          <p:cNvSpPr/>
          <p:nvPr/>
        </p:nvSpPr>
        <p:spPr>
          <a:xfrm rot="1768545">
            <a:off x="4356032" y="2405015"/>
            <a:ext cx="500066" cy="428628"/>
          </a:xfrm>
          <a:prstGeom prst="rightArrow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779138" y="3181649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Output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744" y="843961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Learning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1904006" y="2285992"/>
            <a:ext cx="500066" cy="428628"/>
          </a:xfrm>
          <a:prstGeom prst="rightArrow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7118980" y="3214686"/>
            <a:ext cx="500066" cy="428628"/>
          </a:xfrm>
          <a:prstGeom prst="rightArrow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57554" y="5429264"/>
            <a:ext cx="1938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Interpretation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8572959">
            <a:off x="4350452" y="4465157"/>
            <a:ext cx="500066" cy="428628"/>
          </a:xfrm>
          <a:prstGeom prst="rightArrow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1928794" y="4572008"/>
            <a:ext cx="500066" cy="428628"/>
          </a:xfrm>
          <a:prstGeom prst="rightArrow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142844" y="1714488"/>
          <a:ext cx="1643074" cy="1643074"/>
        </p:xfrm>
        <a:graphic>
          <a:graphicData uri="http://schemas.openxmlformats.org/presentationml/2006/ole">
            <p:oleObj spid="_x0000_s15362" name="MarvinOLE" r:id="rId4" imgW="1371600" imgH="1371600" progId="MarvinOLE.Document">
              <p:embed/>
            </p:oleObj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142855" y="3929066"/>
          <a:ext cx="1643063" cy="1643063"/>
        </p:xfrm>
        <a:graphic>
          <a:graphicData uri="http://schemas.openxmlformats.org/presentationml/2006/ole">
            <p:oleObj spid="_x0000_s15363" name="MarvinOLE" r:id="rId5" imgW="1371600" imgH="1371600" progId="MarvinOLE.Document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643174" y="4429132"/>
            <a:ext cx="1579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Descriptor</a:t>
            </a:r>
          </a:p>
          <a:p>
            <a:r>
              <a:rPr lang="en-US" sz="2000" dirty="0" smtClean="0"/>
              <a:t>contributions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713312" y="5000636"/>
            <a:ext cx="1001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(optional)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643042" y="6000768"/>
            <a:ext cx="6030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“model → descriptor → (structure)” paradigm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9542-394B-43D9-A684-F2D6C066FB2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-27384"/>
            <a:ext cx="9144000" cy="553998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Model interpretability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714488"/>
            <a:ext cx="3397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interpretability of </a:t>
            </a:r>
            <a:br>
              <a:rPr lang="en-US" sz="2400" dirty="0" smtClean="0"/>
            </a:br>
            <a:r>
              <a:rPr lang="en-US" sz="2400" dirty="0" smtClean="0"/>
              <a:t>machine learning method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143504" y="1714488"/>
            <a:ext cx="3721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interpretability of descriptor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30285" y="714356"/>
            <a:ext cx="324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interpretability of model</a:t>
            </a:r>
            <a:endParaRPr lang="ru-RU" sz="24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3364026" y="1292331"/>
            <a:ext cx="538467" cy="4487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4861882" y="1314767"/>
            <a:ext cx="538467" cy="403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2"/>
          <p:cNvGrpSpPr/>
          <p:nvPr/>
        </p:nvGrpSpPr>
        <p:grpSpPr>
          <a:xfrm>
            <a:off x="142844" y="3143248"/>
            <a:ext cx="4786346" cy="3480418"/>
            <a:chOff x="1576276" y="1104776"/>
            <a:chExt cx="7173026" cy="5215908"/>
          </a:xfrm>
        </p:grpSpPr>
        <p:cxnSp>
          <p:nvCxnSpPr>
            <p:cNvPr id="14" name="Прямая со стрелкой 13"/>
            <p:cNvCxnSpPr/>
            <p:nvPr/>
          </p:nvCxnSpPr>
          <p:spPr>
            <a:xfrm rot="5400000" flipH="1" flipV="1">
              <a:off x="464315" y="3688916"/>
              <a:ext cx="392909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2428860" y="5653461"/>
              <a:ext cx="464347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16200000">
              <a:off x="-123902" y="3447316"/>
              <a:ext cx="4046102" cy="645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Model interpretability</a:t>
              </a:r>
              <a:endParaRPr lang="ru-RU" sz="2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53036" y="5674938"/>
              <a:ext cx="3356151" cy="645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Model complexity</a:t>
              </a:r>
              <a:endParaRPr lang="ru-RU" sz="2200" dirty="0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2809121" y="1887883"/>
              <a:ext cx="3834581" cy="3480620"/>
            </a:xfrm>
            <a:custGeom>
              <a:avLst/>
              <a:gdLst>
                <a:gd name="connsiteX0" fmla="*/ 0 w 3834581"/>
                <a:gd name="connsiteY0" fmla="*/ 0 h 3480620"/>
                <a:gd name="connsiteX1" fmla="*/ 693174 w 3834581"/>
                <a:gd name="connsiteY1" fmla="*/ 2492478 h 3480620"/>
                <a:gd name="connsiteX2" fmla="*/ 3834581 w 3834581"/>
                <a:gd name="connsiteY2" fmla="*/ 3480620 h 348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34581" h="3480620">
                  <a:moveTo>
                    <a:pt x="0" y="0"/>
                  </a:moveTo>
                  <a:cubicBezTo>
                    <a:pt x="27038" y="956187"/>
                    <a:pt x="54077" y="1912375"/>
                    <a:pt x="693174" y="2492478"/>
                  </a:cubicBezTo>
                  <a:cubicBezTo>
                    <a:pt x="1332271" y="3072581"/>
                    <a:pt x="3296265" y="3387214"/>
                    <a:pt x="3834581" y="3480620"/>
                  </a:cubicBezTo>
                </a:path>
              </a:pathLst>
            </a:custGeom>
            <a:ln w="317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14679" y="1104776"/>
              <a:ext cx="3255445" cy="645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Popular </a:t>
              </a:r>
              <a:r>
                <a:rPr lang="en-US" sz="2200" dirty="0" err="1" smtClean="0"/>
                <a:t>misbelief</a:t>
              </a:r>
              <a:endParaRPr lang="ru-RU" sz="2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38658" y="2273850"/>
              <a:ext cx="841297" cy="645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DT</a:t>
              </a:r>
              <a:endParaRPr lang="ru-RU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28926" y="1928801"/>
              <a:ext cx="1170415" cy="645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MLR</a:t>
              </a:r>
              <a:endParaRPr lang="ru-RU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28992" y="2714620"/>
              <a:ext cx="1074322" cy="645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PLS</a:t>
              </a:r>
              <a:endParaRPr lang="ru-RU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42340" y="4500570"/>
              <a:ext cx="886941" cy="645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NN</a:t>
              </a:r>
              <a:endParaRPr lang="ru-RU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29190" y="3674219"/>
              <a:ext cx="1098345" cy="645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>
                  <a:latin typeface="Arial" pitchFamily="34" charset="0"/>
                  <a:cs typeface="Arial" pitchFamily="34" charset="0"/>
                </a:rPr>
                <a:t>kNN</a:t>
              </a:r>
              <a:endParaRPr lang="ru-RU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29124" y="4143381"/>
              <a:ext cx="841297" cy="645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RF</a:t>
              </a:r>
              <a:endParaRPr lang="ru-RU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29190" y="4429133"/>
              <a:ext cx="1192038" cy="645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SVM</a:t>
              </a:r>
              <a:endParaRPr lang="ru-RU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25769" y="4848495"/>
              <a:ext cx="2323533" cy="645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ensembles</a:t>
              </a:r>
              <a:endParaRPr lang="ru-RU" sz="2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Стрелка вниз 27"/>
          <p:cNvSpPr/>
          <p:nvPr/>
        </p:nvSpPr>
        <p:spPr>
          <a:xfrm>
            <a:off x="1928794" y="2643182"/>
            <a:ext cx="642942" cy="28575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 rot="5400000">
            <a:off x="6000760" y="2571744"/>
            <a:ext cx="78581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6200000" flipH="1">
            <a:off x="7316410" y="2613416"/>
            <a:ext cx="785818" cy="1309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996385" y="3071810"/>
            <a:ext cx="21473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interpretation of </a:t>
            </a:r>
            <a:br>
              <a:rPr lang="en-US" sz="2200" dirty="0" smtClean="0"/>
            </a:br>
            <a:r>
              <a:rPr lang="en-US" sz="2200" dirty="0" smtClean="0"/>
              <a:t>descriptor </a:t>
            </a:r>
            <a:br>
              <a:rPr lang="en-US" sz="2200" dirty="0" smtClean="0"/>
            </a:br>
            <a:r>
              <a:rPr lang="en-US" sz="2200" dirty="0" smtClean="0"/>
              <a:t>contributions</a:t>
            </a:r>
            <a:endParaRPr lang="ru-RU" sz="2200" dirty="0"/>
          </a:p>
        </p:txBody>
      </p:sp>
      <p:sp>
        <p:nvSpPr>
          <p:cNvPr id="34" name="TextBox 33"/>
          <p:cNvSpPr txBox="1"/>
          <p:nvPr/>
        </p:nvSpPr>
        <p:spPr>
          <a:xfrm>
            <a:off x="7217654" y="3071810"/>
            <a:ext cx="1783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structural </a:t>
            </a:r>
            <a:br>
              <a:rPr lang="en-US" sz="2200" dirty="0" smtClean="0"/>
            </a:br>
            <a:r>
              <a:rPr lang="en-US" sz="2200" dirty="0" smtClean="0"/>
              <a:t>interpretation</a:t>
            </a:r>
            <a:endParaRPr lang="ru-RU" sz="22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1438" y="3143248"/>
            <a:ext cx="4857752" cy="3500462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9542-394B-43D9-A684-F2D6C066FB2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/>
      <p:bldP spid="34" grpId="0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-27384"/>
            <a:ext cx="9144000" cy="584775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Interpretability of machine learning methods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85794"/>
            <a:ext cx="9144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spcAft>
                <a:spcPts val="600"/>
              </a:spcAft>
            </a:pPr>
            <a:r>
              <a:rPr lang="en-US" sz="2800" dirty="0" smtClean="0"/>
              <a:t>Linear models</a:t>
            </a:r>
          </a:p>
          <a:p>
            <a:pPr marL="1160463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 smtClean="0"/>
              <a:t>Linear regression</a:t>
            </a:r>
          </a:p>
          <a:p>
            <a:pPr marL="1160463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 smtClean="0"/>
              <a:t>PLS</a:t>
            </a:r>
          </a:p>
          <a:p>
            <a:pPr marL="971550" lvl="1" indent="-514350">
              <a:spcAft>
                <a:spcPts val="600"/>
              </a:spcAft>
            </a:pPr>
            <a:endParaRPr lang="ru-RU" sz="2800" dirty="0" smtClean="0"/>
          </a:p>
          <a:p>
            <a:pPr marL="971550" lvl="1" indent="-514350">
              <a:spcAft>
                <a:spcPts val="600"/>
              </a:spcAft>
            </a:pPr>
            <a:r>
              <a:rPr lang="en-US" sz="2800" dirty="0" smtClean="0"/>
              <a:t>Non-linear models</a:t>
            </a:r>
          </a:p>
          <a:p>
            <a:pPr marL="1160463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 smtClean="0"/>
              <a:t>Decision tree</a:t>
            </a:r>
          </a:p>
          <a:p>
            <a:pPr marL="1160463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 smtClean="0"/>
              <a:t>Random Forest</a:t>
            </a:r>
          </a:p>
          <a:p>
            <a:pPr marL="1160463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 smtClean="0"/>
              <a:t>Neural nets</a:t>
            </a:r>
          </a:p>
          <a:p>
            <a:pPr marL="1160463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 smtClean="0"/>
              <a:t>SVM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7686" y="1357298"/>
            <a:ext cx="44874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regression coefficients,</a:t>
            </a:r>
          </a:p>
          <a:p>
            <a:r>
              <a:rPr lang="fr-F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X-scores, variable </a:t>
            </a:r>
            <a:r>
              <a:rPr lang="fr-F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importance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38" y="3903653"/>
            <a:ext cx="32720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Rule-based, </a:t>
            </a:r>
            <a:b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variable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importance 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9542-394B-43D9-A684-F2D6C066FB2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-27384"/>
            <a:ext cx="9144000" cy="553998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Machine learning-independent interpretation approaches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714356"/>
            <a:ext cx="31274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800" dirty="0" smtClean="0"/>
              <a:t>Sensitivity analysis</a:t>
            </a:r>
          </a:p>
          <a:p>
            <a:pPr marL="457200" indent="-457200">
              <a:lnSpc>
                <a:spcPct val="150000"/>
              </a:lnSpc>
            </a:pPr>
            <a:r>
              <a:rPr lang="en-US" sz="2800" dirty="0" smtClean="0"/>
              <a:t>Variable importance</a:t>
            </a:r>
          </a:p>
          <a:p>
            <a:pPr marL="457200" indent="-457200">
              <a:lnSpc>
                <a:spcPct val="150000"/>
              </a:lnSpc>
            </a:pPr>
            <a:r>
              <a:rPr lang="en-US" sz="2800" dirty="0" smtClean="0"/>
              <a:t>Partial derivatives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9542-394B-43D9-A684-F2D6C066FB2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922</Words>
  <Application>Microsoft Office PowerPoint</Application>
  <PresentationFormat>Экран (4:3)</PresentationFormat>
  <Paragraphs>289</Paragraphs>
  <Slides>24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Тема Office</vt:lpstr>
      <vt:lpstr>MarvinOLE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Pavel</dc:creator>
  <cp:lastModifiedBy>Pavel</cp:lastModifiedBy>
  <cp:revision>97</cp:revision>
  <dcterms:created xsi:type="dcterms:W3CDTF">2018-06-10T07:56:39Z</dcterms:created>
  <dcterms:modified xsi:type="dcterms:W3CDTF">2018-06-12T09:05:35Z</dcterms:modified>
</cp:coreProperties>
</file>