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embeddedFontLst>
    <p:embeddedFont>
      <p:font typeface="Helvetica Neue" panose="02000503000000020004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kas Pravda" initials="" lastIdx="3" clrIdx="0"/>
  <p:cmAuthor id="1" name="Aleksandras Gutmanas" initials="" lastIdx="2" clrIdx="1"/>
  <p:cmAuthor id="2" name="Sameer Velankar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7"/>
  </p:normalViewPr>
  <p:slideViewPr>
    <p:cSldViewPr snapToGrid="0">
      <p:cViewPr varScale="1">
        <p:scale>
          <a:sx n="146" d="100"/>
          <a:sy n="146" d="100"/>
        </p:scale>
        <p:origin x="24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Commonly PDB has just 3D coordinates… Glutamine, Valine so without any value added information this piece of information will be of little use.</a:t>
            </a:r>
            <a:endParaRPr dirty="0"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We have a number of different resources which contain information about … so eventually what we would like to tell about a given structure is… some of this information is present in the PDB with resources such as SIFTS.</a:t>
            </a:r>
            <a:endParaRPr dirty="0"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bg>
      <p:bgPr>
        <a:solidFill>
          <a:srgbClr val="E6E6E6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 descr="EMBL_EBI_PDBE-slide-background6.png"/>
          <p:cNvPicPr preferRelativeResize="0"/>
          <p:nvPr/>
        </p:nvPicPr>
        <p:blipFill rotWithShape="1">
          <a:blip r:embed="rId2">
            <a:alphaModFix/>
          </a:blip>
          <a:srcRect t="-2167"/>
          <a:stretch/>
        </p:blipFill>
        <p:spPr>
          <a:xfrm>
            <a:off x="0" y="-149225"/>
            <a:ext cx="9156700" cy="70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5_Title Slide">
  <p:cSld name="15_Title Slide">
    <p:bg>
      <p:bgPr>
        <a:solidFill>
          <a:srgbClr val="E6E6E6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 descr="EMBL_EBI_slidebackground_cardiac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54800" cy="68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Title Slide">
  <p:cSld name="13_Title Slide">
    <p:bg>
      <p:bgPr>
        <a:solidFill>
          <a:srgbClr val="E6E6E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 descr="EMBL_EBI_slidebackground_c.elegan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1" y="0"/>
            <a:ext cx="9144121" cy="686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4_Title Slide">
  <p:cSld name="14_Title Slide">
    <p:bg>
      <p:bgPr>
        <a:solidFill>
          <a:srgbClr val="E6E6E6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 descr="EMBL_EBI_slidebackground_medaka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6_Title Slide">
  <p:cSld name="16_Title Slide">
    <p:bg>
      <p:bgPr>
        <a:solidFill>
          <a:srgbClr val="E6E6E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EMBL_EBI_slidebackground_medaka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_Title Slide">
  <p:cSld name="12_Title Slide">
    <p:bg>
      <p:bgPr>
        <a:solidFill>
          <a:srgbClr val="E6E6E6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 descr="EMBL_EBI_slidebackground_plant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7_Title Slide">
  <p:cSld name="17_Title Slide">
    <p:bg>
      <p:bgPr>
        <a:solidFill>
          <a:srgbClr val="E6E6E6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 descr="EMBL_EBI_Industry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38989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686300" y="1219200"/>
            <a:ext cx="4000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38989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686300" y="1219200"/>
            <a:ext cx="4000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E6E6E6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EMBL_EBI_DNA_dark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56700" cy="68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rgbClr val="E6E6E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 descr="EMBL_EBI_DNA_dark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56700" cy="68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Slide">
  <p:cSld name="6_Title Slide">
    <p:bg>
      <p:bgPr>
        <a:solidFill>
          <a:srgbClr val="E6E6E6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 descr="powerpont-slide-title_cell_dark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1463" cy="68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37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>
  <p:cSld name="7_Title Slide">
    <p:bg>
      <p:bgPr>
        <a:solidFill>
          <a:srgbClr val="E6E6E6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ape 42" descr="EMBL_EBI_Chemistry-slide2-backgrou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Title Slide">
  <p:cSld name="9_Title Slide">
    <p:bg>
      <p:bgPr>
        <a:solidFill>
          <a:srgbClr val="E6E6E6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EMBL_EBI_Chem slide background4.tif"/>
          <p:cNvPicPr preferRelativeResize="0"/>
          <p:nvPr/>
        </p:nvPicPr>
        <p:blipFill/>
        <p:spPr>
          <a:xfrm>
            <a:off x="-1" y="0"/>
            <a:ext cx="9155545" cy="686954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9" name="Shape 49" descr="EMBL_EBI_RGB_InversedUpda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Title Slide">
  <p:cSld name="10_Title Slide">
    <p:bg>
      <p:bgPr>
        <a:solidFill>
          <a:srgbClr val="E6E6E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EMBL_EBI_slidebackground_fly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74201" cy="688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Title Slide">
  <p:cSld name="11_Title Slide">
    <p:bg>
      <p:bgPr>
        <a:solidFill>
          <a:srgbClr val="E6E6E6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 descr="EMBL_EBI_slidebackground_cardiac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54800" cy="68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 descr="EMBL_EBI_RGB_InversedUpd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  <a:defRPr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0" y="6210300"/>
            <a:ext cx="9144000" cy="647700"/>
          </a:xfrm>
          <a:prstGeom prst="rect">
            <a:avLst/>
          </a:prstGeom>
          <a:solidFill>
            <a:srgbClr val="004342"/>
          </a:solidFill>
          <a:ln>
            <a:noFill/>
          </a:ln>
        </p:spPr>
        <p:txBody>
          <a:bodyPr spcFirstLastPara="1" wrap="square" lIns="44100" tIns="22050" rIns="44100" bIns="22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Shape 13" descr="EMBL_EBI_RGB_InversedUpdate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364413" y="6310313"/>
            <a:ext cx="1458912" cy="45243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195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Times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unpdbe-consortiu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4.jp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533400" y="1040423"/>
            <a:ext cx="7772400" cy="1668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PDBe-KB: a new community-driven knowledge base resource</a:t>
            </a:r>
            <a:r>
              <a:rPr lang="en-US"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at EMBL-EBI for structure related functional annotations</a:t>
            </a:r>
            <a:endParaRPr sz="35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533400" y="3851275"/>
            <a:ext cx="4487863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Lukáš Pravda</a:t>
            </a:r>
            <a:br>
              <a:rPr lang="en-US"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www.pdbe.org</a:t>
            </a:r>
            <a:endParaRPr sz="2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626" y="5608498"/>
            <a:ext cx="3580850" cy="111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00592" y="120630"/>
            <a:ext cx="854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Types of data committed by partners</a:t>
            </a: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0" name="Shape 230" descr="annotation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043" y="1002727"/>
            <a:ext cx="6861913" cy="512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 on board</a:t>
            </a:r>
            <a:endParaRPr/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1765" y="825157"/>
            <a:ext cx="9191625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533400" y="5509227"/>
            <a:ext cx="8153400" cy="61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… and counting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280417" y="304800"/>
            <a:ext cx="8542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elvetica Neue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High-level overview of the FunPDBe workflow</a:t>
            </a: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97628"/>
            <a:ext cx="9144000" cy="226274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-2426682" y="1451549"/>
            <a:ext cx="7087274" cy="4161862"/>
          </a:xfrm>
          <a:prstGeom prst="arc">
            <a:avLst>
              <a:gd name="adj1" fmla="val 16200000"/>
              <a:gd name="adj2" fmla="val 5413324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/>
          <p:nvPr/>
        </p:nvSpPr>
        <p:spPr>
          <a:xfrm rot="10800000">
            <a:off x="4931896" y="1444659"/>
            <a:ext cx="7087274" cy="4161862"/>
          </a:xfrm>
          <a:prstGeom prst="arc">
            <a:avLst>
              <a:gd name="adj1" fmla="val 16200000"/>
              <a:gd name="adj2" fmla="val 5413324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805114" y="1632992"/>
            <a:ext cx="1270039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“Data IN”</a:t>
            </a:r>
            <a:endParaRPr sz="1800" b="0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7069579" y="1740031"/>
            <a:ext cx="1718640" cy="3693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“Data OUT”</a:t>
            </a:r>
            <a:endParaRPr sz="1800" b="0" i="0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47130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5585254" y="384550"/>
            <a:ext cx="355874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Detailed workflow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0" i="0" u="none" strike="noStrike" cap="none">
                <a:solidFill>
                  <a:srgbClr val="7DAE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Deposition</a:t>
            </a:r>
            <a:endParaRPr sz="3300" b="0" i="0" u="none" strike="noStrike" cap="none">
              <a:solidFill>
                <a:srgbClr val="7DAE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628650" y="1369218"/>
            <a:ext cx="7886700" cy="451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deposition format is specified as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JSON schema.</a:t>
            </a:r>
            <a:endParaRPr sz="2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Python client to push data is available.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US"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ommunicates over RESTful API 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(GET/POST/DELETE/PUT). POST/PUT/DELETE is limited to resources the depositor has access to (admin granted permission, not automatic). </a:t>
            </a:r>
            <a:r>
              <a:rPr lang="en-US" sz="2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API soon to be released</a:t>
            </a:r>
            <a:r>
              <a:rPr lang="en-US" sz="2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https://github.com/funpdbe-consortium</a:t>
            </a:r>
            <a:endParaRPr sz="2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280417" y="304800"/>
            <a:ext cx="854294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FunPDBe (Agreed guidelines)</a:t>
            </a: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297580" y="1322167"/>
            <a:ext cx="854294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PDBe will</a:t>
            </a:r>
            <a:endParaRPr/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Maintain the infrastructure</a:t>
            </a:r>
            <a:endParaRPr sz="2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 the annotations from member data resources</a:t>
            </a:r>
            <a:endParaRPr sz="2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regular release of annotation data</a:t>
            </a:r>
            <a:endParaRPr sz="2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 necessary API calls</a:t>
            </a:r>
            <a:endParaRPr sz="2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with member data resources to develop and distribute web components for data visualisation.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80417" y="304800"/>
            <a:ext cx="854294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FunPDBe (Agreed guidelines)</a:t>
            </a: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246088" y="1407972"/>
            <a:ext cx="854294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 data resource will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Follow established standards for providing annotations - in absence of a standard work with FunPDBe members to develop standards</a:t>
            </a:r>
            <a:endParaRPr sz="2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Produce at least one release per year</a:t>
            </a:r>
            <a:endParaRPr sz="2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Must be seen to be evolving, either adding new entries or expanding existing annotations</a:t>
            </a:r>
            <a:endParaRPr sz="2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Send representative to an annual workshop, at their own cost.</a:t>
            </a:r>
            <a:endParaRPr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Conclusion</a:t>
            </a:r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533400" y="1219200"/>
            <a:ext cx="8153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4013" marR="0" lvl="0" indent="-35401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is a vast and diverse universe of protein functional annotations, which is difficult to explore on its own.</a:t>
            </a:r>
            <a:endParaRPr/>
          </a:p>
          <a:p>
            <a:pPr marL="354013" marR="0" lvl="0" indent="-354013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/>
              <a:t>PDBe-KB</a:t>
            </a:r>
            <a:r>
              <a:rPr lang="en-US"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is a new community-driven resource to bind diverse resources providing functional annotation of protein structures, to promote interoperability and comparative analyses.</a:t>
            </a:r>
            <a:endParaRPr/>
          </a:p>
          <a:p>
            <a:pPr marL="354013" marR="0" lvl="0" indent="-354013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PDBe to provide infrastructure, update annotations, develop API calls and release data regularly.</a:t>
            </a:r>
            <a:endParaRPr/>
          </a:p>
          <a:p>
            <a:pPr marL="354013" marR="0" lvl="0" indent="-171133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54013" marR="0" lvl="0" indent="-171133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54013" marR="0" lvl="0" indent="-171133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/>
        </p:nvSpPr>
        <p:spPr>
          <a:xfrm>
            <a:off x="294425" y="71475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72AD4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Acknowledgements</a:t>
            </a:r>
            <a:endParaRPr sz="3200" b="0" i="0" u="none" strike="noStrike" cap="none">
              <a:solidFill>
                <a:srgbClr val="72AD4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2266027" y="5749814"/>
            <a:ext cx="46401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54012" marR="0" lvl="0" indent="-35401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639119"/>
            <a:ext cx="688020" cy="7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 r="7270"/>
          <a:stretch/>
        </p:blipFill>
        <p:spPr>
          <a:xfrm flipH="1">
            <a:off x="533400" y="1538646"/>
            <a:ext cx="688025" cy="7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1392208" y="610945"/>
            <a:ext cx="3162152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Sameer Velankar (lead PI)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Christine Orengo (WP1 PI)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" name="Shape 288"/>
          <p:cNvSpPr txBox="1"/>
          <p:nvPr/>
        </p:nvSpPr>
        <p:spPr>
          <a:xfrm>
            <a:off x="294427" y="2534650"/>
            <a:ext cx="39432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FunSites: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Ian Sillitoe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Sayoni Das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3DLigandSite: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 Wass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Henry Martell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Dynamine: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Wim Vranken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POPSCOMP: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Franca Fraternali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6266" y="2730603"/>
            <a:ext cx="498775" cy="4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3881" y="2730603"/>
            <a:ext cx="498775" cy="4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3881" y="3573981"/>
            <a:ext cx="498775" cy="6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16093" y="4355091"/>
            <a:ext cx="498775" cy="59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24669" y="5052325"/>
            <a:ext cx="498775" cy="50141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2991485" y="2365741"/>
            <a:ext cx="3943200" cy="26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NoD, 14-3-3-Pred: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Geoff Barton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Stuart MacGowan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CREDO: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Blundell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Marcin Skwark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canSAR:</a:t>
            </a:r>
            <a:endParaRPr sz="1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Bissan al-Lazikani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Patricio DiMicco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FunPDBe infrastructure: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Mihály Váradi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Stephen Anyango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Aleks Gutmanas</a:t>
            </a:r>
            <a:endParaRPr sz="1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69160" y="2463793"/>
            <a:ext cx="498775" cy="4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27747" y="2463805"/>
            <a:ext cx="498775" cy="62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69160" y="3340543"/>
            <a:ext cx="498775" cy="62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7747" y="3465250"/>
            <a:ext cx="498775" cy="4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69160" y="4230805"/>
            <a:ext cx="498775" cy="4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027747" y="4230818"/>
            <a:ext cx="498775" cy="4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 descr="varadi_mihaly_web_2015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69142" y="5003013"/>
            <a:ext cx="592305" cy="59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17">
            <a:alphaModFix/>
          </a:blip>
          <a:srcRect l="5343" t="4576" r="12808" b="20755"/>
          <a:stretch/>
        </p:blipFill>
        <p:spPr>
          <a:xfrm>
            <a:off x="5842388" y="5344086"/>
            <a:ext cx="498775" cy="454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215913" y="5600938"/>
            <a:ext cx="498775" cy="4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851758" y="1531647"/>
            <a:ext cx="755999" cy="7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854600" y="632120"/>
            <a:ext cx="701016" cy="75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5842394" y="610945"/>
            <a:ext cx="31623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Janet Thornton (WP2 PI)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Mike Sternberg (WP3 PI)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6692975" y="4230800"/>
            <a:ext cx="2451000" cy="1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Andrew Leach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Chris Radoux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Radka Svobodova Varekova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Alfonso Valencia</a:t>
            </a:r>
            <a:br>
              <a:rPr lang="en-US"/>
            </a:br>
            <a:r>
              <a:rPr lang="en-US"/>
              <a:t>Manuela Helmer-Citterich</a:t>
            </a:r>
            <a:br>
              <a:rPr lang="en-US"/>
            </a:br>
            <a:r>
              <a:rPr lang="en-US"/>
              <a:t>MS Madhusudhan</a:t>
            </a:r>
            <a:br>
              <a:rPr lang="en-US"/>
            </a:br>
            <a:r>
              <a:rPr lang="en-US"/>
              <a:t>Debasisa Mohanty</a:t>
            </a:r>
            <a:br>
              <a:rPr lang="en-US"/>
            </a:br>
            <a:endParaRPr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</a:t>
            </a:r>
            <a:r>
              <a:rPr lang="en-US"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Protein Data Bank (PDB)?</a:t>
            </a:r>
            <a:br>
              <a:rPr lang="en-US"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154215" y="1077954"/>
            <a:ext cx="8863584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archive of </a:t>
            </a:r>
            <a:r>
              <a:rPr lang="en-US" sz="28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experimentally determined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3-dimensional</a:t>
            </a:r>
            <a:r>
              <a:rPr lang="en-US" sz="28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structures of biological macromolecules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Protein, nucleic acids, sugars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Shape 132" descr="DNA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58072">
            <a:off x="2959823" y="4029006"/>
            <a:ext cx="3013775" cy="30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0851" y="2560319"/>
            <a:ext cx="3451797" cy="345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6767" y="1711104"/>
            <a:ext cx="4067510" cy="4067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0251" y="4826759"/>
            <a:ext cx="1344965" cy="134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0374" y="671945"/>
            <a:ext cx="9314373" cy="497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8383" y="131439"/>
            <a:ext cx="4765244" cy="1475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Shape 142"/>
          <p:cNvCxnSpPr/>
          <p:nvPr/>
        </p:nvCxnSpPr>
        <p:spPr>
          <a:xfrm>
            <a:off x="2161309" y="3172532"/>
            <a:ext cx="1339562" cy="1891582"/>
          </a:xfrm>
          <a:prstGeom prst="straightConnector1">
            <a:avLst/>
          </a:prstGeom>
          <a:solidFill>
            <a:schemeClr val="accent1"/>
          </a:solidFill>
          <a:ln w="66675" cap="flat" cmpd="sng">
            <a:solidFill>
              <a:srgbClr val="FFC000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143" name="Shape 143"/>
          <p:cNvCxnSpPr/>
          <p:nvPr/>
        </p:nvCxnSpPr>
        <p:spPr>
          <a:xfrm>
            <a:off x="3500871" y="2721027"/>
            <a:ext cx="113762" cy="2343087"/>
          </a:xfrm>
          <a:prstGeom prst="straightConnector1">
            <a:avLst/>
          </a:prstGeom>
          <a:solidFill>
            <a:schemeClr val="accent1"/>
          </a:solidFill>
          <a:ln w="66675" cap="flat" cmpd="sng">
            <a:solidFill>
              <a:srgbClr val="FFC000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144" name="Shape 144"/>
          <p:cNvCxnSpPr/>
          <p:nvPr/>
        </p:nvCxnSpPr>
        <p:spPr>
          <a:xfrm flipH="1">
            <a:off x="3653271" y="3261354"/>
            <a:ext cx="4052454" cy="1802760"/>
          </a:xfrm>
          <a:prstGeom prst="straightConnector1">
            <a:avLst/>
          </a:prstGeom>
          <a:solidFill>
            <a:schemeClr val="accent1"/>
          </a:solidFill>
          <a:ln w="66675" cap="flat" cmpd="sng">
            <a:solidFill>
              <a:srgbClr val="FFC000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145" name="Shape 145"/>
          <p:cNvSpPr txBox="1"/>
          <p:nvPr/>
        </p:nvSpPr>
        <p:spPr>
          <a:xfrm>
            <a:off x="4193165" y="4945236"/>
            <a:ext cx="2943225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‘The PDB’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FTP Archive</a:t>
            </a:r>
            <a:endParaRPr/>
          </a:p>
        </p:txBody>
      </p:sp>
      <p:grpSp>
        <p:nvGrpSpPr>
          <p:cNvPr id="146" name="Shape 146"/>
          <p:cNvGrpSpPr/>
          <p:nvPr/>
        </p:nvGrpSpPr>
        <p:grpSpPr>
          <a:xfrm>
            <a:off x="280417" y="2967896"/>
            <a:ext cx="2803519" cy="2096218"/>
            <a:chOff x="280417" y="2967896"/>
            <a:chExt cx="2803519" cy="2096218"/>
          </a:xfrm>
        </p:grpSpPr>
        <p:pic>
          <p:nvPicPr>
            <p:cNvPr id="147" name="Shape 1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0417" y="2967896"/>
              <a:ext cx="784422" cy="77641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8" name="Shape 148"/>
            <p:cNvCxnSpPr/>
            <p:nvPr/>
          </p:nvCxnSpPr>
          <p:spPr>
            <a:xfrm>
              <a:off x="823481" y="3744314"/>
              <a:ext cx="2260455" cy="1319800"/>
            </a:xfrm>
            <a:prstGeom prst="straightConnector1">
              <a:avLst/>
            </a:prstGeom>
            <a:solidFill>
              <a:schemeClr val="accent1"/>
            </a:solidFill>
            <a:ln w="66675" cap="flat" cmpd="sng">
              <a:solidFill>
                <a:srgbClr val="FFC000"/>
              </a:solidFill>
              <a:prstDash val="solid"/>
              <a:round/>
              <a:headEnd type="none" w="sm" len="sm"/>
              <a:tailEnd type="triangle" w="lg" len="lg"/>
            </a:ln>
          </p:spPr>
        </p:cxnSp>
      </p:grp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331097" y="907507"/>
            <a:ext cx="8501062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“Coordinates by themselves just specify shape and are not necessarily of intrinsic biological value, unless they can be related to other information” </a:t>
            </a:r>
            <a:br>
              <a:rPr lang="en-US" sz="3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8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 sz="1600" b="0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ntegrative database analysis in structural genomics, Mark Gerstein</a:t>
            </a:r>
            <a:r>
              <a:rPr lang="en-US" sz="1600" b="1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Nature Structural Biology 7, 960 , 2000</a:t>
            </a:r>
            <a:r>
              <a:rPr lang="en-US" sz="1600" b="1" i="1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80417" y="201834"/>
            <a:ext cx="854294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Motivation</a:t>
            </a: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5" name="Shape 155"/>
          <p:cNvGrpSpPr/>
          <p:nvPr/>
        </p:nvGrpSpPr>
        <p:grpSpPr>
          <a:xfrm>
            <a:off x="132051" y="2711453"/>
            <a:ext cx="8878930" cy="3277766"/>
            <a:chOff x="3633460" y="3329252"/>
            <a:chExt cx="8878930" cy="3059999"/>
          </a:xfrm>
        </p:grpSpPr>
        <p:sp>
          <p:nvSpPr>
            <p:cNvPr id="156" name="Shape 156"/>
            <p:cNvSpPr/>
            <p:nvPr/>
          </p:nvSpPr>
          <p:spPr>
            <a:xfrm>
              <a:off x="3633460" y="3329252"/>
              <a:ext cx="8878930" cy="3059999"/>
            </a:xfrm>
            <a:prstGeom prst="rect">
              <a:avLst/>
            </a:prstGeom>
            <a:solidFill>
              <a:srgbClr val="AAD18D"/>
            </a:solidFill>
            <a:ln w="9525" cap="flat" cmpd="sng">
              <a:solidFill>
                <a:srgbClr val="F9F9F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3691391" y="3377999"/>
              <a:ext cx="8694117" cy="2591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54013" marR="0" lvl="0" indent="-35401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Noto Sans Symbols"/>
                <a:buNone/>
              </a:pPr>
              <a:endParaRPr sz="1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1  N   GLN A  39      24.690 -27.754  24.275  1.00 60.76           N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2  CA  GLN A  39      23.581 -26.768  24.416  1.00 60.98           C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3  C   GLN A  39      23.990 -25.379  23.905  1.00 59.98           C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4  O   GLN A  39      25.070 -25.209  23.330  1.00 60.25           O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5  CB  GLN A  39      23.136 -26.685  25.878  1.00 60.69           C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6  N   VAL A  40      23.115 -24.395  24.122  1.00 59.58           N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7  CA  VAL A  40      23.342 -23.010  23.690  1.00 57.26           C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8  C   VAL A  40      24.000 -22.152  24.778  1.00 56.00           C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 9  O   VAL A  40      23.992 -20.920  24.692  1.00 55.53           O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680"/>
                <a:buFont typeface="Noto Sans Symbols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ATOM     10  CB  VAL A  40      22.015 -22.337  23.275  1.00 57.32           C </a:t>
              </a:r>
              <a:endParaRPr sz="14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Noto Sans Symbols"/>
                <a:buNone/>
              </a:pPr>
              <a:endParaRPr sz="1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Noto Sans Symbols"/>
                <a:buNone/>
              </a:pPr>
              <a:endParaRPr sz="1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Noto Sans Symbols"/>
                <a:buNone/>
              </a:pPr>
              <a:endParaRPr sz="1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354013" marR="0" lvl="0" indent="-354013" algn="l" rtl="0">
                <a:lnSpc>
                  <a:spcPct val="100000"/>
                </a:lnSpc>
                <a:spcBef>
                  <a:spcPts val="575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Noto Sans Symbols"/>
                <a:buNone/>
              </a:pPr>
              <a:endParaRPr sz="1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/>
        </p:nvSpPr>
        <p:spPr>
          <a:xfrm>
            <a:off x="6417050" y="2846869"/>
            <a:ext cx="1821561" cy="219849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 X disrupts 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enzyme function, which causes Y disease 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Shape 163"/>
          <p:cNvSpPr/>
          <p:nvPr/>
        </p:nvSpPr>
        <p:spPr>
          <a:xfrm flipH="1">
            <a:off x="0" y="2116120"/>
            <a:ext cx="2267416" cy="3447778"/>
          </a:xfrm>
          <a:prstGeom prst="leftArrow">
            <a:avLst>
              <a:gd name="adj1" fmla="val 50000"/>
              <a:gd name="adj2" fmla="val 36336"/>
            </a:avLst>
          </a:prstGeom>
          <a:gradFill>
            <a:gsLst>
              <a:gs pos="0">
                <a:schemeClr val="lt1"/>
              </a:gs>
              <a:gs pos="19000">
                <a:schemeClr val="lt1"/>
              </a:gs>
              <a:gs pos="98000">
                <a:srgbClr val="D8D8D8"/>
              </a:gs>
              <a:gs pos="100000">
                <a:srgbClr val="D8D8D8"/>
              </a:gs>
            </a:gsLst>
            <a:lin ang="10800000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SIFTS Annotation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PDB </a:t>
            </a: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Annotation</a:t>
            </a: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4" name="Shape 164"/>
          <p:cNvGrpSpPr/>
          <p:nvPr/>
        </p:nvGrpSpPr>
        <p:grpSpPr>
          <a:xfrm>
            <a:off x="314793" y="342085"/>
            <a:ext cx="8604356" cy="2267905"/>
            <a:chOff x="314793" y="342085"/>
            <a:chExt cx="8604356" cy="2267905"/>
          </a:xfrm>
        </p:grpSpPr>
        <p:sp>
          <p:nvSpPr>
            <p:cNvPr id="165" name="Shape 165"/>
            <p:cNvSpPr/>
            <p:nvPr/>
          </p:nvSpPr>
          <p:spPr>
            <a:xfrm>
              <a:off x="314793" y="795237"/>
              <a:ext cx="8604356" cy="1814753"/>
            </a:xfrm>
            <a:prstGeom prst="downArrow">
              <a:avLst>
                <a:gd name="adj1" fmla="val 72136"/>
                <a:gd name="adj2" fmla="val 47523"/>
              </a:avLst>
            </a:prstGeom>
            <a:gradFill>
              <a:gsLst>
                <a:gs pos="0">
                  <a:srgbClr val="D8D8D8"/>
                </a:gs>
                <a:gs pos="19000">
                  <a:srgbClr val="D8D8D8"/>
                </a:gs>
                <a:gs pos="52000">
                  <a:schemeClr val="accent3"/>
                </a:gs>
                <a:gs pos="100000">
                  <a:schemeClr val="accent3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</a:pPr>
              <a:endParaRPr sz="5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66" name="Shape 166"/>
            <p:cNvGrpSpPr/>
            <p:nvPr/>
          </p:nvGrpSpPr>
          <p:grpSpPr>
            <a:xfrm>
              <a:off x="1101320" y="342085"/>
              <a:ext cx="7546731" cy="1775682"/>
              <a:chOff x="1101320" y="342085"/>
              <a:chExt cx="7546731" cy="1775682"/>
            </a:xfrm>
          </p:grpSpPr>
          <p:sp>
            <p:nvSpPr>
              <p:cNvPr id="167" name="Shape 167"/>
              <p:cNvSpPr txBox="1"/>
              <p:nvPr/>
            </p:nvSpPr>
            <p:spPr>
              <a:xfrm>
                <a:off x="1103147" y="342085"/>
                <a:ext cx="754490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Domain Mapping                                Validation                               Functional sites</a:t>
                </a:r>
                <a:endParaRPr sz="14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68" name="Shape 168"/>
              <p:cNvSpPr txBox="1"/>
              <p:nvPr/>
            </p:nvSpPr>
            <p:spPr>
              <a:xfrm>
                <a:off x="2551655" y="1795529"/>
                <a:ext cx="4268761" cy="313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Enzyme reactions                             Sequence </a:t>
                </a:r>
                <a:endParaRPr sz="14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169" name="Shape 16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01320" y="422932"/>
                <a:ext cx="6895174" cy="16948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6249" y="2879302"/>
            <a:ext cx="3252842" cy="2144156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71" name="Shape 171"/>
          <p:cNvGrpSpPr/>
          <p:nvPr/>
        </p:nvGrpSpPr>
        <p:grpSpPr>
          <a:xfrm>
            <a:off x="73659" y="5629020"/>
            <a:ext cx="8315035" cy="508038"/>
            <a:chOff x="0" y="0"/>
            <a:chExt cx="8315035" cy="508038"/>
          </a:xfrm>
        </p:grpSpPr>
        <p:sp>
          <p:nvSpPr>
            <p:cNvPr id="172" name="Shape 172"/>
            <p:cNvSpPr/>
            <p:nvPr/>
          </p:nvSpPr>
          <p:spPr>
            <a:xfrm>
              <a:off x="0" y="0"/>
              <a:ext cx="3195279" cy="508038"/>
            </a:xfrm>
            <a:prstGeom prst="homePlate">
              <a:avLst>
                <a:gd name="adj" fmla="val 50000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0" y="0"/>
              <a:ext cx="3068270" cy="50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25" tIns="58650" rIns="29325" bIns="58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Molecular data</a:t>
              </a:r>
              <a:endParaRPr sz="2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2559878" y="0"/>
              <a:ext cx="3195279" cy="508038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92D050"/>
                </a:gs>
                <a:gs pos="80000">
                  <a:srgbClr val="A9D08B"/>
                </a:gs>
                <a:gs pos="100000">
                  <a:srgbClr val="C5E0B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2813897" y="0"/>
              <a:ext cx="2687241" cy="50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000" tIns="58650" rIns="29325" bIns="58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Information</a:t>
              </a:r>
              <a:r>
                <a:rPr lang="en-US" sz="22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sz="2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5119756" y="0"/>
              <a:ext cx="3195279" cy="508038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000000"/>
                </a:gs>
                <a:gs pos="80000">
                  <a:srgbClr val="000000"/>
                </a:gs>
                <a:gs pos="100000">
                  <a:srgbClr val="000000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Shape 177"/>
            <p:cNvSpPr txBox="1"/>
            <p:nvPr/>
          </p:nvSpPr>
          <p:spPr>
            <a:xfrm>
              <a:off x="5373775" y="0"/>
              <a:ext cx="2687241" cy="50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000" tIns="58650" rIns="29325" bIns="58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Knowledge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78" name="Shape 178" descr="MCj00786250000[1]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301091" y="2904742"/>
            <a:ext cx="842909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280417" y="222870"/>
            <a:ext cx="854294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PDBe Knowledge Base (PDBe-KB)</a:t>
            </a: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280418" y="918790"/>
            <a:ext cx="72300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new </a:t>
            </a:r>
            <a:r>
              <a:rPr lang="en-US" sz="24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EMBl</a:t>
            </a: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-EBI resource for functional annotations of macromolecular structure data</a:t>
            </a:r>
            <a:endParaRPr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infrastructure, API and visualization components</a:t>
            </a:r>
            <a:endParaRPr sz="22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endParaRPr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Bring together functional annotation efforts into a single resource (</a:t>
            </a:r>
            <a:r>
              <a:rPr lang="en-US" sz="24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PDBe</a:t>
            </a: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-KB)</a:t>
            </a:r>
            <a:endParaRPr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marR="0" lvl="1" indent="-368300" algn="l" rtl="0">
              <a:spcBef>
                <a:spcPts val="5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FunPDBe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SIFTS, internal projects on enzyme,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Rfam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cofactor and annotation of complexes.</a:t>
            </a:r>
            <a:endParaRPr dirty="0"/>
          </a:p>
          <a:p>
            <a: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endParaRPr sz="24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1" indent="-4114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exposure and acknowledgement of the community driven nature and contributions by partner resources</a:t>
            </a:r>
            <a:endParaRPr sz="22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5" name="Shape 185"/>
          <p:cNvGrpSpPr/>
          <p:nvPr/>
        </p:nvGrpSpPr>
        <p:grpSpPr>
          <a:xfrm>
            <a:off x="7164003" y="27310"/>
            <a:ext cx="1979997" cy="1979998"/>
            <a:chOff x="5747489" y="700147"/>
            <a:chExt cx="3281915" cy="3281915"/>
          </a:xfrm>
        </p:grpSpPr>
        <p:sp>
          <p:nvSpPr>
            <p:cNvPr id="186" name="Shape 186"/>
            <p:cNvSpPr/>
            <p:nvPr/>
          </p:nvSpPr>
          <p:spPr>
            <a:xfrm>
              <a:off x="5747489" y="700147"/>
              <a:ext cx="3281915" cy="3281915"/>
            </a:xfrm>
            <a:prstGeom prst="ellipse">
              <a:avLst/>
            </a:prstGeom>
            <a:solidFill>
              <a:srgbClr val="FFE1E4"/>
            </a:solidFill>
            <a:ln w="63500" cap="flat" cmpd="sng">
              <a:solidFill>
                <a:srgbClr val="C00000">
                  <a:alpha val="9843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Arial"/>
                <a:buNone/>
              </a:pPr>
              <a:endPara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6623790" y="2350199"/>
              <a:ext cx="1541517" cy="1541517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Arial"/>
                <a:buNone/>
              </a:pPr>
              <a:endPara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7333056" y="1301344"/>
              <a:ext cx="1541517" cy="1541517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Arial"/>
                <a:buNone/>
              </a:pPr>
              <a:endPara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5899687" y="1301344"/>
              <a:ext cx="1541517" cy="1541517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Arial"/>
                <a:buNone/>
              </a:pPr>
              <a:endPara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Shape 190"/>
            <p:cNvSpPr txBox="1"/>
            <p:nvPr/>
          </p:nvSpPr>
          <p:spPr>
            <a:xfrm>
              <a:off x="6520136" y="2742069"/>
              <a:ext cx="1776029" cy="471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Helvetica Neue"/>
                <a:buNone/>
              </a:pPr>
              <a:r>
                <a:rPr lang="en-US" sz="105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and more...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7286003" y="1507656"/>
              <a:ext cx="1624930" cy="48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r>
                <a:rPr lang="en-US" sz="1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FunPDBe</a:t>
              </a:r>
              <a:endPara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5886085" y="1467131"/>
              <a:ext cx="1568720" cy="48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r>
                <a:rPr lang="en-US" sz="1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SIFTS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Shape 193"/>
            <p:cNvSpPr txBox="1"/>
            <p:nvPr/>
          </p:nvSpPr>
          <p:spPr>
            <a:xfrm>
              <a:off x="6106243" y="778919"/>
              <a:ext cx="2564408" cy="508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75" tIns="121875" rIns="121875" bIns="1218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PDBe-KB</a:t>
              </a:r>
              <a:endParaRPr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94" name="Shape 194"/>
            <p:cNvPicPr preferRelativeResize="0"/>
            <p:nvPr/>
          </p:nvPicPr>
          <p:blipFill rotWithShape="1">
            <a:blip r:embed="rId3">
              <a:alphaModFix/>
            </a:blip>
            <a:srcRect l="69596" t="19601" r="12901" b="57457"/>
            <a:stretch/>
          </p:blipFill>
          <p:spPr>
            <a:xfrm>
              <a:off x="6176621" y="1894139"/>
              <a:ext cx="987200" cy="678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Shape 195" descr="FunPDBe-resource-fig.png"/>
            <p:cNvPicPr preferRelativeResize="0"/>
            <p:nvPr/>
          </p:nvPicPr>
          <p:blipFill rotWithShape="1">
            <a:blip r:embed="rId4">
              <a:alphaModFix/>
            </a:blip>
            <a:srcRect l="34741" t="47937" r="54758" b="36345"/>
            <a:stretch/>
          </p:blipFill>
          <p:spPr>
            <a:xfrm>
              <a:off x="7719323" y="1871513"/>
              <a:ext cx="787024" cy="87961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96" name="Shape 196"/>
            <p:cNvPicPr preferRelativeResize="0"/>
            <p:nvPr/>
          </p:nvPicPr>
          <p:blipFill rotWithShape="1">
            <a:blip r:embed="rId5">
              <a:alphaModFix/>
            </a:blip>
            <a:srcRect l="21156" t="46093" r="48828" b="10416"/>
            <a:stretch/>
          </p:blipFill>
          <p:spPr>
            <a:xfrm>
              <a:off x="6894785" y="3050339"/>
              <a:ext cx="974495" cy="793856"/>
            </a:xfrm>
            <a:prstGeom prst="roundRect">
              <a:avLst>
                <a:gd name="adj" fmla="val 44811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SIFTS </a:t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63" y="976313"/>
            <a:ext cx="7610475" cy="49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subTitle" idx="1"/>
          </p:nvPr>
        </p:nvSpPr>
        <p:spPr>
          <a:xfrm>
            <a:off x="532554" y="1797029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Arial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FunPDBe</a:t>
            </a:r>
            <a:endParaRPr sz="2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ctrTitle"/>
          </p:nvPr>
        </p:nvSpPr>
        <p:spPr>
          <a:xfrm>
            <a:off x="533401" y="1040419"/>
            <a:ext cx="7772400" cy="6857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PDBe – Knowledge Base</a:t>
            </a:r>
            <a:endParaRPr/>
          </a:p>
        </p:txBody>
      </p:sp>
      <p:sp>
        <p:nvSpPr>
          <p:cNvPr id="210" name="Shape 210"/>
          <p:cNvSpPr txBox="1"/>
          <p:nvPr/>
        </p:nvSpPr>
        <p:spPr>
          <a:xfrm>
            <a:off x="532554" y="5211612"/>
            <a:ext cx="6400800" cy="61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20"/>
              <a:buFont typeface="Helvetica Neue"/>
              <a:buNone/>
            </a:pPr>
            <a:r>
              <a:rPr lang="en-US" sz="2600" b="0" i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www.funpdbe.org</a:t>
            </a:r>
            <a:endParaRPr sz="2600" b="0" i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244808" y="157563"/>
            <a:ext cx="7951493" cy="86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FunPDBe: a PDBe-KB project</a:t>
            </a:r>
            <a:endParaRPr sz="3200" b="0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244800" y="1138621"/>
            <a:ext cx="8476200" cy="45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54013" marR="0" lvl="0" indent="-35401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Assemble predictions/manual annotations from collaborating groups</a:t>
            </a:r>
            <a:endParaRPr/>
          </a:p>
          <a:p>
            <a:pPr marL="354013" marR="0" lvl="0" indent="-354013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 standards for representing functional annotation data</a:t>
            </a:r>
            <a:endParaRPr/>
          </a:p>
          <a:p>
            <a:pPr marL="354013" marR="0" lvl="0" indent="-354013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Implement an integrated resource for data delivery</a:t>
            </a:r>
            <a:endParaRPr/>
          </a:p>
          <a:p>
            <a:pPr marL="631825" marR="0" lvl="1" indent="-276225" algn="l" rtl="0">
              <a:spcBef>
                <a:spcPts val="101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 REST API and data delivery mechanism </a:t>
            </a:r>
            <a:endParaRPr/>
          </a:p>
          <a:p>
            <a:pPr marL="631825" marR="0" lvl="1" indent="-276225" algn="l" rtl="0">
              <a:spcBef>
                <a:spcPts val="101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visualisation components</a:t>
            </a:r>
            <a:endParaRPr/>
          </a:p>
          <a:p>
            <a:pPr marL="354012" marR="0" lvl="0" indent="-354012" algn="l" rtl="0">
              <a:spcBef>
                <a:spcPts val="101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Dissemination and training</a:t>
            </a:r>
            <a:endParaRPr/>
          </a:p>
          <a:p>
            <a:pPr marL="631825" marR="0" lvl="1" indent="-276225" algn="l" rtl="0">
              <a:spcBef>
                <a:spcPts val="1015"/>
              </a:spcBef>
              <a:spcAft>
                <a:spcPts val="0"/>
              </a:spcAft>
              <a:buClr>
                <a:srgbClr val="FF8C9A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workflows</a:t>
            </a:r>
            <a:endParaRPr/>
          </a:p>
          <a:p>
            <a:pPr marL="0" marR="0" lvl="0" indent="0" algn="l" rtl="0">
              <a:spcBef>
                <a:spcPts val="1055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90158"/>
            <a:ext cx="867926" cy="93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pic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6297" y="5290159"/>
            <a:ext cx="935999" cy="9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1287" y="5290159"/>
            <a:ext cx="935999" cy="9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5690" y="5290158"/>
            <a:ext cx="813915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t="19436" b="19962"/>
          <a:stretch/>
        </p:blipFill>
        <p:spPr>
          <a:xfrm>
            <a:off x="882362" y="5296362"/>
            <a:ext cx="1016000" cy="92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29160" y="5290158"/>
            <a:ext cx="936000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24737" y="5290159"/>
            <a:ext cx="935999" cy="9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9536" y="5290159"/>
            <a:ext cx="867926" cy="93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EMBL-EBI_slide_template_July_2015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770</Words>
  <Application>Microsoft Macintosh PowerPoint</Application>
  <PresentationFormat>On-screen Show (4:3)</PresentationFormat>
  <Paragraphs>134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Arial</vt:lpstr>
      <vt:lpstr>Courier New</vt:lpstr>
      <vt:lpstr>Helvetica Neue</vt:lpstr>
      <vt:lpstr>Times</vt:lpstr>
      <vt:lpstr>Helvetica Neue Light</vt:lpstr>
      <vt:lpstr>Noto Sans Symbols</vt:lpstr>
      <vt:lpstr>EMBL-EBI_slide_template_July_2015</vt:lpstr>
      <vt:lpstr>1_Leere Präsentation</vt:lpstr>
      <vt:lpstr>PDBe-KB: a new community-driven knowledge base resource at EMBL-EBI for structure related functional annotations</vt:lpstr>
      <vt:lpstr>What is the Protein Data Bank (PDB)? </vt:lpstr>
      <vt:lpstr>PowerPoint Presentation</vt:lpstr>
      <vt:lpstr>Motivation</vt:lpstr>
      <vt:lpstr>PowerPoint Presentation</vt:lpstr>
      <vt:lpstr>PDBe Knowledge Base (PDBe-KB)</vt:lpstr>
      <vt:lpstr>SIFTS </vt:lpstr>
      <vt:lpstr>PDBe – Knowledge Base</vt:lpstr>
      <vt:lpstr>FunPDBe: a PDBe-KB project</vt:lpstr>
      <vt:lpstr>Types of data committed by partners</vt:lpstr>
      <vt:lpstr>Resources on board</vt:lpstr>
      <vt:lpstr>High-level overview of the FunPDBe workflow</vt:lpstr>
      <vt:lpstr>PowerPoint Presentation</vt:lpstr>
      <vt:lpstr>PowerPoint Presentation</vt:lpstr>
      <vt:lpstr>FunPDBe (Agreed guidelines)</vt:lpstr>
      <vt:lpstr>FunPDBe (Agreed guidelines)</vt:lpstr>
      <vt:lpstr>Conclusion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PDBe-KB: a new community-driven knowledge base resource at EMBL-EBI for structure related functional annotations</dc:title>
  <cp:lastModifiedBy>Microsoft Office User</cp:lastModifiedBy>
  <cp:revision>3</cp:revision>
  <dcterms:modified xsi:type="dcterms:W3CDTF">2018-06-12T06:47:04Z</dcterms:modified>
</cp:coreProperties>
</file>