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EB978C65-B77D-4484-B653-0D363D3EC3C4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680" y="1249200"/>
            <a:ext cx="5991480" cy="337068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6520" y="4810680"/>
            <a:ext cx="5490000" cy="393336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>
                <a:latin typeface="Arial"/>
              </a:rPr>
              <a:t>Hello and welcome </a:t>
            </a: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cs-CZ" sz="2000" b="0" strike="noStrike" spc="-1">
                <a:latin typeface="Arial"/>
              </a:rPr>
              <a:t>My name is xxx and I am xxx of CEITEC. </a:t>
            </a:r>
            <a:endParaRPr lang="en-US" sz="2000" b="0" strike="noStrike" spc="-1">
              <a:latin typeface="Arial"/>
            </a:endParaRP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cs-CZ" sz="2000" b="0" strike="noStrike" spc="-1">
                <a:latin typeface="Arial"/>
              </a:rPr>
              <a:t>It is my great pleasure to welcome you today and to introduce CEITEC – Central European Institute of Technology. </a:t>
            </a:r>
            <a:endParaRPr lang="en-US" sz="2000" b="0" strike="noStrike" spc="-1">
              <a:latin typeface="Arial"/>
            </a:endParaRPr>
          </a:p>
          <a:p>
            <a:pPr marL="216000" indent="-213480">
              <a:lnSpc>
                <a:spcPct val="100000"/>
              </a:lnSpc>
              <a:tabLst>
                <a:tab pos="0" algn="l"/>
              </a:tabLst>
            </a:pPr>
            <a:r>
              <a:rPr lang="cs-CZ" sz="2000" b="0" strike="noStrike" spc="-1">
                <a:latin typeface="Arial"/>
              </a:rPr>
              <a:t>The story of CEITEC is much like science itself – exciting and in some ways unpredictable. So let me share with you some key moments of CEITEC</a:t>
            </a:r>
            <a:r>
              <a:rPr lang="en-US" sz="2000" b="0" strike="noStrike" spc="-1">
                <a:latin typeface="Arial"/>
              </a:rPr>
              <a:t>’s history, its key achievements of the present and the outlook for its future. </a:t>
            </a:r>
          </a:p>
        </p:txBody>
      </p:sp>
      <p:sp>
        <p:nvSpPr>
          <p:cNvPr id="199" name="CustomShape 3"/>
          <p:cNvSpPr/>
          <p:nvPr/>
        </p:nvSpPr>
        <p:spPr>
          <a:xfrm>
            <a:off x="3889080" y="9495000"/>
            <a:ext cx="2972520" cy="4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C148782E-9E09-4D11-965B-3374AE03AB5D}" type="slidenum">
              <a:rPr lang="cs-CZ" sz="13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en-US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49363"/>
            <a:ext cx="5991225" cy="3370262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6520" y="4810680"/>
            <a:ext cx="5490000" cy="393336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9080" y="9495000"/>
            <a:ext cx="2972520" cy="4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ACC51E7A-EB62-4379-8017-E01AC0E8C9F9}" type="slidenum">
              <a:rPr lang="en-US" sz="13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680" y="1249200"/>
            <a:ext cx="5991480" cy="337068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6520" y="4810680"/>
            <a:ext cx="5490000" cy="3933360"/>
          </a:xfrm>
          <a:prstGeom prst="rect">
            <a:avLst/>
          </a:prstGeom>
        </p:spPr>
        <p:txBody>
          <a:bodyPr lIns="96480" tIns="48240" rIns="96480" bIns="4824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9080" y="9495000"/>
            <a:ext cx="2972520" cy="49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480" tIns="48240" rIns="9648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B072C70-0344-419C-A851-713DDAD980BF}" type="slidenum">
              <a:rPr lang="cs-CZ" sz="1300" b="0" strike="noStrike" spc="-1">
                <a:solidFill>
                  <a:srgbClr val="000000"/>
                </a:solidFill>
                <a:latin typeface="Arial"/>
              </a:rPr>
              <a:t>8</a:t>
            </a:fld>
            <a:endParaRPr lang="en-US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10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wmf"/><Relationship Id="rId20" Type="http://schemas.openxmlformats.org/officeDocument/2006/relationships/image" Target="../media/image12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1.w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/>
          <p:cNvPicPr/>
          <p:nvPr/>
        </p:nvPicPr>
        <p:blipFill>
          <a:blip r:embed="rId15"/>
          <a:stretch/>
        </p:blipFill>
        <p:spPr>
          <a:xfrm>
            <a:off x="277560" y="6423480"/>
            <a:ext cx="1658880" cy="209160"/>
          </a:xfrm>
          <a:prstGeom prst="rect">
            <a:avLst/>
          </a:prstGeom>
          <a:ln>
            <a:noFill/>
          </a:ln>
        </p:spPr>
      </p:pic>
      <p:pic>
        <p:nvPicPr>
          <p:cNvPr id="7" name="Obrázek 7"/>
          <p:cNvPicPr/>
          <p:nvPr/>
        </p:nvPicPr>
        <p:blipFill>
          <a:blip r:embed="rId16"/>
          <a:stretch/>
        </p:blipFill>
        <p:spPr>
          <a:xfrm>
            <a:off x="1440" y="0"/>
            <a:ext cx="12186000" cy="6855120"/>
          </a:xfrm>
          <a:prstGeom prst="rect">
            <a:avLst/>
          </a:prstGeom>
          <a:ln>
            <a:noFill/>
          </a:ln>
        </p:spPr>
      </p:pic>
      <p:pic>
        <p:nvPicPr>
          <p:cNvPr id="2" name="Obrázek 4"/>
          <p:cNvPicPr/>
          <p:nvPr/>
        </p:nvPicPr>
        <p:blipFill>
          <a:blip r:embed="rId17"/>
          <a:stretch/>
        </p:blipFill>
        <p:spPr>
          <a:xfrm>
            <a:off x="545400" y="508680"/>
            <a:ext cx="3807360" cy="1091160"/>
          </a:xfrm>
          <a:prstGeom prst="rect">
            <a:avLst/>
          </a:prstGeom>
          <a:ln>
            <a:noFill/>
          </a:ln>
        </p:spPr>
      </p:pic>
      <p:pic>
        <p:nvPicPr>
          <p:cNvPr id="3" name="Obrázek 6"/>
          <p:cNvPicPr/>
          <p:nvPr/>
        </p:nvPicPr>
        <p:blipFill>
          <a:blip r:embed="rId18"/>
          <a:stretch/>
        </p:blipFill>
        <p:spPr>
          <a:xfrm>
            <a:off x="9377280" y="696600"/>
            <a:ext cx="2277360" cy="6469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ek 6"/>
          <p:cNvPicPr/>
          <p:nvPr/>
        </p:nvPicPr>
        <p:blipFill>
          <a:blip r:embed="rId15"/>
          <a:stretch/>
        </p:blipFill>
        <p:spPr>
          <a:xfrm>
            <a:off x="277560" y="6423480"/>
            <a:ext cx="1658880" cy="20916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6"/>
          <p:cNvPicPr/>
          <p:nvPr/>
        </p:nvPicPr>
        <p:blipFill>
          <a:blip r:embed="rId15"/>
          <a:stretch/>
        </p:blipFill>
        <p:spPr>
          <a:xfrm>
            <a:off x="277560" y="6423480"/>
            <a:ext cx="1658880" cy="209160"/>
          </a:xfrm>
          <a:prstGeom prst="rect">
            <a:avLst/>
          </a:prstGeom>
          <a:ln>
            <a:noFill/>
          </a:ln>
        </p:spPr>
      </p:pic>
      <p:pic>
        <p:nvPicPr>
          <p:cNvPr id="82" name="Obrázek 5"/>
          <p:cNvPicPr/>
          <p:nvPr/>
        </p:nvPicPr>
        <p:blipFill>
          <a:blip r:embed="rId16"/>
          <a:stretch/>
        </p:blipFill>
        <p:spPr>
          <a:xfrm>
            <a:off x="4511520" y="941760"/>
            <a:ext cx="702360" cy="702000"/>
          </a:xfrm>
          <a:prstGeom prst="rect">
            <a:avLst/>
          </a:prstGeom>
          <a:ln>
            <a:noFill/>
          </a:ln>
        </p:spPr>
      </p:pic>
      <p:pic>
        <p:nvPicPr>
          <p:cNvPr id="83" name="Obrázek 9"/>
          <p:cNvPicPr/>
          <p:nvPr/>
        </p:nvPicPr>
        <p:blipFill>
          <a:blip r:embed="rId17"/>
          <a:stretch/>
        </p:blipFill>
        <p:spPr>
          <a:xfrm>
            <a:off x="9381600" y="3743280"/>
            <a:ext cx="651600" cy="702000"/>
          </a:xfrm>
          <a:prstGeom prst="rect">
            <a:avLst/>
          </a:prstGeom>
          <a:ln>
            <a:noFill/>
          </a:ln>
        </p:spPr>
      </p:pic>
      <p:pic>
        <p:nvPicPr>
          <p:cNvPr id="84" name="Obrázek 11"/>
          <p:cNvPicPr/>
          <p:nvPr/>
        </p:nvPicPr>
        <p:blipFill>
          <a:blip r:embed="rId18"/>
          <a:stretch/>
        </p:blipFill>
        <p:spPr>
          <a:xfrm>
            <a:off x="4452480" y="3753000"/>
            <a:ext cx="820440" cy="594360"/>
          </a:xfrm>
          <a:prstGeom prst="rect">
            <a:avLst/>
          </a:prstGeom>
          <a:ln>
            <a:noFill/>
          </a:ln>
        </p:spPr>
      </p:pic>
      <p:pic>
        <p:nvPicPr>
          <p:cNvPr id="85" name="Obrázek 13"/>
          <p:cNvPicPr/>
          <p:nvPr/>
        </p:nvPicPr>
        <p:blipFill>
          <a:blip r:embed="rId19"/>
          <a:stretch/>
        </p:blipFill>
        <p:spPr>
          <a:xfrm>
            <a:off x="6992280" y="5217480"/>
            <a:ext cx="467640" cy="702000"/>
          </a:xfrm>
          <a:prstGeom prst="rect">
            <a:avLst/>
          </a:prstGeom>
          <a:ln>
            <a:noFill/>
          </a:ln>
        </p:spPr>
      </p:pic>
      <p:pic>
        <p:nvPicPr>
          <p:cNvPr id="86" name="Obrázek 15"/>
          <p:cNvPicPr/>
          <p:nvPr/>
        </p:nvPicPr>
        <p:blipFill>
          <a:blip r:embed="rId20"/>
          <a:stretch/>
        </p:blipFill>
        <p:spPr>
          <a:xfrm>
            <a:off x="6824160" y="2501640"/>
            <a:ext cx="803880" cy="499680"/>
          </a:xfrm>
          <a:prstGeom prst="rect">
            <a:avLst/>
          </a:prstGeom>
          <a:ln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hyperlink" Target="https://ml-bioinfo-ceitec.github.io/PENGUINN-RNA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48640" y="5486400"/>
            <a:ext cx="5758200" cy="143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b="0" strike="noStrike" spc="-1">
                <a:solidFill>
                  <a:srgbClr val="21A9C0"/>
                </a:solidFill>
                <a:latin typeface="Arial"/>
                <a:ea typeface="DejaVu Sans"/>
              </a:rPr>
              <a:t>CEITEC </a:t>
            </a:r>
            <a:br/>
            <a:r>
              <a:rPr lang="cs-CZ" sz="2400" b="0" strike="noStrike" spc="-1">
                <a:solidFill>
                  <a:srgbClr val="21A9C0"/>
                </a:solidFill>
                <a:latin typeface="Arial"/>
                <a:ea typeface="DejaVu Sans"/>
              </a:rPr>
              <a:t>at Masaryk University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762120" y="1066680"/>
            <a:ext cx="3822480" cy="54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3"/>
          <p:cNvSpPr/>
          <p:nvPr/>
        </p:nvSpPr>
        <p:spPr>
          <a:xfrm>
            <a:off x="457200" y="4114800"/>
            <a:ext cx="7953480" cy="219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“Prediction of RNA G-quadruplexes Using    Interpretable Neural Networks.”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731520" y="2286000"/>
            <a:ext cx="4107960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Noto Sans CJK SC"/>
              </a:rPr>
              <a:t>Kriti Bhagat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Noto Sans CJK SC"/>
              </a:rPr>
              <a:t>kriti@mail.muni.cz 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RBP Bioinformatics 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Panagiotis Alexiou Group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333960" y="6408360"/>
            <a:ext cx="788436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7AC143"/>
                </a:solidFill>
                <a:latin typeface="Arial"/>
                <a:ea typeface="DejaVu Sans"/>
              </a:rPr>
              <a:t>CEITEC at Masaryk University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11221200" y="6408360"/>
            <a:ext cx="50112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6DA5C6CE-FC02-4363-90E3-180DDFF162E8}" type="slidenum">
              <a:rPr lang="en-US" sz="1200" b="1" strike="noStrike" spc="-1">
                <a:solidFill>
                  <a:srgbClr val="7AC143"/>
                </a:solidFill>
                <a:latin typeface="Arial"/>
                <a:ea typeface="DejaVu Sans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1127520" y="4635000"/>
            <a:ext cx="3513960" cy="161892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8" name="CustomShape 4"/>
          <p:cNvSpPr/>
          <p:nvPr/>
        </p:nvSpPr>
        <p:spPr>
          <a:xfrm>
            <a:off x="628920" y="546480"/>
            <a:ext cx="1125576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		G-quadruplex’s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latin typeface="Arial"/>
            </a:endParaRPr>
          </a:p>
        </p:txBody>
      </p:sp>
      <p:sp>
        <p:nvSpPr>
          <p:cNvPr id="139" name="CustomShape 5"/>
          <p:cNvSpPr/>
          <p:nvPr/>
        </p:nvSpPr>
        <p:spPr>
          <a:xfrm>
            <a:off x="822960" y="5545800"/>
            <a:ext cx="9069840" cy="94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" name="Picture 139"/>
          <p:cNvPicPr/>
          <p:nvPr/>
        </p:nvPicPr>
        <p:blipFill>
          <a:blip r:embed="rId5"/>
          <a:srcRect l="2862" t="17732" r="53493" b="45121"/>
          <a:stretch/>
        </p:blipFill>
        <p:spPr>
          <a:xfrm>
            <a:off x="1554480" y="1908000"/>
            <a:ext cx="2284200" cy="2387880"/>
          </a:xfrm>
          <a:prstGeom prst="rect">
            <a:avLst/>
          </a:prstGeom>
          <a:ln>
            <a:noFill/>
          </a:ln>
        </p:spPr>
      </p:pic>
      <p:pic>
        <p:nvPicPr>
          <p:cNvPr id="141" name="Picture 140"/>
          <p:cNvPicPr/>
          <p:nvPr/>
        </p:nvPicPr>
        <p:blipFill>
          <a:blip r:embed="rId5"/>
          <a:srcRect t="64645"/>
          <a:stretch/>
        </p:blipFill>
        <p:spPr>
          <a:xfrm>
            <a:off x="4389120" y="1920240"/>
            <a:ext cx="5118840" cy="2372760"/>
          </a:xfrm>
          <a:prstGeom prst="rect">
            <a:avLst/>
          </a:prstGeom>
          <a:ln>
            <a:noFill/>
          </a:ln>
        </p:spPr>
      </p:pic>
      <p:sp>
        <p:nvSpPr>
          <p:cNvPr id="142" name="CustomShape 6"/>
          <p:cNvSpPr/>
          <p:nvPr/>
        </p:nvSpPr>
        <p:spPr>
          <a:xfrm>
            <a:off x="7113600" y="4023360"/>
            <a:ext cx="3912480" cy="34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RNA G4’s have a parallel topology.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43" name="CustomShape 7"/>
          <p:cNvSpPr/>
          <p:nvPr/>
        </p:nvSpPr>
        <p:spPr>
          <a:xfrm>
            <a:off x="7863840" y="2011680"/>
            <a:ext cx="1735560" cy="18270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8"/>
          <p:cNvSpPr/>
          <p:nvPr/>
        </p:nvSpPr>
        <p:spPr>
          <a:xfrm>
            <a:off x="1828800" y="5303520"/>
            <a:ext cx="8685000" cy="88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Structure and topologies of G-quadruplexes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" name="video">
            <a:hlinkClick r:id="" action="ppaction://media"/>
            <a:extLst>
              <a:ext uri="{FF2B5EF4-FFF2-40B4-BE49-F238E27FC236}">
                <a16:creationId xmlns:a16="http://schemas.microsoft.com/office/drawing/2014/main" id="{A4E232DA-F60A-4827-BAA0-7929299164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2853" y="370306"/>
            <a:ext cx="1997547" cy="1997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67"/>
    </mc:Choice>
    <mc:Fallback>
      <p:transition spd="slow" advTm="19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/>
          <p:cNvPicPr/>
          <p:nvPr/>
        </p:nvPicPr>
        <p:blipFill>
          <a:blip r:embed="rId2"/>
          <a:srcRect l="22778" t="52798" r="24837" b="35202"/>
          <a:stretch/>
        </p:blipFill>
        <p:spPr>
          <a:xfrm rot="21581400">
            <a:off x="1162080" y="254880"/>
            <a:ext cx="10450080" cy="1177920"/>
          </a:xfrm>
          <a:prstGeom prst="rect">
            <a:avLst/>
          </a:prstGeom>
          <a:ln>
            <a:noFill/>
          </a:ln>
        </p:spPr>
      </p:pic>
      <p:pic>
        <p:nvPicPr>
          <p:cNvPr id="146" name="Picture 145"/>
          <p:cNvPicPr/>
          <p:nvPr/>
        </p:nvPicPr>
        <p:blipFill>
          <a:blip r:embed="rId3"/>
          <a:srcRect l="70686"/>
          <a:stretch/>
        </p:blipFill>
        <p:spPr>
          <a:xfrm>
            <a:off x="4846320" y="1463040"/>
            <a:ext cx="2192760" cy="5174640"/>
          </a:xfrm>
          <a:prstGeom prst="rect">
            <a:avLst/>
          </a:prstGeom>
          <a:ln>
            <a:noFill/>
          </a:ln>
        </p:spPr>
      </p:pic>
      <p:sp>
        <p:nvSpPr>
          <p:cNvPr id="147" name="CustomShape 1"/>
          <p:cNvSpPr/>
          <p:nvPr/>
        </p:nvSpPr>
        <p:spPr>
          <a:xfrm>
            <a:off x="3017520" y="3108960"/>
            <a:ext cx="1278360" cy="45540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0" y="317"/>
                </a:moveTo>
                <a:lnTo>
                  <a:pt x="2667" y="317"/>
                </a:lnTo>
                <a:lnTo>
                  <a:pt x="2667" y="0"/>
                </a:lnTo>
                <a:lnTo>
                  <a:pt x="3557" y="635"/>
                </a:lnTo>
                <a:lnTo>
                  <a:pt x="2667" y="1271"/>
                </a:lnTo>
                <a:lnTo>
                  <a:pt x="2667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7498080" y="3108960"/>
            <a:ext cx="1278360" cy="455400"/>
          </a:xfrm>
          <a:custGeom>
            <a:avLst/>
            <a:gdLst/>
            <a:ahLst/>
            <a:cxnLst/>
            <a:rect l="l" t="t" r="r" b="b"/>
            <a:pathLst>
              <a:path w="3558" h="1272">
                <a:moveTo>
                  <a:pt x="0" y="317"/>
                </a:moveTo>
                <a:lnTo>
                  <a:pt x="2667" y="317"/>
                </a:lnTo>
                <a:lnTo>
                  <a:pt x="2667" y="0"/>
                </a:lnTo>
                <a:lnTo>
                  <a:pt x="3557" y="635"/>
                </a:lnTo>
                <a:lnTo>
                  <a:pt x="2667" y="1271"/>
                </a:lnTo>
                <a:lnTo>
                  <a:pt x="2667" y="953"/>
                </a:lnTo>
                <a:lnTo>
                  <a:pt x="0" y="953"/>
                </a:lnTo>
                <a:lnTo>
                  <a:pt x="0" y="317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822960" y="3183480"/>
            <a:ext cx="2284200" cy="65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RNA Sequence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8869680" y="3128400"/>
            <a:ext cx="1918440" cy="65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Performance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CustomShape 5"/>
          <p:cNvSpPr/>
          <p:nvPr/>
        </p:nvSpPr>
        <p:spPr>
          <a:xfrm>
            <a:off x="8229600" y="6534000"/>
            <a:ext cx="3592800" cy="5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https://doi.org/10.3389/fgene.2020.568546l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3383280" y="5943600"/>
            <a:ext cx="788436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7AC143"/>
                </a:solidFill>
                <a:latin typeface="Arial"/>
                <a:ea typeface="DejaVu Sans"/>
              </a:rPr>
              <a:t>CEITEC at Masaryk University   </a:t>
            </a:r>
            <a:r>
              <a:rPr lang="en-US" sz="1200" b="1" strike="noStrike" spc="-1">
                <a:solidFill>
                  <a:srgbClr val="7AC143"/>
                </a:solidFill>
                <a:latin typeface="Arial"/>
                <a:ea typeface="DejaVu Sans"/>
              </a:rPr>
              <a:t>3  </a:t>
            </a:r>
            <a:r>
              <a:rPr lang="en-US" sz="1200" b="0" strike="noStrike" spc="-1">
                <a:solidFill>
                  <a:srgbClr val="7AC143"/>
                </a:solidFill>
                <a:latin typeface="Arial"/>
                <a:ea typeface="DejaVu Sans"/>
              </a:rPr>
              <a:t>   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/>
          <p:nvPr/>
        </p:nvPicPr>
        <p:blipFill>
          <a:blip r:embed="rId2"/>
          <a:srcRect l="27306" t="24895" r="24343" b="47053"/>
          <a:stretch/>
        </p:blipFill>
        <p:spPr>
          <a:xfrm>
            <a:off x="548640" y="1463040"/>
            <a:ext cx="5118840" cy="383868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822960" y="5303520"/>
            <a:ext cx="5301720" cy="2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Figure: rG4s Reverse exploites transcriptase stalling (RTS) in the presence of K+ , KPDS</a:t>
            </a:r>
            <a:endParaRPr lang="en-US" sz="10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468880" y="548640"/>
            <a:ext cx="1872000" cy="54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Datasets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5852160" y="1534680"/>
            <a:ext cx="5111280" cy="325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440"/>
              </a:spcAft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</a:pPr>
            <a:endParaRPr lang="en-US" sz="1800" b="0" strike="noStrike" spc="-1" dirty="0">
              <a:latin typeface="Arial"/>
            </a:endParaRPr>
          </a:p>
          <a:p>
            <a:pPr marL="109800">
              <a:lnSpc>
                <a:spcPct val="100000"/>
              </a:lnSpc>
              <a:spcAft>
                <a:spcPts val="1440"/>
              </a:spcAft>
              <a:buClr>
                <a:srgbClr val="EF2929"/>
              </a:buClr>
              <a:buSzPct val="45000"/>
            </a:pPr>
            <a:r>
              <a:rPr lang="en-US" sz="20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Training data</a:t>
            </a: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:</a:t>
            </a:r>
            <a:endParaRPr lang="en-US" sz="20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4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K+PDS :11 K positives + 11 K negatives</a:t>
            </a:r>
            <a:endParaRPr lang="en-US" sz="20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4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K : 3 K positives + 3 K negatives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</a:pPr>
            <a:endParaRPr lang="en-US" sz="2000" b="0" strike="noStrike" spc="-1" dirty="0">
              <a:latin typeface="Arial"/>
            </a:endParaRPr>
          </a:p>
          <a:p>
            <a:pPr marL="432000" indent="-322200">
              <a:lnSpc>
                <a:spcPct val="100000"/>
              </a:lnSpc>
              <a:spcAft>
                <a:spcPts val="1440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Evaluation 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ratio’s : 1:1,1:10 and 1:100  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3333960" y="6409440"/>
            <a:ext cx="788436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7AC143"/>
                </a:solidFill>
                <a:latin typeface="Arial"/>
                <a:ea typeface="DejaVu Sans"/>
              </a:rPr>
              <a:t>CEITEC at Masaryk University  </a:t>
            </a:r>
            <a:r>
              <a:rPr lang="en-US" sz="1200" b="1" strike="noStrike" spc="-1">
                <a:solidFill>
                  <a:srgbClr val="7AC143"/>
                </a:solidFill>
                <a:latin typeface="Arial"/>
                <a:ea typeface="DejaVu Sans"/>
              </a:rPr>
              <a:t> 4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731520" y="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"/>
                <a:ea typeface="DejaVu Sans"/>
              </a:rPr>
              <a:t>Comparison: State of art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59" name="Picture 66"/>
          <p:cNvPicPr/>
          <p:nvPr/>
        </p:nvPicPr>
        <p:blipFill>
          <a:blip r:embed="rId2"/>
          <a:stretch/>
        </p:blipFill>
        <p:spPr>
          <a:xfrm>
            <a:off x="8156880" y="914400"/>
            <a:ext cx="3637080" cy="2741400"/>
          </a:xfrm>
          <a:prstGeom prst="rect">
            <a:avLst/>
          </a:prstGeom>
          <a:ln>
            <a:noFill/>
          </a:ln>
        </p:spPr>
      </p:pic>
      <p:pic>
        <p:nvPicPr>
          <p:cNvPr id="160" name="Picture 67"/>
          <p:cNvPicPr/>
          <p:nvPr/>
        </p:nvPicPr>
        <p:blipFill>
          <a:blip r:embed="rId3"/>
          <a:stretch/>
        </p:blipFill>
        <p:spPr>
          <a:xfrm>
            <a:off x="24549840" y="8402400"/>
            <a:ext cx="4525560" cy="3929040"/>
          </a:xfrm>
          <a:prstGeom prst="rect">
            <a:avLst/>
          </a:prstGeom>
          <a:ln>
            <a:noFill/>
          </a:ln>
        </p:spPr>
      </p:pic>
      <p:pic>
        <p:nvPicPr>
          <p:cNvPr id="161" name="Picture 69"/>
          <p:cNvPicPr/>
          <p:nvPr/>
        </p:nvPicPr>
        <p:blipFill>
          <a:blip r:embed="rId4"/>
          <a:stretch/>
        </p:blipFill>
        <p:spPr>
          <a:xfrm>
            <a:off x="731520" y="1005840"/>
            <a:ext cx="3313800" cy="2689920"/>
          </a:xfrm>
          <a:prstGeom prst="rect">
            <a:avLst/>
          </a:prstGeom>
          <a:ln>
            <a:noFill/>
          </a:ln>
        </p:spPr>
      </p:pic>
      <p:pic>
        <p:nvPicPr>
          <p:cNvPr id="162" name="Picture 62_0"/>
          <p:cNvPicPr/>
          <p:nvPr/>
        </p:nvPicPr>
        <p:blipFill>
          <a:blip r:embed="rId5"/>
          <a:stretch/>
        </p:blipFill>
        <p:spPr>
          <a:xfrm>
            <a:off x="548640" y="3697560"/>
            <a:ext cx="3381480" cy="2924280"/>
          </a:xfrm>
          <a:prstGeom prst="rect">
            <a:avLst/>
          </a:prstGeom>
          <a:ln>
            <a:noFill/>
          </a:ln>
        </p:spPr>
      </p:pic>
      <p:pic>
        <p:nvPicPr>
          <p:cNvPr id="163" name="Picture 63_0"/>
          <p:cNvPicPr/>
          <p:nvPr/>
        </p:nvPicPr>
        <p:blipFill>
          <a:blip r:embed="rId6"/>
          <a:stretch/>
        </p:blipFill>
        <p:spPr>
          <a:xfrm>
            <a:off x="4389120" y="3840480"/>
            <a:ext cx="3472920" cy="2990160"/>
          </a:xfrm>
          <a:prstGeom prst="rect">
            <a:avLst/>
          </a:prstGeom>
          <a:ln>
            <a:noFill/>
          </a:ln>
        </p:spPr>
      </p:pic>
      <p:pic>
        <p:nvPicPr>
          <p:cNvPr id="164" name="Picture 64_0"/>
          <p:cNvPicPr/>
          <p:nvPr/>
        </p:nvPicPr>
        <p:blipFill>
          <a:blip r:embed="rId7"/>
          <a:stretch/>
        </p:blipFill>
        <p:spPr>
          <a:xfrm>
            <a:off x="4297680" y="1027440"/>
            <a:ext cx="3564360" cy="2719800"/>
          </a:xfrm>
          <a:prstGeom prst="rect">
            <a:avLst/>
          </a:prstGeom>
          <a:ln>
            <a:noFill/>
          </a:ln>
        </p:spPr>
      </p:pic>
      <p:pic>
        <p:nvPicPr>
          <p:cNvPr id="165" name="Picture 67_0"/>
          <p:cNvPicPr/>
          <p:nvPr/>
        </p:nvPicPr>
        <p:blipFill>
          <a:blip r:embed="rId3"/>
          <a:stretch/>
        </p:blipFill>
        <p:spPr>
          <a:xfrm>
            <a:off x="24549840" y="8402400"/>
            <a:ext cx="4525560" cy="3929040"/>
          </a:xfrm>
          <a:prstGeom prst="rect">
            <a:avLst/>
          </a:prstGeom>
          <a:ln>
            <a:noFill/>
          </a:ln>
        </p:spPr>
      </p:pic>
      <p:pic>
        <p:nvPicPr>
          <p:cNvPr id="166" name="Picture 67_3"/>
          <p:cNvPicPr/>
          <p:nvPr/>
        </p:nvPicPr>
        <p:blipFill>
          <a:blip r:embed="rId3"/>
          <a:stretch/>
        </p:blipFill>
        <p:spPr>
          <a:xfrm>
            <a:off x="8059320" y="3657600"/>
            <a:ext cx="3734640" cy="301572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4846320" y="2847600"/>
            <a:ext cx="16441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RNA-0.873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DNA-0.339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941680" y="2651760"/>
            <a:ext cx="164412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RNA- 0.486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DNA-0.599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097280" y="2743200"/>
            <a:ext cx="191844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RNA- 0.975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DNA-0.856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1188720" y="5575680"/>
            <a:ext cx="1918440" cy="64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RNA-0.986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DNA-0.932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4875840" y="5669280"/>
            <a:ext cx="1797480" cy="8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RNA-0.885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DNA-0.520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72" name="CustomShape 7"/>
          <p:cNvSpPr/>
          <p:nvPr/>
        </p:nvSpPr>
        <p:spPr>
          <a:xfrm>
            <a:off x="8961120" y="5303520"/>
            <a:ext cx="237564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RNA-0.650</a:t>
            </a:r>
            <a:endParaRPr lang="en-US" sz="1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000000"/>
                </a:solidFill>
                <a:latin typeface="Arial"/>
                <a:ea typeface="DejaVu Sans"/>
              </a:rPr>
              <a:t>auPRC DNA-0.094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73" name="CustomShape 8"/>
          <p:cNvSpPr/>
          <p:nvPr/>
        </p:nvSpPr>
        <p:spPr>
          <a:xfrm>
            <a:off x="3930840" y="6583680"/>
            <a:ext cx="788436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7AC143"/>
                </a:solidFill>
                <a:latin typeface="Arial"/>
                <a:ea typeface="DejaVu Sans"/>
              </a:rPr>
              <a:t>CEITEC at Masaryk University   </a:t>
            </a:r>
            <a:r>
              <a:rPr lang="en-US" sz="1200" b="1" strike="noStrike" spc="-1">
                <a:solidFill>
                  <a:srgbClr val="7AC143"/>
                </a:solidFill>
                <a:latin typeface="Arial"/>
                <a:ea typeface="DejaVu Sans"/>
              </a:rPr>
              <a:t>5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609480" y="273600"/>
            <a:ext cx="10970280" cy="11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000000"/>
                </a:solidFill>
                <a:latin typeface="Arial"/>
                <a:ea typeface="DejaVu Sans"/>
              </a:rPr>
              <a:t>Summary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365760" y="1737360"/>
            <a:ext cx="11621160" cy="419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RNA model outperforms other state-of-the-art in classifying the G4s.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Higher precision/sensitivity even at highly imbalanced datasets.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 marL="216000" indent="-2142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Regular expression subsides with more imbalanced dataset.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3333960" y="6409440"/>
            <a:ext cx="788436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strike="noStrike" spc="-1">
                <a:solidFill>
                  <a:srgbClr val="7AC143"/>
                </a:solidFill>
                <a:latin typeface="Arial"/>
                <a:ea typeface="DejaVu Sans"/>
              </a:rPr>
              <a:t>CEITEC at Masaryk University  </a:t>
            </a:r>
            <a:r>
              <a:rPr lang="en-US" sz="1200" b="1" strike="noStrike" spc="-1">
                <a:solidFill>
                  <a:srgbClr val="7AC143"/>
                </a:solidFill>
                <a:latin typeface="Arial"/>
                <a:ea typeface="DejaVu Sans"/>
              </a:rPr>
              <a:t>6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466560" y="365040"/>
            <a:ext cx="11255760" cy="82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"/>
                <a:ea typeface="DejaVu Sans"/>
              </a:rPr>
              <a:t>Acknowledgment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178" name="Picture 177"/>
          <p:cNvPicPr/>
          <p:nvPr/>
        </p:nvPicPr>
        <p:blipFill>
          <a:blip r:embed="rId2"/>
          <a:stretch/>
        </p:blipFill>
        <p:spPr>
          <a:xfrm>
            <a:off x="1097280" y="1620720"/>
            <a:ext cx="1827000" cy="2217960"/>
          </a:xfrm>
          <a:prstGeom prst="rect">
            <a:avLst/>
          </a:prstGeom>
          <a:ln>
            <a:noFill/>
          </a:ln>
        </p:spPr>
      </p:pic>
      <p:sp>
        <p:nvSpPr>
          <p:cNvPr id="179" name="CustomShape 2"/>
          <p:cNvSpPr/>
          <p:nvPr/>
        </p:nvSpPr>
        <p:spPr>
          <a:xfrm>
            <a:off x="6629400" y="4023360"/>
            <a:ext cx="3061440" cy="73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Iektra-Chara Giassa, Ph.D.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1005840" y="4114800"/>
            <a:ext cx="2781360" cy="5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Panagiotis Alexiou, Ph.D</a:t>
            </a:r>
            <a:r>
              <a:rPr lang="en-US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1000" b="0" strike="noStrike" spc="-1">
              <a:latin typeface="Arial"/>
            </a:endParaRPr>
          </a:p>
        </p:txBody>
      </p:sp>
      <p:pic>
        <p:nvPicPr>
          <p:cNvPr id="181" name="Picture 180"/>
          <p:cNvPicPr/>
          <p:nvPr/>
        </p:nvPicPr>
        <p:blipFill>
          <a:blip r:embed="rId3"/>
          <a:stretch/>
        </p:blipFill>
        <p:spPr>
          <a:xfrm>
            <a:off x="6949440" y="1645920"/>
            <a:ext cx="2101320" cy="2101320"/>
          </a:xfrm>
          <a:prstGeom prst="rect">
            <a:avLst/>
          </a:prstGeom>
          <a:ln>
            <a:noFill/>
          </a:ln>
        </p:spPr>
      </p:pic>
      <p:pic>
        <p:nvPicPr>
          <p:cNvPr id="182" name="Picture 181"/>
          <p:cNvPicPr/>
          <p:nvPr/>
        </p:nvPicPr>
        <p:blipFill>
          <a:blip r:embed="rId4"/>
          <a:stretch/>
        </p:blipFill>
        <p:spPr>
          <a:xfrm>
            <a:off x="3865680" y="1551960"/>
            <a:ext cx="2286720" cy="2286720"/>
          </a:xfrm>
          <a:prstGeom prst="rect">
            <a:avLst/>
          </a:prstGeom>
          <a:ln>
            <a:noFill/>
          </a:ln>
        </p:spPr>
      </p:pic>
      <p:sp>
        <p:nvSpPr>
          <p:cNvPr id="183" name="CustomShape 4"/>
          <p:cNvSpPr/>
          <p:nvPr/>
        </p:nvSpPr>
        <p:spPr>
          <a:xfrm>
            <a:off x="4023360" y="4042800"/>
            <a:ext cx="2512800" cy="60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Kriti Bhagat,M.tech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84" name="Picture 183"/>
          <p:cNvPicPr/>
          <p:nvPr/>
        </p:nvPicPr>
        <p:blipFill>
          <a:blip r:embed="rId5"/>
          <a:stretch/>
        </p:blipFill>
        <p:spPr>
          <a:xfrm>
            <a:off x="7680960" y="4526280"/>
            <a:ext cx="2832840" cy="1415520"/>
          </a:xfrm>
          <a:prstGeom prst="rect">
            <a:avLst/>
          </a:prstGeom>
          <a:ln>
            <a:noFill/>
          </a:ln>
        </p:spPr>
      </p:pic>
      <p:pic>
        <p:nvPicPr>
          <p:cNvPr id="185" name="Picture 184"/>
          <p:cNvPicPr/>
          <p:nvPr/>
        </p:nvPicPr>
        <p:blipFill>
          <a:blip r:embed="rId6"/>
          <a:stretch/>
        </p:blipFill>
        <p:spPr>
          <a:xfrm>
            <a:off x="3840480" y="4749480"/>
            <a:ext cx="3550680" cy="1283760"/>
          </a:xfrm>
          <a:prstGeom prst="rect">
            <a:avLst/>
          </a:prstGeom>
          <a:ln>
            <a:noFill/>
          </a:ln>
        </p:spPr>
      </p:pic>
      <p:pic>
        <p:nvPicPr>
          <p:cNvPr id="186" name="Picture 185"/>
          <p:cNvPicPr/>
          <p:nvPr/>
        </p:nvPicPr>
        <p:blipFill>
          <a:blip r:embed="rId7"/>
          <a:stretch/>
        </p:blipFill>
        <p:spPr>
          <a:xfrm>
            <a:off x="9470160" y="2337840"/>
            <a:ext cx="2140920" cy="2140920"/>
          </a:xfrm>
          <a:prstGeom prst="rect">
            <a:avLst/>
          </a:prstGeom>
          <a:ln>
            <a:noFill/>
          </a:ln>
        </p:spPr>
      </p:pic>
      <p:pic>
        <p:nvPicPr>
          <p:cNvPr id="187" name="Picture 186"/>
          <p:cNvPicPr/>
          <p:nvPr/>
        </p:nvPicPr>
        <p:blipFill>
          <a:blip r:embed="rId8"/>
          <a:stretch/>
        </p:blipFill>
        <p:spPr>
          <a:xfrm>
            <a:off x="1427040" y="4937760"/>
            <a:ext cx="1588680" cy="893520"/>
          </a:xfrm>
          <a:prstGeom prst="rect">
            <a:avLst/>
          </a:prstGeom>
          <a:ln>
            <a:noFill/>
          </a:ln>
        </p:spPr>
      </p:pic>
      <p:sp>
        <p:nvSpPr>
          <p:cNvPr id="188" name="CustomShape 5"/>
          <p:cNvSpPr/>
          <p:nvPr/>
        </p:nvSpPr>
        <p:spPr>
          <a:xfrm>
            <a:off x="2198160" y="6126480"/>
            <a:ext cx="9596160" cy="100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39464A"/>
                </a:solidFill>
                <a:latin typeface="Arial"/>
                <a:ea typeface="DejaVu Sans"/>
              </a:rPr>
              <a:t> </a:t>
            </a:r>
            <a:r>
              <a:rPr lang="en-US" sz="1400" b="0" u="sng" strike="noStrike" spc="-1">
                <a:solidFill>
                  <a:srgbClr val="0563C1"/>
                </a:solidFill>
                <a:uFillTx/>
                <a:latin typeface="Arial"/>
                <a:ea typeface="DejaVu Sans"/>
                <a:hlinkClick r:id="rId9"/>
              </a:rPr>
              <a:t>https://ml-bioinfo-ceitec.github.io/PENGUINN-RNA/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89" name="CustomShape 6"/>
          <p:cNvSpPr/>
          <p:nvPr/>
        </p:nvSpPr>
        <p:spPr>
          <a:xfrm>
            <a:off x="4223160" y="3289320"/>
            <a:ext cx="383184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4493B0C-C32A-4416-9759-8E698AEC0F9F}" type="slidenum">
              <a:rPr lang="en-US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7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3330360" y="6408360"/>
            <a:ext cx="2260800" cy="21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1800" b="0" strike="noStrike" spc="-1">
                <a:solidFill>
                  <a:srgbClr val="21A9C0"/>
                </a:solidFill>
                <a:latin typeface="Arial"/>
                <a:ea typeface="DejaVu Sans"/>
              </a:rPr>
              <a:t>www.ceitec.eu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363400" y="1836360"/>
            <a:ext cx="838800" cy="27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0" strike="noStrike" spc="-1">
                <a:solidFill>
                  <a:srgbClr val="21A9C0"/>
                </a:solidFill>
                <a:latin typeface="Arial"/>
                <a:ea typeface="DejaVu Sans"/>
              </a:rPr>
              <a:t>CEITEC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2026440" y="2419200"/>
            <a:ext cx="1551240" cy="27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b="0" strike="noStrike" spc="-1">
                <a:solidFill>
                  <a:srgbClr val="21A9C0"/>
                </a:solidFill>
                <a:latin typeface="Arial"/>
                <a:ea typeface="DejaVu Sans"/>
              </a:rPr>
              <a:t>@CEITEC_Brno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1489680" y="2383200"/>
            <a:ext cx="411480" cy="357120"/>
          </a:xfrm>
          <a:custGeom>
            <a:avLst/>
            <a:gdLst/>
            <a:ahLst/>
            <a:cxnLst/>
            <a:rect l="l" t="t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5"/>
          <p:cNvSpPr/>
          <p:nvPr/>
        </p:nvSpPr>
        <p:spPr>
          <a:xfrm>
            <a:off x="1826640" y="1797120"/>
            <a:ext cx="414360" cy="357120"/>
          </a:xfrm>
          <a:custGeom>
            <a:avLst/>
            <a:gdLst/>
            <a:ahLst/>
            <a:cxnLst/>
            <a:rect l="l" t="t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6"/>
          <p:cNvSpPr/>
          <p:nvPr/>
        </p:nvSpPr>
        <p:spPr>
          <a:xfrm>
            <a:off x="91440" y="5577840"/>
            <a:ext cx="4935240" cy="146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i="1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96" name="CustomShape 7"/>
          <p:cNvSpPr/>
          <p:nvPr/>
        </p:nvSpPr>
        <p:spPr>
          <a:xfrm>
            <a:off x="1097280" y="3291840"/>
            <a:ext cx="15764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100707"/>
                </a:solidFill>
                <a:latin typeface="Arial"/>
                <a:ea typeface="DejaVu Sans"/>
              </a:rPr>
              <a:t>Thank you</a:t>
            </a: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322</Words>
  <Application>Microsoft Office PowerPoint</Application>
  <PresentationFormat>Widescreen</PresentationFormat>
  <Paragraphs>72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DejaVu Sans</vt:lpstr>
      <vt:lpstr>Noto Sans CJK SC</vt:lpstr>
      <vt:lpstr>Symbol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Michaela Palata</dc:creator>
  <dc:description/>
  <cp:lastModifiedBy>enbik</cp:lastModifiedBy>
  <cp:revision>368</cp:revision>
  <cp:lastPrinted>2017-09-20T07:48:49Z</cp:lastPrinted>
  <dcterms:created xsi:type="dcterms:W3CDTF">2017-09-06T10:48:47Z</dcterms:created>
  <dcterms:modified xsi:type="dcterms:W3CDTF">2022-06-13T16:43:17Z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35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40</vt:i4>
  </property>
</Properties>
</file>