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7" r:id="rId2"/>
    <p:sldId id="349" r:id="rId3"/>
    <p:sldId id="846" r:id="rId4"/>
    <p:sldId id="310" r:id="rId5"/>
    <p:sldId id="395" r:id="rId6"/>
    <p:sldId id="864" r:id="rId7"/>
    <p:sldId id="866" r:id="rId8"/>
    <p:sldId id="865" r:id="rId9"/>
    <p:sldId id="397" r:id="rId10"/>
    <p:sldId id="867" r:id="rId11"/>
    <p:sldId id="354" r:id="rId12"/>
    <p:sldId id="844" r:id="rId13"/>
    <p:sldId id="849" r:id="rId14"/>
    <p:sldId id="861" r:id="rId15"/>
    <p:sldId id="851" r:id="rId16"/>
    <p:sldId id="859" r:id="rId17"/>
    <p:sldId id="854" r:id="rId18"/>
    <p:sldId id="863" r:id="rId19"/>
    <p:sldId id="852" r:id="rId20"/>
    <p:sldId id="850" r:id="rId21"/>
    <p:sldId id="853" r:id="rId22"/>
    <p:sldId id="856" r:id="rId23"/>
    <p:sldId id="857" r:id="rId24"/>
    <p:sldId id="300" r:id="rId25"/>
  </p:sldIdLst>
  <p:sldSz cx="12192000" cy="6858000"/>
  <p:notesSz cx="6865938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D66"/>
    <a:srgbClr val="6C6C6C"/>
    <a:srgbClr val="F9FFFF"/>
    <a:srgbClr val="F6F7F7"/>
    <a:srgbClr val="A9D18E"/>
    <a:srgbClr val="FCD966"/>
    <a:srgbClr val="7AC143"/>
    <a:srgbClr val="62BB46"/>
    <a:srgbClr val="21A9C0"/>
    <a:srgbClr val="394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78" autoAdjust="0"/>
    <p:restoredTop sz="87097" autoAdjust="0"/>
  </p:normalViewPr>
  <p:slideViewPr>
    <p:cSldViewPr snapToGrid="0" showGuides="1">
      <p:cViewPr varScale="1">
        <p:scale>
          <a:sx n="96" d="100"/>
          <a:sy n="96" d="100"/>
        </p:scale>
        <p:origin x="184" y="192"/>
      </p:cViewPr>
      <p:guideLst>
        <p:guide orient="horz" pos="2136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8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848486-B428-1649-AC9B-A8D53FAF2455}" type="doc">
      <dgm:prSet loTypeId="urn:microsoft.com/office/officeart/2005/8/layout/pList2" loCatId="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A929AF-56F8-DC41-B039-AC23A1FFE5E2}">
      <dgm:prSet phldrT="[Text]"/>
      <dgm:spPr/>
      <dgm:t>
        <a:bodyPr/>
        <a:lstStyle/>
        <a:p>
          <a:pPr algn="ctr"/>
          <a:r>
            <a:rPr lang="en-GB" dirty="0"/>
            <a:t>Chemistry registration</a:t>
          </a:r>
        </a:p>
      </dgm:t>
    </dgm:pt>
    <dgm:pt modelId="{B4E26561-7F01-5649-80A0-3D8F907C5534}" type="parTrans" cxnId="{225F37AB-AF9D-4747-BB99-E86BA9854BB1}">
      <dgm:prSet/>
      <dgm:spPr/>
      <dgm:t>
        <a:bodyPr/>
        <a:lstStyle/>
        <a:p>
          <a:endParaRPr lang="en-GB"/>
        </a:p>
      </dgm:t>
    </dgm:pt>
    <dgm:pt modelId="{2B7E1AC2-B518-D343-8F72-3CF2FBD5DFDF}" type="sibTrans" cxnId="{225F37AB-AF9D-4747-BB99-E86BA9854BB1}">
      <dgm:prSet/>
      <dgm:spPr/>
      <dgm:t>
        <a:bodyPr/>
        <a:lstStyle/>
        <a:p>
          <a:endParaRPr lang="en-GB"/>
        </a:p>
      </dgm:t>
    </dgm:pt>
    <dgm:pt modelId="{FD80A99F-987F-C04E-880F-68346E222A13}">
      <dgm:prSet phldrT="[Text]"/>
      <dgm:spPr/>
      <dgm:t>
        <a:bodyPr/>
        <a:lstStyle/>
        <a:p>
          <a:pPr algn="l"/>
          <a:r>
            <a:rPr lang="en-GB" dirty="0"/>
            <a:t>Barcode enabled</a:t>
          </a:r>
        </a:p>
      </dgm:t>
    </dgm:pt>
    <dgm:pt modelId="{E80E78A8-954E-7F45-82C3-6155BB2681DC}" type="parTrans" cxnId="{59209A94-E621-5C4F-B87A-7A34904D461F}">
      <dgm:prSet/>
      <dgm:spPr/>
      <dgm:t>
        <a:bodyPr/>
        <a:lstStyle/>
        <a:p>
          <a:endParaRPr lang="en-GB"/>
        </a:p>
      </dgm:t>
    </dgm:pt>
    <dgm:pt modelId="{CC24A0DB-BE19-0E49-878E-364E597F44E7}" type="sibTrans" cxnId="{59209A94-E621-5C4F-B87A-7A34904D461F}">
      <dgm:prSet/>
      <dgm:spPr/>
      <dgm:t>
        <a:bodyPr/>
        <a:lstStyle/>
        <a:p>
          <a:endParaRPr lang="en-GB"/>
        </a:p>
      </dgm:t>
    </dgm:pt>
    <dgm:pt modelId="{B743E249-6FB4-F849-A5DD-AB97457E1EBA}">
      <dgm:prSet phldrT="[Text]"/>
      <dgm:spPr/>
      <dgm:t>
        <a:bodyPr/>
        <a:lstStyle/>
        <a:p>
          <a:r>
            <a:rPr lang="en-GB" dirty="0"/>
            <a:t>Sequencing</a:t>
          </a:r>
        </a:p>
      </dgm:t>
    </dgm:pt>
    <dgm:pt modelId="{7281C996-846B-C349-AC6E-D6CA5276D74C}" type="parTrans" cxnId="{2CA2CE69-0087-6143-A746-42282B87CE64}">
      <dgm:prSet/>
      <dgm:spPr/>
      <dgm:t>
        <a:bodyPr/>
        <a:lstStyle/>
        <a:p>
          <a:endParaRPr lang="en-GB"/>
        </a:p>
      </dgm:t>
    </dgm:pt>
    <dgm:pt modelId="{4DB8DAA1-33A2-224F-B891-89E212FCEC13}" type="sibTrans" cxnId="{2CA2CE69-0087-6143-A746-42282B87CE64}">
      <dgm:prSet/>
      <dgm:spPr/>
      <dgm:t>
        <a:bodyPr/>
        <a:lstStyle/>
        <a:p>
          <a:endParaRPr lang="en-GB"/>
        </a:p>
      </dgm:t>
    </dgm:pt>
    <dgm:pt modelId="{47FFF7B6-76F5-4F4E-B3DC-1660617729DF}">
      <dgm:prSet phldrT="[Text]"/>
      <dgm:spPr/>
      <dgm:t>
        <a:bodyPr/>
        <a:lstStyle/>
        <a:p>
          <a:r>
            <a:rPr lang="en-GB" dirty="0"/>
            <a:t>Support direct data access</a:t>
          </a:r>
        </a:p>
      </dgm:t>
    </dgm:pt>
    <dgm:pt modelId="{468AB90A-C6C9-414B-B0D3-F88EE0686A1D}" type="parTrans" cxnId="{E764ACB2-2C4F-2843-B70C-3E267CCE22A3}">
      <dgm:prSet/>
      <dgm:spPr/>
      <dgm:t>
        <a:bodyPr/>
        <a:lstStyle/>
        <a:p>
          <a:endParaRPr lang="en-GB"/>
        </a:p>
      </dgm:t>
    </dgm:pt>
    <dgm:pt modelId="{B968EF1D-2D43-6A41-8A06-3B91FF28992C}" type="sibTrans" cxnId="{E764ACB2-2C4F-2843-B70C-3E267CCE22A3}">
      <dgm:prSet/>
      <dgm:spPr/>
      <dgm:t>
        <a:bodyPr/>
        <a:lstStyle/>
        <a:p>
          <a:endParaRPr lang="en-GB"/>
        </a:p>
      </dgm:t>
    </dgm:pt>
    <dgm:pt modelId="{5788B210-7FA3-CC42-BF52-D52AC556152B}">
      <dgm:prSet phldrT="[Text]"/>
      <dgm:spPr/>
      <dgm:t>
        <a:bodyPr/>
        <a:lstStyle/>
        <a:p>
          <a:r>
            <a:rPr lang="en-GB" dirty="0"/>
            <a:t>Data analysis</a:t>
          </a:r>
        </a:p>
      </dgm:t>
    </dgm:pt>
    <dgm:pt modelId="{E4D0EF56-4148-E841-B97C-32503DA37CB2}" type="parTrans" cxnId="{D639EC77-7C30-E849-A13F-5E2F26EF2278}">
      <dgm:prSet/>
      <dgm:spPr/>
      <dgm:t>
        <a:bodyPr/>
        <a:lstStyle/>
        <a:p>
          <a:endParaRPr lang="en-GB"/>
        </a:p>
      </dgm:t>
    </dgm:pt>
    <dgm:pt modelId="{20F02AE1-7052-1048-AADA-A706D9AEC5F8}" type="sibTrans" cxnId="{D639EC77-7C30-E849-A13F-5E2F26EF2278}">
      <dgm:prSet/>
      <dgm:spPr/>
      <dgm:t>
        <a:bodyPr/>
        <a:lstStyle/>
        <a:p>
          <a:endParaRPr lang="en-GB"/>
        </a:p>
      </dgm:t>
    </dgm:pt>
    <dgm:pt modelId="{48EDA7CD-8850-5148-9C5C-0CBD0DF9D164}">
      <dgm:prSet phldrT="[Text]"/>
      <dgm:spPr/>
      <dgm:t>
        <a:bodyPr/>
        <a:lstStyle/>
        <a:p>
          <a:endParaRPr lang="en-GB" dirty="0"/>
        </a:p>
      </dgm:t>
    </dgm:pt>
    <dgm:pt modelId="{F2220B78-09D6-CF4E-A70D-71343CB39357}" type="parTrans" cxnId="{61EAF225-6716-6442-A529-E67987F6D004}">
      <dgm:prSet/>
      <dgm:spPr/>
      <dgm:t>
        <a:bodyPr/>
        <a:lstStyle/>
        <a:p>
          <a:endParaRPr lang="en-GB"/>
        </a:p>
      </dgm:t>
    </dgm:pt>
    <dgm:pt modelId="{8F89B0C7-2E66-F84C-92B9-55C36833D1A5}" type="sibTrans" cxnId="{61EAF225-6716-6442-A529-E67987F6D004}">
      <dgm:prSet/>
      <dgm:spPr/>
      <dgm:t>
        <a:bodyPr/>
        <a:lstStyle/>
        <a:p>
          <a:endParaRPr lang="en-GB"/>
        </a:p>
      </dgm:t>
    </dgm:pt>
    <dgm:pt modelId="{33539421-491F-9443-8675-FF9109E72891}">
      <dgm:prSet/>
      <dgm:spPr/>
      <dgm:t>
        <a:bodyPr/>
        <a:lstStyle/>
        <a:p>
          <a:r>
            <a:rPr lang="en-GB" dirty="0"/>
            <a:t>Results </a:t>
          </a:r>
          <a:r>
            <a:rPr lang="en-GB" b="0" i="0" dirty="0"/>
            <a:t>visualization</a:t>
          </a:r>
          <a:endParaRPr lang="en-GB" dirty="0"/>
        </a:p>
      </dgm:t>
    </dgm:pt>
    <dgm:pt modelId="{45DF99C3-81A7-5448-85B3-8F8E04B186F1}" type="parTrans" cxnId="{7B3A13A1-1E10-ED46-853C-8C570D567B3E}">
      <dgm:prSet/>
      <dgm:spPr/>
      <dgm:t>
        <a:bodyPr/>
        <a:lstStyle/>
        <a:p>
          <a:endParaRPr lang="en-GB"/>
        </a:p>
      </dgm:t>
    </dgm:pt>
    <dgm:pt modelId="{629DBD91-4DC5-B940-B844-711CD064893E}" type="sibTrans" cxnId="{7B3A13A1-1E10-ED46-853C-8C570D567B3E}">
      <dgm:prSet/>
      <dgm:spPr/>
      <dgm:t>
        <a:bodyPr/>
        <a:lstStyle/>
        <a:p>
          <a:endParaRPr lang="en-GB"/>
        </a:p>
      </dgm:t>
    </dgm:pt>
    <dgm:pt modelId="{4D70F8FB-D323-F84B-AC24-D1C5FB5B82E4}">
      <dgm:prSet phldrT="[Text]"/>
      <dgm:spPr/>
      <dgm:t>
        <a:bodyPr/>
        <a:lstStyle/>
        <a:p>
          <a:r>
            <a:rPr lang="en-GB" dirty="0"/>
            <a:t>Automated!</a:t>
          </a:r>
        </a:p>
      </dgm:t>
    </dgm:pt>
    <dgm:pt modelId="{F495BCEC-5054-A347-8A9D-AB7C713D0E77}" type="parTrans" cxnId="{EAB36C41-186A-B344-BBA9-9527342DA4D1}">
      <dgm:prSet/>
      <dgm:spPr/>
      <dgm:t>
        <a:bodyPr/>
        <a:lstStyle/>
        <a:p>
          <a:endParaRPr lang="en-GB"/>
        </a:p>
      </dgm:t>
    </dgm:pt>
    <dgm:pt modelId="{475E46CD-2005-5543-8120-ADDECDBEAE80}" type="sibTrans" cxnId="{EAB36C41-186A-B344-BBA9-9527342DA4D1}">
      <dgm:prSet/>
      <dgm:spPr/>
      <dgm:t>
        <a:bodyPr/>
        <a:lstStyle/>
        <a:p>
          <a:endParaRPr lang="en-GB"/>
        </a:p>
      </dgm:t>
    </dgm:pt>
    <dgm:pt modelId="{7482DAFC-5C72-214B-BAF5-02DC39DDFD6D}">
      <dgm:prSet phldrT="[Text]"/>
      <dgm:spPr/>
      <dgm:t>
        <a:bodyPr/>
        <a:lstStyle/>
        <a:p>
          <a:r>
            <a:rPr lang="en-GB" dirty="0"/>
            <a:t>Reproducible</a:t>
          </a:r>
        </a:p>
      </dgm:t>
    </dgm:pt>
    <dgm:pt modelId="{C4E8548C-A362-9847-BBFE-9194C0457977}" type="parTrans" cxnId="{2E269DA4-4651-614A-A5C8-0719A74212FA}">
      <dgm:prSet/>
      <dgm:spPr/>
      <dgm:t>
        <a:bodyPr/>
        <a:lstStyle/>
        <a:p>
          <a:endParaRPr lang="en-GB"/>
        </a:p>
      </dgm:t>
    </dgm:pt>
    <dgm:pt modelId="{E6840FF1-2F26-FD43-9B3A-D8B19D058EC0}" type="sibTrans" cxnId="{2E269DA4-4651-614A-A5C8-0719A74212FA}">
      <dgm:prSet/>
      <dgm:spPr/>
      <dgm:t>
        <a:bodyPr/>
        <a:lstStyle/>
        <a:p>
          <a:endParaRPr lang="en-GB"/>
        </a:p>
      </dgm:t>
    </dgm:pt>
    <dgm:pt modelId="{6B16875D-541F-584E-911F-1C20CE31DDA0}">
      <dgm:prSet/>
      <dgm:spPr/>
      <dgm:t>
        <a:bodyPr/>
        <a:lstStyle/>
        <a:p>
          <a:r>
            <a:rPr lang="en-GB" b="0" i="0" dirty="0"/>
            <a:t>integrate all patient's data</a:t>
          </a:r>
          <a:endParaRPr lang="en-GB" dirty="0"/>
        </a:p>
      </dgm:t>
    </dgm:pt>
    <dgm:pt modelId="{1E32948D-4A9E-F24A-9853-580C0FBD0C0A}" type="sibTrans" cxnId="{2B448CA6-9C71-8441-8997-10F137BE4471}">
      <dgm:prSet/>
      <dgm:spPr/>
      <dgm:t>
        <a:bodyPr/>
        <a:lstStyle/>
        <a:p>
          <a:endParaRPr lang="en-GB"/>
        </a:p>
      </dgm:t>
    </dgm:pt>
    <dgm:pt modelId="{6D5993D4-10C4-554A-89AB-4418A91E77D0}" type="parTrans" cxnId="{2B448CA6-9C71-8441-8997-10F137BE4471}">
      <dgm:prSet/>
      <dgm:spPr/>
      <dgm:t>
        <a:bodyPr/>
        <a:lstStyle/>
        <a:p>
          <a:endParaRPr lang="en-GB"/>
        </a:p>
      </dgm:t>
    </dgm:pt>
    <dgm:pt modelId="{8761E798-2D1A-4E45-8091-77AEC63B98B4}" type="pres">
      <dgm:prSet presAssocID="{DC848486-B428-1649-AC9B-A8D53FAF2455}" presName="Name0" presStyleCnt="0">
        <dgm:presLayoutVars>
          <dgm:dir/>
          <dgm:resizeHandles val="exact"/>
        </dgm:presLayoutVars>
      </dgm:prSet>
      <dgm:spPr/>
    </dgm:pt>
    <dgm:pt modelId="{B471B5D0-714B-2941-824E-372805CA6A58}" type="pres">
      <dgm:prSet presAssocID="{DC848486-B428-1649-AC9B-A8D53FAF2455}" presName="bkgdShp" presStyleLbl="alignAccFollowNode1" presStyleIdx="0" presStyleCnt="1"/>
      <dgm:spPr/>
    </dgm:pt>
    <dgm:pt modelId="{0F02C8DA-44E0-1A42-8E7B-854B03760B92}" type="pres">
      <dgm:prSet presAssocID="{DC848486-B428-1649-AC9B-A8D53FAF2455}" presName="linComp" presStyleCnt="0"/>
      <dgm:spPr/>
    </dgm:pt>
    <dgm:pt modelId="{C020DDAE-2607-DE49-92E4-72FC7398F4A1}" type="pres">
      <dgm:prSet presAssocID="{95A929AF-56F8-DC41-B039-AC23A1FFE5E2}" presName="compNode" presStyleCnt="0"/>
      <dgm:spPr/>
    </dgm:pt>
    <dgm:pt modelId="{EE2AC839-B23F-464A-AA5B-84F0071B5B14}" type="pres">
      <dgm:prSet presAssocID="{95A929AF-56F8-DC41-B039-AC23A1FFE5E2}" presName="node" presStyleLbl="node1" presStyleIdx="0" presStyleCnt="4">
        <dgm:presLayoutVars>
          <dgm:bulletEnabled val="1"/>
        </dgm:presLayoutVars>
      </dgm:prSet>
      <dgm:spPr/>
    </dgm:pt>
    <dgm:pt modelId="{CED3CA06-90EB-3949-A21B-DD59392C6755}" type="pres">
      <dgm:prSet presAssocID="{95A929AF-56F8-DC41-B039-AC23A1FFE5E2}" presName="invisiNode" presStyleLbl="node1" presStyleIdx="0" presStyleCnt="4"/>
      <dgm:spPr/>
    </dgm:pt>
    <dgm:pt modelId="{ACF1B557-0407-BE47-B9DB-B7547727F33D}" type="pres">
      <dgm:prSet presAssocID="{95A929AF-56F8-DC41-B039-AC23A1FFE5E2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C3EF71C4-B0DE-AB45-80A1-188AEDD25B51}" type="pres">
      <dgm:prSet presAssocID="{2B7E1AC2-B518-D343-8F72-3CF2FBD5DFDF}" presName="sibTrans" presStyleLbl="sibTrans2D1" presStyleIdx="0" presStyleCnt="0"/>
      <dgm:spPr/>
    </dgm:pt>
    <dgm:pt modelId="{CFEB5C96-0FDE-1247-9F78-6AF894E36E5C}" type="pres">
      <dgm:prSet presAssocID="{B743E249-6FB4-F849-A5DD-AB97457E1EBA}" presName="compNode" presStyleCnt="0"/>
      <dgm:spPr/>
    </dgm:pt>
    <dgm:pt modelId="{DC2C0A0B-C55F-D449-B5D4-48FB3DDF7E30}" type="pres">
      <dgm:prSet presAssocID="{B743E249-6FB4-F849-A5DD-AB97457E1EBA}" presName="node" presStyleLbl="node1" presStyleIdx="1" presStyleCnt="4">
        <dgm:presLayoutVars>
          <dgm:bulletEnabled val="1"/>
        </dgm:presLayoutVars>
      </dgm:prSet>
      <dgm:spPr/>
    </dgm:pt>
    <dgm:pt modelId="{90A36732-EDCF-4A44-B087-D4DB159EB17E}" type="pres">
      <dgm:prSet presAssocID="{B743E249-6FB4-F849-A5DD-AB97457E1EBA}" presName="invisiNode" presStyleLbl="node1" presStyleIdx="1" presStyleCnt="4"/>
      <dgm:spPr/>
    </dgm:pt>
    <dgm:pt modelId="{D6DD08AD-5DDB-B94F-A81B-76DC707A95D8}" type="pres">
      <dgm:prSet presAssocID="{B743E249-6FB4-F849-A5DD-AB97457E1EBA}" presName="imagNode" presStyleLbl="fgImgPlace1" presStyleIdx="1" presStyleCnt="4" custLinFactNeighborX="-45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46" t="-10390" r="3646" b="-17610"/>
          </a:stretch>
        </a:blipFill>
      </dgm:spPr>
    </dgm:pt>
    <dgm:pt modelId="{5B455E00-CFE1-EE4F-A776-39EDF1545AA4}" type="pres">
      <dgm:prSet presAssocID="{4DB8DAA1-33A2-224F-B891-89E212FCEC13}" presName="sibTrans" presStyleLbl="sibTrans2D1" presStyleIdx="0" presStyleCnt="0"/>
      <dgm:spPr/>
    </dgm:pt>
    <dgm:pt modelId="{B8B949A0-0E6B-E242-A242-6B5D732B8FAD}" type="pres">
      <dgm:prSet presAssocID="{5788B210-7FA3-CC42-BF52-D52AC556152B}" presName="compNode" presStyleCnt="0"/>
      <dgm:spPr/>
    </dgm:pt>
    <dgm:pt modelId="{1A593DF6-2ED8-204D-B00F-49DDCBF13B5F}" type="pres">
      <dgm:prSet presAssocID="{5788B210-7FA3-CC42-BF52-D52AC556152B}" presName="node" presStyleLbl="node1" presStyleIdx="2" presStyleCnt="4">
        <dgm:presLayoutVars>
          <dgm:bulletEnabled val="1"/>
        </dgm:presLayoutVars>
      </dgm:prSet>
      <dgm:spPr/>
    </dgm:pt>
    <dgm:pt modelId="{4735CF88-5AF0-564F-9D86-1BC04DE2133F}" type="pres">
      <dgm:prSet presAssocID="{5788B210-7FA3-CC42-BF52-D52AC556152B}" presName="invisiNode" presStyleLbl="node1" presStyleIdx="2" presStyleCnt="4"/>
      <dgm:spPr/>
    </dgm:pt>
    <dgm:pt modelId="{7386A43C-C566-1C48-A563-F62BE3AC135B}" type="pres">
      <dgm:prSet presAssocID="{5788B210-7FA3-CC42-BF52-D52AC556152B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8AD9C5C6-D3B1-084A-9FC1-406332CE77DC}" type="pres">
      <dgm:prSet presAssocID="{20F02AE1-7052-1048-AADA-A706D9AEC5F8}" presName="sibTrans" presStyleLbl="sibTrans2D1" presStyleIdx="0" presStyleCnt="0"/>
      <dgm:spPr/>
    </dgm:pt>
    <dgm:pt modelId="{D9CC2387-5946-CB4A-A715-613A520378D4}" type="pres">
      <dgm:prSet presAssocID="{33539421-491F-9443-8675-FF9109E72891}" presName="compNode" presStyleCnt="0"/>
      <dgm:spPr/>
    </dgm:pt>
    <dgm:pt modelId="{327F1E25-343C-CE4A-9A2D-FD86FE12A840}" type="pres">
      <dgm:prSet presAssocID="{33539421-491F-9443-8675-FF9109E72891}" presName="node" presStyleLbl="node1" presStyleIdx="3" presStyleCnt="4">
        <dgm:presLayoutVars>
          <dgm:bulletEnabled val="1"/>
        </dgm:presLayoutVars>
      </dgm:prSet>
      <dgm:spPr/>
    </dgm:pt>
    <dgm:pt modelId="{F28B179A-B994-B549-B2BE-18B1FD03FF53}" type="pres">
      <dgm:prSet presAssocID="{33539421-491F-9443-8675-FF9109E72891}" presName="invisiNode" presStyleLbl="node1" presStyleIdx="3" presStyleCnt="4"/>
      <dgm:spPr/>
    </dgm:pt>
    <dgm:pt modelId="{074A89F5-843C-784F-A3A7-6DBA67AA8315}" type="pres">
      <dgm:prSet presAssocID="{33539421-491F-9443-8675-FF9109E72891}" presName="imagNode" presStyleLbl="fgImgPlac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12" t="-7268" r="-912" b="-30732"/>
          </a:stretch>
        </a:blipFill>
      </dgm:spPr>
    </dgm:pt>
  </dgm:ptLst>
  <dgm:cxnLst>
    <dgm:cxn modelId="{8EB8EB0E-B1AB-9B48-84F6-408A8A77D724}" type="presOf" srcId="{B743E249-6FB4-F849-A5DD-AB97457E1EBA}" destId="{DC2C0A0B-C55F-D449-B5D4-48FB3DDF7E30}" srcOrd="0" destOrd="0" presId="urn:microsoft.com/office/officeart/2005/8/layout/pList2"/>
    <dgm:cxn modelId="{AE1A2F18-71F2-6D4F-8E54-0D924DAF87E9}" type="presOf" srcId="{20F02AE1-7052-1048-AADA-A706D9AEC5F8}" destId="{8AD9C5C6-D3B1-084A-9FC1-406332CE77DC}" srcOrd="0" destOrd="0" presId="urn:microsoft.com/office/officeart/2005/8/layout/pList2"/>
    <dgm:cxn modelId="{C42A061A-E39C-354E-8230-71A7B7410EDE}" type="presOf" srcId="{33539421-491F-9443-8675-FF9109E72891}" destId="{327F1E25-343C-CE4A-9A2D-FD86FE12A840}" srcOrd="0" destOrd="0" presId="urn:microsoft.com/office/officeart/2005/8/layout/pList2"/>
    <dgm:cxn modelId="{61EAF225-6716-6442-A529-E67987F6D004}" srcId="{5788B210-7FA3-CC42-BF52-D52AC556152B}" destId="{48EDA7CD-8850-5148-9C5C-0CBD0DF9D164}" srcOrd="2" destOrd="0" parTransId="{F2220B78-09D6-CF4E-A70D-71343CB39357}" sibTransId="{8F89B0C7-2E66-F84C-92B9-55C36833D1A5}"/>
    <dgm:cxn modelId="{EAB36C41-186A-B344-BBA9-9527342DA4D1}" srcId="{5788B210-7FA3-CC42-BF52-D52AC556152B}" destId="{4D70F8FB-D323-F84B-AC24-D1C5FB5B82E4}" srcOrd="0" destOrd="0" parTransId="{F495BCEC-5054-A347-8A9D-AB7C713D0E77}" sibTransId="{475E46CD-2005-5543-8120-ADDECDBEAE80}"/>
    <dgm:cxn modelId="{80501E5F-16F5-5340-AD6F-D17C560A7A69}" type="presOf" srcId="{47FFF7B6-76F5-4F4E-B3DC-1660617729DF}" destId="{DC2C0A0B-C55F-D449-B5D4-48FB3DDF7E30}" srcOrd="0" destOrd="1" presId="urn:microsoft.com/office/officeart/2005/8/layout/pList2"/>
    <dgm:cxn modelId="{71F31965-5DDB-DB44-A5BF-835012EE93B9}" type="presOf" srcId="{5788B210-7FA3-CC42-BF52-D52AC556152B}" destId="{1A593DF6-2ED8-204D-B00F-49DDCBF13B5F}" srcOrd="0" destOrd="0" presId="urn:microsoft.com/office/officeart/2005/8/layout/pList2"/>
    <dgm:cxn modelId="{2CA2CE69-0087-6143-A746-42282B87CE64}" srcId="{DC848486-B428-1649-AC9B-A8D53FAF2455}" destId="{B743E249-6FB4-F849-A5DD-AB97457E1EBA}" srcOrd="1" destOrd="0" parTransId="{7281C996-846B-C349-AC6E-D6CA5276D74C}" sibTransId="{4DB8DAA1-33A2-224F-B891-89E212FCEC13}"/>
    <dgm:cxn modelId="{62161573-0AFA-4146-9900-AA00DE026DB9}" type="presOf" srcId="{48EDA7CD-8850-5148-9C5C-0CBD0DF9D164}" destId="{1A593DF6-2ED8-204D-B00F-49DDCBF13B5F}" srcOrd="0" destOrd="3" presId="urn:microsoft.com/office/officeart/2005/8/layout/pList2"/>
    <dgm:cxn modelId="{EE4B1C75-81FC-7C44-99CF-FA866D42860D}" type="presOf" srcId="{FD80A99F-987F-C04E-880F-68346E222A13}" destId="{EE2AC839-B23F-464A-AA5B-84F0071B5B14}" srcOrd="0" destOrd="1" presId="urn:microsoft.com/office/officeart/2005/8/layout/pList2"/>
    <dgm:cxn modelId="{D639EC77-7C30-E849-A13F-5E2F26EF2278}" srcId="{DC848486-B428-1649-AC9B-A8D53FAF2455}" destId="{5788B210-7FA3-CC42-BF52-D52AC556152B}" srcOrd="2" destOrd="0" parTransId="{E4D0EF56-4148-E841-B97C-32503DA37CB2}" sibTransId="{20F02AE1-7052-1048-AADA-A706D9AEC5F8}"/>
    <dgm:cxn modelId="{8D0E8290-060C-3845-9D10-A69C0ECAD3BD}" type="presOf" srcId="{6B16875D-541F-584E-911F-1C20CE31DDA0}" destId="{327F1E25-343C-CE4A-9A2D-FD86FE12A840}" srcOrd="0" destOrd="1" presId="urn:microsoft.com/office/officeart/2005/8/layout/pList2"/>
    <dgm:cxn modelId="{8E8BC992-ED5F-8946-A2D7-CC01B52C5DA5}" type="presOf" srcId="{95A929AF-56F8-DC41-B039-AC23A1FFE5E2}" destId="{EE2AC839-B23F-464A-AA5B-84F0071B5B14}" srcOrd="0" destOrd="0" presId="urn:microsoft.com/office/officeart/2005/8/layout/pList2"/>
    <dgm:cxn modelId="{59209A94-E621-5C4F-B87A-7A34904D461F}" srcId="{95A929AF-56F8-DC41-B039-AC23A1FFE5E2}" destId="{FD80A99F-987F-C04E-880F-68346E222A13}" srcOrd="0" destOrd="0" parTransId="{E80E78A8-954E-7F45-82C3-6155BB2681DC}" sibTransId="{CC24A0DB-BE19-0E49-878E-364E597F44E7}"/>
    <dgm:cxn modelId="{3708F394-4745-9149-AA6D-CE8CE1C4687D}" type="presOf" srcId="{7482DAFC-5C72-214B-BAF5-02DC39DDFD6D}" destId="{1A593DF6-2ED8-204D-B00F-49DDCBF13B5F}" srcOrd="0" destOrd="2" presId="urn:microsoft.com/office/officeart/2005/8/layout/pList2"/>
    <dgm:cxn modelId="{D4C2D69C-28E6-2043-8F1F-32B526663B01}" type="presOf" srcId="{4DB8DAA1-33A2-224F-B891-89E212FCEC13}" destId="{5B455E00-CFE1-EE4F-A776-39EDF1545AA4}" srcOrd="0" destOrd="0" presId="urn:microsoft.com/office/officeart/2005/8/layout/pList2"/>
    <dgm:cxn modelId="{A5301E9D-CDA0-5146-807B-67325B52D2E8}" type="presOf" srcId="{2B7E1AC2-B518-D343-8F72-3CF2FBD5DFDF}" destId="{C3EF71C4-B0DE-AB45-80A1-188AEDD25B51}" srcOrd="0" destOrd="0" presId="urn:microsoft.com/office/officeart/2005/8/layout/pList2"/>
    <dgm:cxn modelId="{7B3A13A1-1E10-ED46-853C-8C570D567B3E}" srcId="{DC848486-B428-1649-AC9B-A8D53FAF2455}" destId="{33539421-491F-9443-8675-FF9109E72891}" srcOrd="3" destOrd="0" parTransId="{45DF99C3-81A7-5448-85B3-8F8E04B186F1}" sibTransId="{629DBD91-4DC5-B940-B844-711CD064893E}"/>
    <dgm:cxn modelId="{E8A894A4-CB3C-4840-AEE0-2364B342C0A0}" type="presOf" srcId="{DC848486-B428-1649-AC9B-A8D53FAF2455}" destId="{8761E798-2D1A-4E45-8091-77AEC63B98B4}" srcOrd="0" destOrd="0" presId="urn:microsoft.com/office/officeart/2005/8/layout/pList2"/>
    <dgm:cxn modelId="{2E269DA4-4651-614A-A5C8-0719A74212FA}" srcId="{5788B210-7FA3-CC42-BF52-D52AC556152B}" destId="{7482DAFC-5C72-214B-BAF5-02DC39DDFD6D}" srcOrd="1" destOrd="0" parTransId="{C4E8548C-A362-9847-BBFE-9194C0457977}" sibTransId="{E6840FF1-2F26-FD43-9B3A-D8B19D058EC0}"/>
    <dgm:cxn modelId="{2B448CA6-9C71-8441-8997-10F137BE4471}" srcId="{33539421-491F-9443-8675-FF9109E72891}" destId="{6B16875D-541F-584E-911F-1C20CE31DDA0}" srcOrd="0" destOrd="0" parTransId="{6D5993D4-10C4-554A-89AB-4418A91E77D0}" sibTransId="{1E32948D-4A9E-F24A-9853-580C0FBD0C0A}"/>
    <dgm:cxn modelId="{225F37AB-AF9D-4747-BB99-E86BA9854BB1}" srcId="{DC848486-B428-1649-AC9B-A8D53FAF2455}" destId="{95A929AF-56F8-DC41-B039-AC23A1FFE5E2}" srcOrd="0" destOrd="0" parTransId="{B4E26561-7F01-5649-80A0-3D8F907C5534}" sibTransId="{2B7E1AC2-B518-D343-8F72-3CF2FBD5DFDF}"/>
    <dgm:cxn modelId="{E764ACB2-2C4F-2843-B70C-3E267CCE22A3}" srcId="{B743E249-6FB4-F849-A5DD-AB97457E1EBA}" destId="{47FFF7B6-76F5-4F4E-B3DC-1660617729DF}" srcOrd="0" destOrd="0" parTransId="{468AB90A-C6C9-414B-B0D3-F88EE0686A1D}" sibTransId="{B968EF1D-2D43-6A41-8A06-3B91FF28992C}"/>
    <dgm:cxn modelId="{9124A9C5-B030-B54C-A5D2-F4B84352F189}" type="presOf" srcId="{4D70F8FB-D323-F84B-AC24-D1C5FB5B82E4}" destId="{1A593DF6-2ED8-204D-B00F-49DDCBF13B5F}" srcOrd="0" destOrd="1" presId="urn:microsoft.com/office/officeart/2005/8/layout/pList2"/>
    <dgm:cxn modelId="{7F609968-B3B2-F442-A736-691ADC12858C}" type="presParOf" srcId="{8761E798-2D1A-4E45-8091-77AEC63B98B4}" destId="{B471B5D0-714B-2941-824E-372805CA6A58}" srcOrd="0" destOrd="0" presId="urn:microsoft.com/office/officeart/2005/8/layout/pList2"/>
    <dgm:cxn modelId="{6A452320-F810-4E4F-8C6F-68870AE8EAAC}" type="presParOf" srcId="{8761E798-2D1A-4E45-8091-77AEC63B98B4}" destId="{0F02C8DA-44E0-1A42-8E7B-854B03760B92}" srcOrd="1" destOrd="0" presId="urn:microsoft.com/office/officeart/2005/8/layout/pList2"/>
    <dgm:cxn modelId="{D6B6F0AF-45F7-DA49-B0DB-59C6014281C7}" type="presParOf" srcId="{0F02C8DA-44E0-1A42-8E7B-854B03760B92}" destId="{C020DDAE-2607-DE49-92E4-72FC7398F4A1}" srcOrd="0" destOrd="0" presId="urn:microsoft.com/office/officeart/2005/8/layout/pList2"/>
    <dgm:cxn modelId="{0EE703AD-DEC6-F34E-B6EF-417AC2DF3244}" type="presParOf" srcId="{C020DDAE-2607-DE49-92E4-72FC7398F4A1}" destId="{EE2AC839-B23F-464A-AA5B-84F0071B5B14}" srcOrd="0" destOrd="0" presId="urn:microsoft.com/office/officeart/2005/8/layout/pList2"/>
    <dgm:cxn modelId="{8F600098-959C-5A4B-A5C6-8CF0C785AEC8}" type="presParOf" srcId="{C020DDAE-2607-DE49-92E4-72FC7398F4A1}" destId="{CED3CA06-90EB-3949-A21B-DD59392C6755}" srcOrd="1" destOrd="0" presId="urn:microsoft.com/office/officeart/2005/8/layout/pList2"/>
    <dgm:cxn modelId="{B4BC5432-65F3-4B46-8DD2-3F9C4640D128}" type="presParOf" srcId="{C020DDAE-2607-DE49-92E4-72FC7398F4A1}" destId="{ACF1B557-0407-BE47-B9DB-B7547727F33D}" srcOrd="2" destOrd="0" presId="urn:microsoft.com/office/officeart/2005/8/layout/pList2"/>
    <dgm:cxn modelId="{44A1E58C-A813-F244-806D-5CC1AAAC2DAA}" type="presParOf" srcId="{0F02C8DA-44E0-1A42-8E7B-854B03760B92}" destId="{C3EF71C4-B0DE-AB45-80A1-188AEDD25B51}" srcOrd="1" destOrd="0" presId="urn:microsoft.com/office/officeart/2005/8/layout/pList2"/>
    <dgm:cxn modelId="{28853037-A5D1-1844-A14A-261462329DAB}" type="presParOf" srcId="{0F02C8DA-44E0-1A42-8E7B-854B03760B92}" destId="{CFEB5C96-0FDE-1247-9F78-6AF894E36E5C}" srcOrd="2" destOrd="0" presId="urn:microsoft.com/office/officeart/2005/8/layout/pList2"/>
    <dgm:cxn modelId="{CC56BCA3-CF82-7A48-9507-E80264A9F9B7}" type="presParOf" srcId="{CFEB5C96-0FDE-1247-9F78-6AF894E36E5C}" destId="{DC2C0A0B-C55F-D449-B5D4-48FB3DDF7E30}" srcOrd="0" destOrd="0" presId="urn:microsoft.com/office/officeart/2005/8/layout/pList2"/>
    <dgm:cxn modelId="{723DE9A2-2DBB-7647-AFB0-DE3379EDF794}" type="presParOf" srcId="{CFEB5C96-0FDE-1247-9F78-6AF894E36E5C}" destId="{90A36732-EDCF-4A44-B087-D4DB159EB17E}" srcOrd="1" destOrd="0" presId="urn:microsoft.com/office/officeart/2005/8/layout/pList2"/>
    <dgm:cxn modelId="{FFA8006C-B4AE-404B-AE66-F8C93F0892C4}" type="presParOf" srcId="{CFEB5C96-0FDE-1247-9F78-6AF894E36E5C}" destId="{D6DD08AD-5DDB-B94F-A81B-76DC707A95D8}" srcOrd="2" destOrd="0" presId="urn:microsoft.com/office/officeart/2005/8/layout/pList2"/>
    <dgm:cxn modelId="{0FB8B801-C506-BC46-A17E-8E776823CD95}" type="presParOf" srcId="{0F02C8DA-44E0-1A42-8E7B-854B03760B92}" destId="{5B455E00-CFE1-EE4F-A776-39EDF1545AA4}" srcOrd="3" destOrd="0" presId="urn:microsoft.com/office/officeart/2005/8/layout/pList2"/>
    <dgm:cxn modelId="{6ACB47E2-D832-B24B-BB83-83D886CE77E3}" type="presParOf" srcId="{0F02C8DA-44E0-1A42-8E7B-854B03760B92}" destId="{B8B949A0-0E6B-E242-A242-6B5D732B8FAD}" srcOrd="4" destOrd="0" presId="urn:microsoft.com/office/officeart/2005/8/layout/pList2"/>
    <dgm:cxn modelId="{EE49D0C0-E8B8-9F41-93E6-7F84D67CD35C}" type="presParOf" srcId="{B8B949A0-0E6B-E242-A242-6B5D732B8FAD}" destId="{1A593DF6-2ED8-204D-B00F-49DDCBF13B5F}" srcOrd="0" destOrd="0" presId="urn:microsoft.com/office/officeart/2005/8/layout/pList2"/>
    <dgm:cxn modelId="{9CA3F84A-5E71-7443-B350-89A8BF45625E}" type="presParOf" srcId="{B8B949A0-0E6B-E242-A242-6B5D732B8FAD}" destId="{4735CF88-5AF0-564F-9D86-1BC04DE2133F}" srcOrd="1" destOrd="0" presId="urn:microsoft.com/office/officeart/2005/8/layout/pList2"/>
    <dgm:cxn modelId="{70524132-322E-3D44-A89A-7B2321A4FF8A}" type="presParOf" srcId="{B8B949A0-0E6B-E242-A242-6B5D732B8FAD}" destId="{7386A43C-C566-1C48-A563-F62BE3AC135B}" srcOrd="2" destOrd="0" presId="urn:microsoft.com/office/officeart/2005/8/layout/pList2"/>
    <dgm:cxn modelId="{7C57DD3A-C637-2A45-BC36-CADF98564A27}" type="presParOf" srcId="{0F02C8DA-44E0-1A42-8E7B-854B03760B92}" destId="{8AD9C5C6-D3B1-084A-9FC1-406332CE77DC}" srcOrd="5" destOrd="0" presId="urn:microsoft.com/office/officeart/2005/8/layout/pList2"/>
    <dgm:cxn modelId="{136EE361-8862-F342-9502-E861B4F4D34D}" type="presParOf" srcId="{0F02C8DA-44E0-1A42-8E7B-854B03760B92}" destId="{D9CC2387-5946-CB4A-A715-613A520378D4}" srcOrd="6" destOrd="0" presId="urn:microsoft.com/office/officeart/2005/8/layout/pList2"/>
    <dgm:cxn modelId="{63FF2C5F-C279-D647-BE80-2E9194D71E58}" type="presParOf" srcId="{D9CC2387-5946-CB4A-A715-613A520378D4}" destId="{327F1E25-343C-CE4A-9A2D-FD86FE12A840}" srcOrd="0" destOrd="0" presId="urn:microsoft.com/office/officeart/2005/8/layout/pList2"/>
    <dgm:cxn modelId="{C1CB627A-B05A-044B-B445-DB6B77365E4A}" type="presParOf" srcId="{D9CC2387-5946-CB4A-A715-613A520378D4}" destId="{F28B179A-B994-B549-B2BE-18B1FD03FF53}" srcOrd="1" destOrd="0" presId="urn:microsoft.com/office/officeart/2005/8/layout/pList2"/>
    <dgm:cxn modelId="{AC4C6437-BC01-2446-B07A-5CC2FCFDA014}" type="presParOf" srcId="{D9CC2387-5946-CB4A-A715-613A520378D4}" destId="{074A89F5-843C-784F-A3A7-6DBA67AA831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1B5D0-714B-2941-824E-372805CA6A58}">
      <dsp:nvSpPr>
        <dsp:cNvPr id="0" name=""/>
        <dsp:cNvSpPr/>
      </dsp:nvSpPr>
      <dsp:spPr>
        <a:xfrm>
          <a:off x="0" y="0"/>
          <a:ext cx="10151533" cy="16421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F1B557-0407-BE47-B9DB-B7547727F33D}">
      <dsp:nvSpPr>
        <dsp:cNvPr id="0" name=""/>
        <dsp:cNvSpPr/>
      </dsp:nvSpPr>
      <dsp:spPr>
        <a:xfrm>
          <a:off x="307341" y="218948"/>
          <a:ext cx="2217872" cy="12042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2AC839-B23F-464A-AA5B-84F0071B5B14}">
      <dsp:nvSpPr>
        <dsp:cNvPr id="0" name=""/>
        <dsp:cNvSpPr/>
      </dsp:nvSpPr>
      <dsp:spPr>
        <a:xfrm rot="10800000">
          <a:off x="307341" y="1642110"/>
          <a:ext cx="2217872" cy="20070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Chemistry registration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Barcode enabled</a:t>
          </a:r>
        </a:p>
      </dsp:txBody>
      <dsp:txXfrm rot="10800000">
        <a:off x="369064" y="1642110"/>
        <a:ext cx="2094426" cy="1945300"/>
      </dsp:txXfrm>
    </dsp:sp>
    <dsp:sp modelId="{D6DD08AD-5DDB-B94F-A81B-76DC707A95D8}">
      <dsp:nvSpPr>
        <dsp:cNvPr id="0" name=""/>
        <dsp:cNvSpPr/>
      </dsp:nvSpPr>
      <dsp:spPr>
        <a:xfrm>
          <a:off x="2736887" y="218948"/>
          <a:ext cx="2217872" cy="120421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46" t="-10390" r="3646" b="-17610"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2C0A0B-C55F-D449-B5D4-48FB3DDF7E30}">
      <dsp:nvSpPr>
        <dsp:cNvPr id="0" name=""/>
        <dsp:cNvSpPr/>
      </dsp:nvSpPr>
      <dsp:spPr>
        <a:xfrm rot="10800000">
          <a:off x="2747000" y="1642110"/>
          <a:ext cx="2217872" cy="20070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Sequencing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Support direct data access</a:t>
          </a:r>
        </a:p>
      </dsp:txBody>
      <dsp:txXfrm rot="10800000">
        <a:off x="2808723" y="1642110"/>
        <a:ext cx="2094426" cy="1945300"/>
      </dsp:txXfrm>
    </dsp:sp>
    <dsp:sp modelId="{7386A43C-C566-1C48-A563-F62BE3AC135B}">
      <dsp:nvSpPr>
        <dsp:cNvPr id="0" name=""/>
        <dsp:cNvSpPr/>
      </dsp:nvSpPr>
      <dsp:spPr>
        <a:xfrm>
          <a:off x="5186660" y="218948"/>
          <a:ext cx="2217872" cy="12042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593DF6-2ED8-204D-B00F-49DDCBF13B5F}">
      <dsp:nvSpPr>
        <dsp:cNvPr id="0" name=""/>
        <dsp:cNvSpPr/>
      </dsp:nvSpPr>
      <dsp:spPr>
        <a:xfrm rot="10800000">
          <a:off x="5186660" y="1642110"/>
          <a:ext cx="2217872" cy="20070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Data analysis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Automated!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Reproducible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</dsp:txBody>
      <dsp:txXfrm rot="10800000">
        <a:off x="5248383" y="1642110"/>
        <a:ext cx="2094426" cy="1945300"/>
      </dsp:txXfrm>
    </dsp:sp>
    <dsp:sp modelId="{074A89F5-843C-784F-A3A7-6DBA67AA8315}">
      <dsp:nvSpPr>
        <dsp:cNvPr id="0" name=""/>
        <dsp:cNvSpPr/>
      </dsp:nvSpPr>
      <dsp:spPr>
        <a:xfrm>
          <a:off x="7626319" y="218948"/>
          <a:ext cx="2217872" cy="120421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12" t="-7268" r="-912" b="-30732"/>
          </a:stretch>
        </a:blip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7F1E25-343C-CE4A-9A2D-FD86FE12A840}">
      <dsp:nvSpPr>
        <dsp:cNvPr id="0" name=""/>
        <dsp:cNvSpPr/>
      </dsp:nvSpPr>
      <dsp:spPr>
        <a:xfrm rot="10800000">
          <a:off x="7626319" y="1642110"/>
          <a:ext cx="2217872" cy="20070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Results </a:t>
          </a:r>
          <a:r>
            <a:rPr lang="en-GB" sz="2400" b="0" i="0" kern="1200" dirty="0"/>
            <a:t>visualization</a:t>
          </a:r>
          <a:endParaRPr lang="en-GB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b="0" i="0" kern="1200" dirty="0"/>
            <a:t>integrate all patient's data</a:t>
          </a:r>
          <a:endParaRPr lang="en-GB" sz="1900" kern="1200" dirty="0"/>
        </a:p>
      </dsp:txBody>
      <dsp:txXfrm rot="10800000">
        <a:off x="7688042" y="1642110"/>
        <a:ext cx="2094426" cy="1945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879682-766A-4EC9-9AB4-6B05D94CF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EE19B-11B0-4020-A52B-9F88D94D7A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00A26804-296B-4572-A0F9-372DDB81CE0C}" type="datetimeFigureOut">
              <a:rPr lang="en-US" smtClean="0"/>
              <a:t>6/13/22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C4B6D-059E-45D0-AFA3-0D9EA856C1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24AFA-A144-419F-8FDA-EB926EDC55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23F7E358-18BC-4B0A-BB40-FB7A647C4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DD6D46A3-849D-4409-B0D0-71D3CF0B43A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934B23C0-22E8-4F3C-9489-1582CADF8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8BA96DA-4AED-4D58-84B8-34CF840B3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F662795C-91AB-43C4-BA8F-96DF9EA6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dirty="0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868B11F0-8907-433A-80EB-551E64857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846" indent="-3010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4379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6131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7882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49634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1386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37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4889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278E9E-F237-4B5E-8E23-061410CD0F9A}" type="slidenum">
              <a:rPr lang="cs-CZ" altLang="en-US" smtClean="0"/>
              <a:pPr/>
              <a:t>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788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 is about tool but Let me tell you a short story.</a:t>
            </a:r>
          </a:p>
          <a:p>
            <a:r>
              <a:rPr lang="en-US" dirty="0"/>
              <a:t>Ad hoc bioinformatics.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B23C0-22E8-4F3C-9489-1582CADF85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7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B23C0-22E8-4F3C-9489-1582CADF85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7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Advised from Vladimir Benes EMBL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B23C0-22E8-4F3C-9489-1582CADF85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6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B23C0-22E8-4F3C-9489-1582CADF85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4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is </a:t>
            </a:r>
            <a:r>
              <a:rPr lang="en-US" dirty="0" err="1"/>
              <a:t>sequia</a:t>
            </a:r>
            <a:r>
              <a:rPr lang="en-US" dirty="0"/>
              <a:t> except a misspelled tree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B23C0-22E8-4F3C-9489-1582CADF85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07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is </a:t>
            </a:r>
            <a:r>
              <a:rPr lang="en-US" dirty="0" err="1"/>
              <a:t>sequia</a:t>
            </a:r>
            <a:r>
              <a:rPr lang="en-US" dirty="0"/>
              <a:t> except a misspelled tree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B23C0-22E8-4F3C-9489-1582CADF85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8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sequia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B23C0-22E8-4F3C-9489-1582CADF85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0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B23C0-22E8-4F3C-9489-1582CADF85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23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847581D-BF1F-49D3-8CFA-5B02D626E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" y="0"/>
            <a:ext cx="121919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706" y="5105399"/>
            <a:ext cx="10796588" cy="97155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8DA62-D6E1-44D4-940A-CC0A26D33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9CAB-B78F-4547-932E-9B52A518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B3D8-C8FD-4695-9AED-29B11F411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725" y="1523999"/>
            <a:ext cx="5553075" cy="43624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E075E-B249-44D9-B1FB-63F9B35A8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23999"/>
            <a:ext cx="5553075" cy="43624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01AEE-DAAA-4A1F-B4D5-C1D7F373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55FF9-EAF5-495E-B1E1-C394C4CA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E032-3DB1-4A87-8AE3-C0F98583F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49" cy="825500"/>
          </a:xfrm>
        </p:spPr>
        <p:txBody>
          <a:bodyPr anchor="ctr"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B929-F940-434E-A2F5-04BDA1A5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24519"/>
            <a:ext cx="6542086" cy="436193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82815-0A5C-47DC-B1C0-50CE63A0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726" y="1523999"/>
            <a:ext cx="4305300" cy="4344989"/>
          </a:xfrm>
        </p:spPr>
        <p:txBody>
          <a:bodyPr/>
          <a:lstStyle>
            <a:lvl1pPr marL="0" indent="0">
              <a:buNone/>
              <a:defRPr sz="1600">
                <a:solidFill>
                  <a:srgbClr val="21A9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4B685-CFA1-4464-8529-905FEFC6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47864-7B38-4FF5-A909-FCBDE43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15CF-2973-4EFE-89BA-8E59AE0F7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99087-1842-44DB-BB79-81977A08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9022D-9CCE-4F2C-9FAC-85753E6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19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593CE-C65C-430F-BAA7-1712F387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D5F8-EC74-418B-94C9-EFF8FDD9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M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</a:t>
            </a:r>
            <a:r>
              <a:rPr lang="en-US"/>
              <a:t>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E936EE-4FBC-4323-8C30-7EEC88E67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922" y="397746"/>
            <a:ext cx="1247372" cy="12470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4D8AAC-875F-4819-9B0C-6E5CF1DBD6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4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B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790552-49A7-425E-93B6-614B6C390F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146" y="634882"/>
            <a:ext cx="2453146" cy="7843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D563548-2E9C-457B-980E-11E06F11DA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6604-08F1-4707-8B60-4EB32C7D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50" cy="341947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</a:t>
            </a:r>
            <a:r>
              <a:rPr lang="cs-CZ"/>
              <a:t>Section</a:t>
            </a:r>
            <a:r>
              <a:rPr lang="en-US"/>
              <a:t> </a:t>
            </a: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6D9DB-552C-437D-8CD9-3FB1FDF8A8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6725" y="3975101"/>
            <a:ext cx="11258550" cy="18097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</a:t>
            </a:r>
            <a:r>
              <a:rPr lang="cs-CZ"/>
              <a:t>Section</a:t>
            </a:r>
            <a:r>
              <a:rPr lang="en-US"/>
              <a:t> </a:t>
            </a:r>
            <a:r>
              <a:rPr lang="en-US" dirty="0"/>
              <a:t>text styles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AAEBC2-CD82-476B-9F09-93700AEF6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DDE41B-272D-4A47-BC83-FCC12D5E9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3271C77-E0DA-47C0-B6A5-A8715EBC97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8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9898-7198-401D-B3BC-3FDCD0A3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E3CC8-3D58-4CC9-9980-7B6494CB7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39464A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952B-CD96-4622-A77D-60AFBF8C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665D-584B-488A-A8B7-BB61BBA1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E2BC1-A033-4DE0-B239-698661E5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D50F1-72F9-4DD3-93B1-AC146414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2A22-6712-4C0F-85B7-FFFB9E80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3919" y="6408258"/>
            <a:ext cx="7887356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rgbClr val="7AC143"/>
                </a:solidFill>
              </a:defRPr>
            </a:lvl1pPr>
          </a:lstStyle>
          <a:p>
            <a:r>
              <a:rPr lang="cs-CZ"/>
              <a:t>ENBIK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91C1-86C2-4C30-A8CF-AC3354D3C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1">
                <a:solidFill>
                  <a:srgbClr val="7AC143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B9B6A7-7477-4E45-A58A-5FA0ADD2624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0" r:id="rId3"/>
    <p:sldLayoutId id="2147483651" r:id="rId4"/>
    <p:sldLayoutId id="2147483657" r:id="rId5"/>
    <p:sldLayoutId id="2147483661" r:id="rId6"/>
    <p:sldLayoutId id="2147483662" r:id="rId7"/>
    <p:sldLayoutId id="2147483663" r:id="rId8"/>
    <p:sldLayoutId id="2147483650" r:id="rId9"/>
    <p:sldLayoutId id="2147483652" r:id="rId10"/>
    <p:sldLayoutId id="2147483656" r:id="rId11"/>
    <p:sldLayoutId id="2147483654" r:id="rId12"/>
    <p:sldLayoutId id="214748365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1A9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1A9C0"/>
        </a:buClr>
        <a:buFont typeface="Arial" panose="020B0604020202020204" pitchFamily="34" charset="0"/>
        <a:buChar char="•"/>
        <a:defRPr sz="2400" kern="1200">
          <a:solidFill>
            <a:srgbClr val="39464A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39464A"/>
        </a:buClr>
        <a:buFont typeface="Arial" panose="020B0604020202020204" pitchFamily="34" charset="0"/>
        <a:buChar char="‒"/>
        <a:defRPr sz="2000" kern="1200">
          <a:solidFill>
            <a:srgbClr val="3946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800" kern="1200">
          <a:solidFill>
            <a:srgbClr val="3946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9464A"/>
        </a:buClr>
        <a:buFont typeface="Arial" panose="020B0604020202020204" pitchFamily="34" charset="0"/>
        <a:buChar char="‒"/>
        <a:defRPr sz="1600" kern="1200">
          <a:solidFill>
            <a:srgbClr val="3946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600" kern="1200">
          <a:solidFill>
            <a:srgbClr val="3946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0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E4B30EF6-4641-45F0-9275-01C71BCFFE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2265" y="3628623"/>
            <a:ext cx="9675161" cy="2624672"/>
          </a:xfrm>
        </p:spPr>
        <p:txBody>
          <a:bodyPr>
            <a:normAutofit/>
          </a:bodyPr>
          <a:lstStyle/>
          <a:p>
            <a:r>
              <a:rPr lang="en-GB" sz="3400" dirty="0" err="1"/>
              <a:t>SeqUIa</a:t>
            </a:r>
            <a:r>
              <a:rPr lang="en-GB" sz="3400" dirty="0"/>
              <a:t>: </a:t>
            </a:r>
            <a:br>
              <a:rPr lang="en-GB" sz="3400" dirty="0"/>
            </a:br>
            <a:r>
              <a:rPr lang="en-GB" sz="3400" dirty="0"/>
              <a:t>a software platform for GUI based</a:t>
            </a:r>
            <a:br>
              <a:rPr lang="en-GB" sz="3400" dirty="0"/>
            </a:br>
            <a:r>
              <a:rPr lang="en-GB" sz="3400" dirty="0"/>
              <a:t>next-generation sequencing data analysis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E38636A8-6216-4BCE-8A5E-6572CEFC9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265" y="3183401"/>
            <a:ext cx="4882564" cy="1034873"/>
          </a:xfrm>
        </p:spPr>
        <p:txBody>
          <a:bodyPr/>
          <a:lstStyle/>
          <a:p>
            <a:r>
              <a:rPr lang="en-US" sz="2800" dirty="0"/>
              <a:t>Vojtěch Bystrý</a:t>
            </a:r>
          </a:p>
        </p:txBody>
      </p:sp>
    </p:spTree>
    <p:extLst>
      <p:ext uri="{BB962C8B-B14F-4D97-AF65-F5344CB8AC3E}">
        <p14:creationId xmlns:p14="http://schemas.microsoft.com/office/powerpoint/2010/main" val="214759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TAČR and a new collaboration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A559EA-3F8D-4A74-AA1C-080DEF53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354667"/>
            <a:ext cx="11258550" cy="513806"/>
          </a:xfrm>
        </p:spPr>
        <p:txBody>
          <a:bodyPr>
            <a:normAutofit/>
          </a:bodyPr>
          <a:lstStyle/>
          <a:p>
            <a:r>
              <a:rPr lang="en-US" dirty="0"/>
              <a:t>Supported by TAČR - TJ04000141</a:t>
            </a:r>
          </a:p>
          <a:p>
            <a:endParaRPr lang="en-US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4003989-98BE-1B47-8429-BF0AF7752A75}"/>
              </a:ext>
            </a:extLst>
          </p:cNvPr>
          <p:cNvSpPr/>
          <p:nvPr/>
        </p:nvSpPr>
        <p:spPr>
          <a:xfrm rot="16200000">
            <a:off x="5152742" y="3562478"/>
            <a:ext cx="3810569" cy="938422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AC6F9ED-72B9-B845-A58E-B14130B7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0676DE3-E9D0-FA44-8559-4E2CBC45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10</a:t>
            </a:fld>
            <a:endParaRPr lang="en-US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B4235AD-1AB3-8D50-E135-F58D296ED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45" y="4417442"/>
            <a:ext cx="3420506" cy="194644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F8B321-4E87-40C7-76C9-7E21C3ED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25" y="1974575"/>
            <a:ext cx="4581610" cy="165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ross 2">
            <a:extLst>
              <a:ext uri="{FF2B5EF4-FFF2-40B4-BE49-F238E27FC236}">
                <a16:creationId xmlns:a16="http://schemas.microsoft.com/office/drawing/2014/main" id="{E221A457-643C-B9BF-36F1-40EE42FC687F}"/>
              </a:ext>
            </a:extLst>
          </p:cNvPr>
          <p:cNvSpPr/>
          <p:nvPr/>
        </p:nvSpPr>
        <p:spPr>
          <a:xfrm>
            <a:off x="4008025" y="3775168"/>
            <a:ext cx="653143" cy="653143"/>
          </a:xfrm>
          <a:prstGeom prst="plus">
            <a:avLst>
              <a:gd name="adj" fmla="val 39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4F4D64F-4F71-1F06-CF48-F5518465FC6B}"/>
              </a:ext>
            </a:extLst>
          </p:cNvPr>
          <p:cNvSpPr/>
          <p:nvPr/>
        </p:nvSpPr>
        <p:spPr>
          <a:xfrm rot="5400000">
            <a:off x="1678173" y="5245092"/>
            <a:ext cx="1332725" cy="291147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 dirty="0">
              <a:solidFill>
                <a:srgbClr val="F2F2F2"/>
              </a:solidFill>
              <a:latin typeface="Arial"/>
            </a:endParaRPr>
          </a:p>
        </p:txBody>
      </p:sp>
      <p:pic>
        <p:nvPicPr>
          <p:cNvPr id="2052" name="Picture 4" descr="IDOS upravil své webové jízdní řády pro telefony - Dotekomanie.cz">
            <a:extLst>
              <a:ext uri="{FF2B5EF4-FFF2-40B4-BE49-F238E27FC236}">
                <a16:creationId xmlns:a16="http://schemas.microsoft.com/office/drawing/2014/main" id="{AE274523-92E9-DF06-3751-E8B9904A9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t="11346" r="20286" b="4770"/>
          <a:stretch/>
        </p:blipFill>
        <p:spPr bwMode="auto">
          <a:xfrm>
            <a:off x="849655" y="4799264"/>
            <a:ext cx="1240972" cy="11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C11649-25F7-734E-839A-813E0AFC1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3410" y="583096"/>
            <a:ext cx="4084924" cy="57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90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870E7-7132-6D44-B928-461D2598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941" y="4207196"/>
            <a:ext cx="6896183" cy="116581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platform for GUI based next generation sequencing data analysis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7DEDDBF-59C2-4740-9BA9-9C8415841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235" y="186265"/>
            <a:ext cx="4428891" cy="6267439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34DB4FA-0325-104D-A6CC-CE85F07E2192}"/>
              </a:ext>
            </a:extLst>
          </p:cNvPr>
          <p:cNvSpPr txBox="1">
            <a:spLocks/>
          </p:cNvSpPr>
          <p:nvPr/>
        </p:nvSpPr>
        <p:spPr>
          <a:xfrm>
            <a:off x="4947294" y="2485069"/>
            <a:ext cx="4942547" cy="5479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i="1" dirty="0">
                <a:solidFill>
                  <a:schemeClr val="tx1"/>
                </a:solidFill>
              </a:rPr>
              <a:t>…</a:t>
            </a:r>
            <a:r>
              <a:rPr lang="cs-CZ" sz="1800" i="1" dirty="0" err="1">
                <a:solidFill>
                  <a:schemeClr val="tx1"/>
                </a:solidFill>
              </a:rPr>
              <a:t>your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solution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for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genomic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sequencing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analysis</a:t>
            </a:r>
            <a:endParaRPr lang="en-CZ" sz="1800" i="1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CD5571-B153-4F31-99CF-885E34E7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829" y="1431233"/>
            <a:ext cx="5963477" cy="1047503"/>
          </a:xfrm>
        </p:spPr>
        <p:txBody>
          <a:bodyPr>
            <a:normAutofit/>
          </a:bodyPr>
          <a:lstStyle/>
          <a:p>
            <a:r>
              <a:rPr lang="cs-CZ" sz="7200" dirty="0" err="1">
                <a:solidFill>
                  <a:schemeClr val="bg1">
                    <a:lumMod val="10000"/>
                  </a:schemeClr>
                </a:solidFill>
                <a:latin typeface="High Sans Serif 7" panose="02000500000000000000" pitchFamily="2" charset="0"/>
              </a:rPr>
              <a:t>Seq</a:t>
            </a:r>
            <a:r>
              <a:rPr lang="cs-CZ" sz="7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igh Sans Serif 7" panose="02000500000000000000" pitchFamily="2" charset="0"/>
              </a:rPr>
              <a:t>uencing</a:t>
            </a:r>
            <a:r>
              <a:rPr lang="cs-CZ" sz="7200" dirty="0">
                <a:solidFill>
                  <a:srgbClr val="80CD84"/>
                </a:solidFill>
                <a:latin typeface="High Sans Serif 7" panose="02000500000000000000" pitchFamily="2" charset="0"/>
              </a:rPr>
              <a:t> U</a:t>
            </a:r>
            <a:r>
              <a:rPr lang="cs-CZ" sz="7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igh Sans Serif 7" panose="02000500000000000000" pitchFamily="2" charset="0"/>
              </a:rPr>
              <a:t>ser</a:t>
            </a:r>
            <a:r>
              <a:rPr lang="cs-CZ" sz="7200" dirty="0">
                <a:solidFill>
                  <a:srgbClr val="80CD84"/>
                </a:solidFill>
                <a:latin typeface="High Sans Serif 7" panose="02000500000000000000" pitchFamily="2" charset="0"/>
              </a:rPr>
              <a:t> I</a:t>
            </a:r>
            <a:r>
              <a:rPr lang="cs-CZ" sz="7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igh Sans Serif 7" panose="02000500000000000000" pitchFamily="2" charset="0"/>
              </a:rPr>
              <a:t>nterface</a:t>
            </a:r>
            <a:r>
              <a:rPr lang="cs-CZ" sz="7200" dirty="0">
                <a:solidFill>
                  <a:srgbClr val="80CD84"/>
                </a:solidFill>
                <a:latin typeface="High Sans Serif 7" panose="02000500000000000000" pitchFamily="2" charset="0"/>
              </a:rPr>
              <a:t> </a:t>
            </a:r>
            <a:r>
              <a:rPr lang="cs-CZ" sz="7200" dirty="0" err="1">
                <a:solidFill>
                  <a:schemeClr val="bg1">
                    <a:lumMod val="10000"/>
                  </a:schemeClr>
                </a:solidFill>
                <a:latin typeface="High Sans Serif 7" panose="02000500000000000000" pitchFamily="2" charset="0"/>
              </a:rPr>
              <a:t>a</a:t>
            </a:r>
            <a:r>
              <a:rPr lang="cs-CZ" sz="7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igh Sans Serif 7" panose="02000500000000000000" pitchFamily="2" charset="0"/>
              </a:rPr>
              <a:t>nalytics</a:t>
            </a:r>
            <a:endParaRPr lang="cs-CZ" sz="7200" dirty="0">
              <a:solidFill>
                <a:schemeClr val="accent6">
                  <a:lumMod val="60000"/>
                  <a:lumOff val="40000"/>
                </a:schemeClr>
              </a:solidFill>
              <a:latin typeface="High Sans Serif 7" panose="020005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913BC-54DA-BA0C-4E37-8A37727B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87E7D-3D9B-8D46-CC2E-12EA4C72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7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system for NGS analysis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639F50E-A767-454B-87D8-503FC6AFF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03295"/>
              </p:ext>
            </p:extLst>
          </p:nvPr>
        </p:nvGraphicFramePr>
        <p:xfrm>
          <a:off x="742923" y="1751207"/>
          <a:ext cx="10151533" cy="364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Graphic 16">
            <a:extLst>
              <a:ext uri="{FF2B5EF4-FFF2-40B4-BE49-F238E27FC236}">
                <a16:creationId xmlns:a16="http://schemas.microsoft.com/office/drawing/2014/main" id="{E4CDC23A-417F-154F-93FE-1502E5311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4086" y="1014607"/>
            <a:ext cx="1724894" cy="1218897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6FDAA930-F29D-F745-9D3E-E591949CE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73327" y="5318306"/>
            <a:ext cx="533400" cy="533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180F3C-EDEB-A041-8D34-A0FF8126BE26}"/>
              </a:ext>
            </a:extLst>
          </p:cNvPr>
          <p:cNvSpPr txBox="1"/>
          <p:nvPr/>
        </p:nvSpPr>
        <p:spPr>
          <a:xfrm>
            <a:off x="2622523" y="5850962"/>
            <a:ext cx="1435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Lab technician</a:t>
            </a:r>
            <a:endParaRPr lang="en-CZ" sz="1400" b="1" dirty="0"/>
          </a:p>
        </p:txBody>
      </p:sp>
      <p:pic>
        <p:nvPicPr>
          <p:cNvPr id="20" name="Graphic 19" descr="User with solid fill">
            <a:extLst>
              <a:ext uri="{FF2B5EF4-FFF2-40B4-BE49-F238E27FC236}">
                <a16:creationId xmlns:a16="http://schemas.microsoft.com/office/drawing/2014/main" id="{8B5842F1-0F79-4E4B-B9F8-BA2E5C663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42559" y="5318306"/>
            <a:ext cx="533400" cy="533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A73B02-14AE-AC4F-BEFF-57C8EF1739C3}"/>
              </a:ext>
            </a:extLst>
          </p:cNvPr>
          <p:cNvSpPr txBox="1"/>
          <p:nvPr/>
        </p:nvSpPr>
        <p:spPr>
          <a:xfrm>
            <a:off x="8532256" y="5743240"/>
            <a:ext cx="1813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Clinical geneticist/</a:t>
            </a:r>
          </a:p>
          <a:p>
            <a:pPr algn="ctr"/>
            <a:r>
              <a:rPr lang="en-GB" sz="1400" b="1" dirty="0"/>
              <a:t>molecular biologist</a:t>
            </a:r>
            <a:endParaRPr lang="en-CZ" sz="1400" b="1" dirty="0"/>
          </a:p>
        </p:txBody>
      </p:sp>
      <p:pic>
        <p:nvPicPr>
          <p:cNvPr id="22" name="Graphic 21" descr="User with solid fill">
            <a:extLst>
              <a:ext uri="{FF2B5EF4-FFF2-40B4-BE49-F238E27FC236}">
                <a16:creationId xmlns:a16="http://schemas.microsoft.com/office/drawing/2014/main" id="{4E11D7A4-37AC-2348-B16A-A7663CCFE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9545" y="5318306"/>
            <a:ext cx="533400" cy="533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184655-0B42-7B45-AEDC-F7B8238864DB}"/>
              </a:ext>
            </a:extLst>
          </p:cNvPr>
          <p:cNvSpPr txBox="1"/>
          <p:nvPr/>
        </p:nvSpPr>
        <p:spPr>
          <a:xfrm>
            <a:off x="6237789" y="5850962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Bioinformatician</a:t>
            </a:r>
            <a:endParaRPr lang="en-CZ" sz="1400" b="1" dirty="0"/>
          </a:p>
        </p:txBody>
      </p:sp>
      <p:pic>
        <p:nvPicPr>
          <p:cNvPr id="24" name="Graphic 23" descr="Close outline">
            <a:extLst>
              <a:ext uri="{FF2B5EF4-FFF2-40B4-BE49-F238E27FC236}">
                <a16:creationId xmlns:a16="http://schemas.microsoft.com/office/drawing/2014/main" id="{1E4DD539-C059-0A42-8FA4-192837F534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5656" y="5242850"/>
            <a:ext cx="1041400" cy="1041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7D53D36-976E-4448-9A8D-C5CA915DBEBA}"/>
              </a:ext>
            </a:extLst>
          </p:cNvPr>
          <p:cNvSpPr/>
          <p:nvPr/>
        </p:nvSpPr>
        <p:spPr>
          <a:xfrm>
            <a:off x="1013858" y="1996742"/>
            <a:ext cx="9601200" cy="32765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13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C0D30F-1960-CE10-DB0E-CFAC4A8D7D8B}"/>
              </a:ext>
            </a:extLst>
          </p:cNvPr>
          <p:cNvGrpSpPr/>
          <p:nvPr/>
        </p:nvGrpSpPr>
        <p:grpSpPr>
          <a:xfrm>
            <a:off x="3377063" y="4561963"/>
            <a:ext cx="3591586" cy="2004920"/>
            <a:chOff x="4223486" y="2069135"/>
            <a:chExt cx="3591586" cy="2004920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523A192-E68B-99A4-B897-596FE2046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3106"/>
            <a:stretch/>
          </p:blipFill>
          <p:spPr>
            <a:xfrm>
              <a:off x="4223486" y="2069135"/>
              <a:ext cx="763042" cy="2004920"/>
            </a:xfrm>
            <a:prstGeom prst="rect">
              <a:avLst/>
            </a:prstGeom>
          </p:spPr>
        </p:pic>
        <p:sp>
          <p:nvSpPr>
            <p:cNvPr id="42" name="Nadpis 1">
              <a:extLst>
                <a:ext uri="{FF2B5EF4-FFF2-40B4-BE49-F238E27FC236}">
                  <a16:creationId xmlns:a16="http://schemas.microsoft.com/office/drawing/2014/main" id="{377DC27A-0172-F73D-9FEE-AC6E9D9071D5}"/>
                </a:ext>
              </a:extLst>
            </p:cNvPr>
            <p:cNvSpPr txBox="1">
              <a:spLocks/>
            </p:cNvSpPr>
            <p:nvPr/>
          </p:nvSpPr>
          <p:spPr>
            <a:xfrm>
              <a:off x="5042436" y="2469907"/>
              <a:ext cx="2772636" cy="9700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rgbClr val="21A9C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4000" dirty="0" err="1">
                  <a:solidFill>
                    <a:srgbClr val="6EB173"/>
                  </a:solidFill>
                  <a:latin typeface="High Sans Serif 7" panose="02000500000000000000" pitchFamily="2" charset="0"/>
                </a:rPr>
                <a:t>Bio</a:t>
              </a:r>
              <a:r>
                <a:rPr lang="cs-CZ" sz="14000" dirty="0" err="1">
                  <a:solidFill>
                    <a:sysClr val="windowText" lastClr="000000"/>
                  </a:solidFill>
                  <a:latin typeface="High Sans Serif 7" panose="02000500000000000000" pitchFamily="2" charset="0"/>
                </a:rPr>
                <a:t>Roots</a:t>
              </a:r>
              <a:endParaRPr lang="cs-CZ" sz="14000" dirty="0">
                <a:solidFill>
                  <a:sysClr val="windowText" lastClr="000000"/>
                </a:solidFill>
                <a:latin typeface="High Sans Serif 7" panose="02000500000000000000" pitchFamily="2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01EB62-C00D-451F-76E8-320DF4BED978}"/>
                </a:ext>
              </a:extLst>
            </p:cNvPr>
            <p:cNvCxnSpPr>
              <a:cxnSpLocks/>
            </p:cNvCxnSpPr>
            <p:nvPr/>
          </p:nvCxnSpPr>
          <p:spPr>
            <a:xfrm>
              <a:off x="4931688" y="3684331"/>
              <a:ext cx="2723237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28D09E-0244-00DD-FDF8-1CB15778B3B5}"/>
              </a:ext>
            </a:extLst>
          </p:cNvPr>
          <p:cNvGrpSpPr/>
          <p:nvPr/>
        </p:nvGrpSpPr>
        <p:grpSpPr>
          <a:xfrm>
            <a:off x="3377063" y="2234540"/>
            <a:ext cx="2837214" cy="2394021"/>
            <a:chOff x="5813805" y="1470312"/>
            <a:chExt cx="2837214" cy="2394021"/>
          </a:xfrm>
        </p:grpSpPr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65910635-E302-D34F-466B-E08D6459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3805" y="1470312"/>
              <a:ext cx="2837214" cy="2004920"/>
            </a:xfrm>
            <a:prstGeom prst="rect">
              <a:avLst/>
            </a:prstGeom>
          </p:spPr>
        </p:pic>
        <p:sp>
          <p:nvSpPr>
            <p:cNvPr id="51" name="Nadpis 1">
              <a:extLst>
                <a:ext uri="{FF2B5EF4-FFF2-40B4-BE49-F238E27FC236}">
                  <a16:creationId xmlns:a16="http://schemas.microsoft.com/office/drawing/2014/main" id="{4117DA53-AE27-0E7A-6022-6EDDFAD2E9DB}"/>
                </a:ext>
              </a:extLst>
            </p:cNvPr>
            <p:cNvSpPr txBox="1">
              <a:spLocks/>
            </p:cNvSpPr>
            <p:nvPr/>
          </p:nvSpPr>
          <p:spPr>
            <a:xfrm>
              <a:off x="6178167" y="2894274"/>
              <a:ext cx="2409242" cy="97005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rgbClr val="21A9C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9600" dirty="0" err="1">
                  <a:solidFill>
                    <a:srgbClr val="6EB173"/>
                  </a:solidFill>
                  <a:latin typeface="High Sans Serif 7" panose="02000500000000000000" pitchFamily="2" charset="0"/>
                </a:rPr>
                <a:t>T</a:t>
              </a:r>
              <a:r>
                <a:rPr lang="cs-CZ" sz="9600" dirty="0" err="1">
                  <a:solidFill>
                    <a:schemeClr val="bg1">
                      <a:lumMod val="10000"/>
                    </a:schemeClr>
                  </a:solidFill>
                  <a:latin typeface="High Sans Serif 7" panose="02000500000000000000" pitchFamily="2" charset="0"/>
                </a:rPr>
                <a:t>ask</a:t>
              </a:r>
              <a:r>
                <a:rPr lang="cs-CZ" sz="9600" dirty="0" err="1">
                  <a:solidFill>
                    <a:srgbClr val="6EB173"/>
                  </a:solidFill>
                  <a:latin typeface="High Sans Serif 7" panose="02000500000000000000" pitchFamily="2" charset="0"/>
                </a:rPr>
                <a:t>RUN</a:t>
              </a:r>
              <a:r>
                <a:rPr lang="cs-CZ" sz="9600" dirty="0" err="1">
                  <a:solidFill>
                    <a:schemeClr val="bg1">
                      <a:lumMod val="10000"/>
                    </a:schemeClr>
                  </a:solidFill>
                  <a:latin typeface="High Sans Serif 7" panose="02000500000000000000" pitchFamily="2" charset="0"/>
                </a:rPr>
                <a:t>ner</a:t>
              </a:r>
              <a:endParaRPr lang="cs-CZ" sz="9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igh Sans Serif 7" panose="02000500000000000000" pitchFamily="2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6F721F8-3AE6-DB84-68BF-5CAE8E5DDA7F}"/>
                </a:ext>
              </a:extLst>
            </p:cNvPr>
            <p:cNvCxnSpPr>
              <a:cxnSpLocks/>
            </p:cNvCxnSpPr>
            <p:nvPr/>
          </p:nvCxnSpPr>
          <p:spPr>
            <a:xfrm>
              <a:off x="6178163" y="3800723"/>
              <a:ext cx="232973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71BD0652-512C-08B4-7DA6-F7E3CB2F7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7063" y="613953"/>
            <a:ext cx="2896180" cy="204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512EE-BCE1-5162-B900-6E41F48BF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369" y="1227909"/>
            <a:ext cx="1830743" cy="5008912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97ED1DE-321F-351E-4968-B29B221AE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23" y="2409562"/>
            <a:ext cx="2570762" cy="1562442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BA1131-AF62-3AF9-7E8B-5078F30E7B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4"/>
          <a:stretch/>
        </p:blipFill>
        <p:spPr>
          <a:xfrm>
            <a:off x="7041486" y="4023359"/>
            <a:ext cx="4285416" cy="2149200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7977E6B7-5E8F-0753-2890-5513313BC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12" y="627017"/>
            <a:ext cx="4979415" cy="17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5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advantage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14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C0D30F-1960-CE10-DB0E-CFAC4A8D7D8B}"/>
              </a:ext>
            </a:extLst>
          </p:cNvPr>
          <p:cNvGrpSpPr/>
          <p:nvPr/>
        </p:nvGrpSpPr>
        <p:grpSpPr>
          <a:xfrm>
            <a:off x="3377063" y="4561963"/>
            <a:ext cx="3591586" cy="2004920"/>
            <a:chOff x="4223486" y="2069135"/>
            <a:chExt cx="3591586" cy="2004920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523A192-E68B-99A4-B897-596FE2046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3106"/>
            <a:stretch/>
          </p:blipFill>
          <p:spPr>
            <a:xfrm>
              <a:off x="4223486" y="2069135"/>
              <a:ext cx="763042" cy="2004920"/>
            </a:xfrm>
            <a:prstGeom prst="rect">
              <a:avLst/>
            </a:prstGeom>
          </p:spPr>
        </p:pic>
        <p:sp>
          <p:nvSpPr>
            <p:cNvPr id="42" name="Nadpis 1">
              <a:extLst>
                <a:ext uri="{FF2B5EF4-FFF2-40B4-BE49-F238E27FC236}">
                  <a16:creationId xmlns:a16="http://schemas.microsoft.com/office/drawing/2014/main" id="{377DC27A-0172-F73D-9FEE-AC6E9D9071D5}"/>
                </a:ext>
              </a:extLst>
            </p:cNvPr>
            <p:cNvSpPr txBox="1">
              <a:spLocks/>
            </p:cNvSpPr>
            <p:nvPr/>
          </p:nvSpPr>
          <p:spPr>
            <a:xfrm>
              <a:off x="5042436" y="2469907"/>
              <a:ext cx="2772636" cy="9700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rgbClr val="21A9C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4000" dirty="0" err="1">
                  <a:solidFill>
                    <a:srgbClr val="6EB173"/>
                  </a:solidFill>
                  <a:latin typeface="High Sans Serif 7" panose="02000500000000000000" pitchFamily="2" charset="0"/>
                </a:rPr>
                <a:t>Bio</a:t>
              </a:r>
              <a:r>
                <a:rPr lang="cs-CZ" sz="14000" dirty="0" err="1">
                  <a:solidFill>
                    <a:sysClr val="windowText" lastClr="000000"/>
                  </a:solidFill>
                  <a:latin typeface="High Sans Serif 7" panose="02000500000000000000" pitchFamily="2" charset="0"/>
                </a:rPr>
                <a:t>Roots</a:t>
              </a:r>
              <a:endParaRPr lang="cs-CZ" sz="14000" dirty="0">
                <a:solidFill>
                  <a:sysClr val="windowText" lastClr="000000"/>
                </a:solidFill>
                <a:latin typeface="High Sans Serif 7" panose="02000500000000000000" pitchFamily="2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01EB62-C00D-451F-76E8-320DF4BED978}"/>
                </a:ext>
              </a:extLst>
            </p:cNvPr>
            <p:cNvCxnSpPr>
              <a:cxnSpLocks/>
            </p:cNvCxnSpPr>
            <p:nvPr/>
          </p:nvCxnSpPr>
          <p:spPr>
            <a:xfrm>
              <a:off x="4931688" y="3684331"/>
              <a:ext cx="2723237" cy="0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28D09E-0244-00DD-FDF8-1CB15778B3B5}"/>
              </a:ext>
            </a:extLst>
          </p:cNvPr>
          <p:cNvGrpSpPr/>
          <p:nvPr/>
        </p:nvGrpSpPr>
        <p:grpSpPr>
          <a:xfrm>
            <a:off x="3377063" y="2234540"/>
            <a:ext cx="2837214" cy="2394021"/>
            <a:chOff x="5813805" y="1470312"/>
            <a:chExt cx="2837214" cy="2394021"/>
          </a:xfrm>
        </p:grpSpPr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65910635-E302-D34F-466B-E08D6459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3805" y="1470312"/>
              <a:ext cx="2837214" cy="2004920"/>
            </a:xfrm>
            <a:prstGeom prst="rect">
              <a:avLst/>
            </a:prstGeom>
          </p:spPr>
        </p:pic>
        <p:sp>
          <p:nvSpPr>
            <p:cNvPr id="51" name="Nadpis 1">
              <a:extLst>
                <a:ext uri="{FF2B5EF4-FFF2-40B4-BE49-F238E27FC236}">
                  <a16:creationId xmlns:a16="http://schemas.microsoft.com/office/drawing/2014/main" id="{4117DA53-AE27-0E7A-6022-6EDDFAD2E9DB}"/>
                </a:ext>
              </a:extLst>
            </p:cNvPr>
            <p:cNvSpPr txBox="1">
              <a:spLocks/>
            </p:cNvSpPr>
            <p:nvPr/>
          </p:nvSpPr>
          <p:spPr>
            <a:xfrm>
              <a:off x="6178167" y="2894274"/>
              <a:ext cx="2409242" cy="97005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rgbClr val="21A9C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9600" dirty="0" err="1">
                  <a:solidFill>
                    <a:srgbClr val="6EB173"/>
                  </a:solidFill>
                  <a:latin typeface="High Sans Serif 7" panose="02000500000000000000" pitchFamily="2" charset="0"/>
                </a:rPr>
                <a:t>T</a:t>
              </a:r>
              <a:r>
                <a:rPr lang="cs-CZ" sz="9600" dirty="0" err="1">
                  <a:solidFill>
                    <a:schemeClr val="bg1">
                      <a:lumMod val="10000"/>
                    </a:schemeClr>
                  </a:solidFill>
                  <a:latin typeface="High Sans Serif 7" panose="02000500000000000000" pitchFamily="2" charset="0"/>
                </a:rPr>
                <a:t>ask</a:t>
              </a:r>
              <a:r>
                <a:rPr lang="cs-CZ" sz="9600" dirty="0" err="1">
                  <a:solidFill>
                    <a:srgbClr val="6EB173"/>
                  </a:solidFill>
                  <a:latin typeface="High Sans Serif 7" panose="02000500000000000000" pitchFamily="2" charset="0"/>
                </a:rPr>
                <a:t>RUN</a:t>
              </a:r>
              <a:r>
                <a:rPr lang="cs-CZ" sz="9600" dirty="0" err="1">
                  <a:solidFill>
                    <a:schemeClr val="bg1">
                      <a:lumMod val="10000"/>
                    </a:schemeClr>
                  </a:solidFill>
                  <a:latin typeface="High Sans Serif 7" panose="02000500000000000000" pitchFamily="2" charset="0"/>
                </a:rPr>
                <a:t>ner</a:t>
              </a:r>
              <a:endParaRPr lang="cs-CZ" sz="9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igh Sans Serif 7" panose="02000500000000000000" pitchFamily="2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6F721F8-3AE6-DB84-68BF-5CAE8E5DDA7F}"/>
                </a:ext>
              </a:extLst>
            </p:cNvPr>
            <p:cNvCxnSpPr>
              <a:cxnSpLocks/>
            </p:cNvCxnSpPr>
            <p:nvPr/>
          </p:nvCxnSpPr>
          <p:spPr>
            <a:xfrm>
              <a:off x="6178163" y="3800723"/>
              <a:ext cx="232973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71BD0652-512C-08B4-7DA6-F7E3CB2F7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7063" y="613953"/>
            <a:ext cx="2896180" cy="204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512EE-BCE1-5162-B900-6E41F48BF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369" y="1227909"/>
            <a:ext cx="1830743" cy="5008912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97ED1DE-321F-351E-4968-B29B221AE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23" y="2409562"/>
            <a:ext cx="2570762" cy="1562442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BA1131-AF62-3AF9-7E8B-5078F30E7B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4"/>
          <a:stretch/>
        </p:blipFill>
        <p:spPr>
          <a:xfrm>
            <a:off x="7041486" y="4023359"/>
            <a:ext cx="4285416" cy="2149200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7977E6B7-5E8F-0753-2890-5513313BC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12" y="627017"/>
            <a:ext cx="4979415" cy="17050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D706D7-947E-D36E-3E73-CB543A79260F}"/>
              </a:ext>
            </a:extLst>
          </p:cNvPr>
          <p:cNvSpPr/>
          <p:nvPr/>
        </p:nvSpPr>
        <p:spPr>
          <a:xfrm>
            <a:off x="7063409" y="583096"/>
            <a:ext cx="4982817" cy="5791200"/>
          </a:xfrm>
          <a:prstGeom prst="rect">
            <a:avLst/>
          </a:prstGeom>
          <a:solidFill>
            <a:srgbClr val="6C6C6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93C4B45-88AF-D66D-0CCA-2E6D89B0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343" y="1981421"/>
            <a:ext cx="3726948" cy="1211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Z" b="1" dirty="0">
                <a:solidFill>
                  <a:srgbClr val="FF0000"/>
                </a:solidFill>
              </a:rPr>
              <a:t>Full fledge NGS-LIS with automatic bioinformatics processing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8E4808AB-3030-3367-2B84-AD195A56A25B}"/>
              </a:ext>
            </a:extLst>
          </p:cNvPr>
          <p:cNvSpPr txBox="1">
            <a:spLocks/>
          </p:cNvSpPr>
          <p:nvPr/>
        </p:nvSpPr>
        <p:spPr>
          <a:xfrm>
            <a:off x="7349780" y="4036991"/>
            <a:ext cx="4410074" cy="457201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Z" b="1" dirty="0">
                <a:solidFill>
                  <a:srgbClr val="FF0000"/>
                </a:solidFill>
              </a:rPr>
              <a:t>Generic workflow plug-in system</a:t>
            </a:r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4AEEE1A4-5CBF-9CFC-6F4F-DD6B5102710A}"/>
              </a:ext>
            </a:extLst>
          </p:cNvPr>
          <p:cNvSpPr/>
          <p:nvPr/>
        </p:nvSpPr>
        <p:spPr>
          <a:xfrm>
            <a:off x="9343920" y="3298089"/>
            <a:ext cx="421795" cy="421795"/>
          </a:xfrm>
          <a:prstGeom prst="plus">
            <a:avLst>
              <a:gd name="adj" fmla="val 3614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63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Full fledge NGS-LIS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15</a:t>
            </a:fld>
            <a:endParaRPr lang="en-US"/>
          </a:p>
        </p:txBody>
      </p:sp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4F1CF436-0F17-E441-BF91-2C8AFAA9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19" y="310292"/>
            <a:ext cx="2680646" cy="1324787"/>
          </a:xfrm>
          <a:prstGeom prst="rect">
            <a:avLst/>
          </a:prstGeom>
        </p:spPr>
      </p:pic>
      <p:pic>
        <p:nvPicPr>
          <p:cNvPr id="45" name="Picture 4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586934-61A2-E9E7-EA52-01B5DF999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9" y="1222056"/>
            <a:ext cx="3984170" cy="1356625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AEC759D-2AD9-7F1B-D872-7E3EF15DA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50" y="4916799"/>
            <a:ext cx="5960878" cy="1301121"/>
          </a:xfrm>
          <a:prstGeom prst="rect">
            <a:avLst/>
          </a:prstGeom>
        </p:spPr>
      </p:pic>
      <p:pic>
        <p:nvPicPr>
          <p:cNvPr id="51" name="Picture 5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78A264-041B-1B7B-96EA-4708CA44A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44" y="1848601"/>
            <a:ext cx="4082500" cy="2810800"/>
          </a:xfrm>
          <a:prstGeom prst="rect">
            <a:avLst/>
          </a:prstGeom>
        </p:spPr>
      </p:pic>
      <p:pic>
        <p:nvPicPr>
          <p:cNvPr id="55" name="Picture 54" descr="Graphical user interface&#10;&#10;Description automatically generated">
            <a:extLst>
              <a:ext uri="{FF2B5EF4-FFF2-40B4-BE49-F238E27FC236}">
                <a16:creationId xmlns:a16="http://schemas.microsoft.com/office/drawing/2014/main" id="{3DD39586-D2AD-651F-8937-708DA1B41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4" y="2863437"/>
            <a:ext cx="4290363" cy="3154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2D5E8-9266-7782-9D5E-D87D8B64FD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 b="41032"/>
          <a:stretch/>
        </p:blipFill>
        <p:spPr>
          <a:xfrm>
            <a:off x="402326" y="2646946"/>
            <a:ext cx="5244899" cy="3296654"/>
          </a:xfrm>
          <a:prstGeom prst="rect">
            <a:avLst/>
          </a:prstGeom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19A39A29-96A0-C009-D483-4B499952ADDA}"/>
              </a:ext>
            </a:extLst>
          </p:cNvPr>
          <p:cNvSpPr/>
          <p:nvPr/>
        </p:nvSpPr>
        <p:spPr>
          <a:xfrm>
            <a:off x="132347" y="2129589"/>
            <a:ext cx="469231" cy="22739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1F6F6382-5D44-5159-3CFF-9D50B250F8F1}"/>
              </a:ext>
            </a:extLst>
          </p:cNvPr>
          <p:cNvSpPr/>
          <p:nvPr/>
        </p:nvSpPr>
        <p:spPr>
          <a:xfrm flipH="1">
            <a:off x="6918158" y="1997242"/>
            <a:ext cx="4656222" cy="3236495"/>
          </a:xfrm>
          <a:prstGeom prst="bentArrow">
            <a:avLst>
              <a:gd name="adj1" fmla="val 2540"/>
              <a:gd name="adj2" fmla="val 4003"/>
              <a:gd name="adj3" fmla="val 12914"/>
              <a:gd name="adj4" fmla="val 367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45809B2C-4E8A-3E38-74AC-C2D025F16E2B}"/>
              </a:ext>
            </a:extLst>
          </p:cNvPr>
          <p:cNvSpPr/>
          <p:nvPr/>
        </p:nvSpPr>
        <p:spPr>
          <a:xfrm>
            <a:off x="859812" y="6075780"/>
            <a:ext cx="4482209" cy="252830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1DE5CFC-86E0-25DB-03BD-9B642214957F}"/>
              </a:ext>
            </a:extLst>
          </p:cNvPr>
          <p:cNvSpPr/>
          <p:nvPr/>
        </p:nvSpPr>
        <p:spPr>
          <a:xfrm rot="4203856">
            <a:off x="3707362" y="2114895"/>
            <a:ext cx="695988" cy="4057060"/>
          </a:xfrm>
          <a:prstGeom prst="downArrow">
            <a:avLst>
              <a:gd name="adj1" fmla="val 39510"/>
              <a:gd name="adj2" fmla="val 50000"/>
            </a:avLst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21" name="Bent Arrow 20">
            <a:extLst>
              <a:ext uri="{FF2B5EF4-FFF2-40B4-BE49-F238E27FC236}">
                <a16:creationId xmlns:a16="http://schemas.microsoft.com/office/drawing/2014/main" id="{C0BC0AAC-7153-EFA6-5ECB-151897CE61C1}"/>
              </a:ext>
            </a:extLst>
          </p:cNvPr>
          <p:cNvSpPr/>
          <p:nvPr/>
        </p:nvSpPr>
        <p:spPr>
          <a:xfrm flipH="1" flipV="1">
            <a:off x="2703094" y="1732546"/>
            <a:ext cx="2662989" cy="1612230"/>
          </a:xfrm>
          <a:prstGeom prst="bentArrow">
            <a:avLst>
              <a:gd name="adj1" fmla="val 8006"/>
              <a:gd name="adj2" fmla="val 10346"/>
              <a:gd name="adj3" fmla="val 12914"/>
              <a:gd name="adj4" fmla="val 367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17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16</a:t>
            </a:fld>
            <a:endParaRPr lang="en-US"/>
          </a:p>
        </p:txBody>
      </p:sp>
      <p:pic>
        <p:nvPicPr>
          <p:cNvPr id="57" name="Picture 56" descr="Graphical user interface&#10;&#10;Description automatically generated">
            <a:extLst>
              <a:ext uri="{FF2B5EF4-FFF2-40B4-BE49-F238E27FC236}">
                <a16:creationId xmlns:a16="http://schemas.microsoft.com/office/drawing/2014/main" id="{E4547D1B-FE73-A2A1-6C19-D8F00CE51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1" y="531029"/>
            <a:ext cx="9109703" cy="3119370"/>
          </a:xfrm>
          <a:prstGeom prst="rect">
            <a:avLst/>
          </a:prstGeom>
        </p:spPr>
      </p:pic>
      <p:pic>
        <p:nvPicPr>
          <p:cNvPr id="59" name="Picture 58" descr="Table&#10;&#10;Description automatically generated">
            <a:extLst>
              <a:ext uri="{FF2B5EF4-FFF2-40B4-BE49-F238E27FC236}">
                <a16:creationId xmlns:a16="http://schemas.microsoft.com/office/drawing/2014/main" id="{E69B5641-F782-3A56-D0C8-3B86D5EEB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" y="4216782"/>
            <a:ext cx="5211962" cy="1895259"/>
          </a:xfrm>
          <a:prstGeom prst="rect">
            <a:avLst/>
          </a:prstGeom>
        </p:spPr>
      </p:pic>
      <p:pic>
        <p:nvPicPr>
          <p:cNvPr id="61" name="Picture 60" descr="Chart, bar chart&#10;&#10;Description automatically generated">
            <a:extLst>
              <a:ext uri="{FF2B5EF4-FFF2-40B4-BE49-F238E27FC236}">
                <a16:creationId xmlns:a16="http://schemas.microsoft.com/office/drawing/2014/main" id="{C42CF391-412E-723C-4250-72CD79FE8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70" y="3782775"/>
            <a:ext cx="5465482" cy="2565430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580BC910-B6B3-0250-5A83-7DA0CB8B2637}"/>
              </a:ext>
            </a:extLst>
          </p:cNvPr>
          <p:cNvSpPr/>
          <p:nvPr/>
        </p:nvSpPr>
        <p:spPr>
          <a:xfrm>
            <a:off x="787623" y="168275"/>
            <a:ext cx="9439219" cy="288925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4A5C332-65C7-4734-B4A1-6264DC2059C7}"/>
              </a:ext>
            </a:extLst>
          </p:cNvPr>
          <p:cNvSpPr/>
          <p:nvPr/>
        </p:nvSpPr>
        <p:spPr>
          <a:xfrm>
            <a:off x="2642799" y="3681663"/>
            <a:ext cx="1195274" cy="531022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35EEF2C-F4B0-76F6-9E8B-732835A0BC7D}"/>
              </a:ext>
            </a:extLst>
          </p:cNvPr>
          <p:cNvSpPr/>
          <p:nvPr/>
        </p:nvSpPr>
        <p:spPr>
          <a:xfrm rot="16200000">
            <a:off x="5781175" y="5444286"/>
            <a:ext cx="409073" cy="709867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086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Generic workflow plug-in system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17</a:t>
            </a:fld>
            <a:endParaRPr lang="en-US"/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720DAD-0462-7DD7-C0B8-D7C8806E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0"/>
          <a:stretch/>
        </p:blipFill>
        <p:spPr>
          <a:xfrm>
            <a:off x="1436545" y="1154711"/>
            <a:ext cx="4708240" cy="1978511"/>
          </a:xfrm>
          <a:prstGeom prst="rect">
            <a:avLst/>
          </a:prstGeom>
        </p:spPr>
      </p:pic>
      <p:pic>
        <p:nvPicPr>
          <p:cNvPr id="21" name="Picture 2" descr="Johannes Köster: Reproducible Data Analysis with Snakemake - YouTube">
            <a:extLst>
              <a:ext uri="{FF2B5EF4-FFF2-40B4-BE49-F238E27FC236}">
                <a16:creationId xmlns:a16="http://schemas.microsoft.com/office/drawing/2014/main" id="{47FF832C-8FEB-54D6-2AF4-3DFEEE99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44289" r="41110" b="39015"/>
          <a:stretch/>
        </p:blipFill>
        <p:spPr bwMode="auto">
          <a:xfrm>
            <a:off x="7875545" y="730919"/>
            <a:ext cx="3701809" cy="85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060BE86-BAC1-9767-7A5A-603B739D7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6" y="3419754"/>
            <a:ext cx="5970238" cy="263118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02A5C8C-C816-FDD0-B6C0-25816F55B3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44"/>
          <a:stretch/>
        </p:blipFill>
        <p:spPr>
          <a:xfrm>
            <a:off x="7880380" y="2163262"/>
            <a:ext cx="3692138" cy="1977607"/>
          </a:xfrm>
          <a:prstGeom prst="rect">
            <a:avLst/>
          </a:prstGeom>
        </p:spPr>
      </p:pic>
      <p:sp>
        <p:nvSpPr>
          <p:cNvPr id="12" name="Cross 11">
            <a:extLst>
              <a:ext uri="{FF2B5EF4-FFF2-40B4-BE49-F238E27FC236}">
                <a16:creationId xmlns:a16="http://schemas.microsoft.com/office/drawing/2014/main" id="{9D30FD3B-4D17-3ACC-DEE3-A47CB427FBF0}"/>
              </a:ext>
            </a:extLst>
          </p:cNvPr>
          <p:cNvSpPr/>
          <p:nvPr/>
        </p:nvSpPr>
        <p:spPr>
          <a:xfrm>
            <a:off x="9515552" y="1662641"/>
            <a:ext cx="421795" cy="421795"/>
          </a:xfrm>
          <a:prstGeom prst="plus">
            <a:avLst>
              <a:gd name="adj" fmla="val 36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E232EA2D-8264-0899-D5E7-539203BF36AF}"/>
              </a:ext>
            </a:extLst>
          </p:cNvPr>
          <p:cNvSpPr/>
          <p:nvPr/>
        </p:nvSpPr>
        <p:spPr>
          <a:xfrm>
            <a:off x="2142228" y="6106722"/>
            <a:ext cx="5850306" cy="344878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 dirty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B36E160A-4114-9C61-82F7-09DA43474B2F}"/>
              </a:ext>
            </a:extLst>
          </p:cNvPr>
          <p:cNvSpPr/>
          <p:nvPr/>
        </p:nvSpPr>
        <p:spPr>
          <a:xfrm rot="5400000">
            <a:off x="6053092" y="1721727"/>
            <a:ext cx="1865120" cy="1020045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8C3CE927-B00C-C100-4C28-C2AE6EC15BFC}"/>
              </a:ext>
            </a:extLst>
          </p:cNvPr>
          <p:cNvSpPr/>
          <p:nvPr/>
        </p:nvSpPr>
        <p:spPr>
          <a:xfrm>
            <a:off x="1532628" y="3143388"/>
            <a:ext cx="4482209" cy="252830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785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02BBFF-D640-726E-D385-32BB84B2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7" y="596937"/>
            <a:ext cx="7733332" cy="3226416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DA9E850-EA51-899C-C194-3D8763175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8" b="25935"/>
          <a:stretch/>
        </p:blipFill>
        <p:spPr>
          <a:xfrm>
            <a:off x="8794044" y="1206500"/>
            <a:ext cx="3084395" cy="3856567"/>
          </a:xfrm>
          <a:prstGeom prst="rect">
            <a:avLst/>
          </a:prstGeom>
        </p:spPr>
      </p:pic>
      <p:pic>
        <p:nvPicPr>
          <p:cNvPr id="13" name="Picture 2" descr="Johannes Köster: Reproducible Data Analysis with Snakemake - YouTube">
            <a:extLst>
              <a:ext uri="{FF2B5EF4-FFF2-40B4-BE49-F238E27FC236}">
                <a16:creationId xmlns:a16="http://schemas.microsoft.com/office/drawing/2014/main" id="{DA43EDE1-AB84-E76B-CA72-7D64FEA01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t="44289" r="41110" b="39015"/>
          <a:stretch/>
        </p:blipFill>
        <p:spPr bwMode="auto">
          <a:xfrm>
            <a:off x="676348" y="4160951"/>
            <a:ext cx="4080802" cy="94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8A24C970-C249-5897-612B-2587B22B1009}"/>
              </a:ext>
            </a:extLst>
          </p:cNvPr>
          <p:cNvSpPr/>
          <p:nvPr/>
        </p:nvSpPr>
        <p:spPr>
          <a:xfrm>
            <a:off x="787623" y="168275"/>
            <a:ext cx="9439219" cy="288925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B9A72BD-8844-5D92-5A7A-BB69372C7D19}"/>
              </a:ext>
            </a:extLst>
          </p:cNvPr>
          <p:cNvSpPr/>
          <p:nvPr/>
        </p:nvSpPr>
        <p:spPr>
          <a:xfrm rot="5400000">
            <a:off x="7587341" y="2270278"/>
            <a:ext cx="1884280" cy="382370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7" name="Curved Right Arrow 16">
            <a:extLst>
              <a:ext uri="{FF2B5EF4-FFF2-40B4-BE49-F238E27FC236}">
                <a16:creationId xmlns:a16="http://schemas.microsoft.com/office/drawing/2014/main" id="{9C147AF2-A881-D2BD-979A-4549A1F74135}"/>
              </a:ext>
            </a:extLst>
          </p:cNvPr>
          <p:cNvSpPr/>
          <p:nvPr/>
        </p:nvSpPr>
        <p:spPr>
          <a:xfrm flipV="1">
            <a:off x="183147" y="2417456"/>
            <a:ext cx="469231" cy="22739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85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feature and secure scalable architecture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19</a:t>
            </a:fld>
            <a:endParaRPr lang="en-US"/>
          </a:p>
        </p:txBody>
      </p:sp>
      <p:pic>
        <p:nvPicPr>
          <p:cNvPr id="22" name="Picture 2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BC9AB2-CEF7-0CA9-981C-2A44F402A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2" y="1123735"/>
            <a:ext cx="3852310" cy="2328883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CD363DC-A741-2096-973F-DA9253AFA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0"/>
          <a:stretch/>
        </p:blipFill>
        <p:spPr>
          <a:xfrm>
            <a:off x="445467" y="2575273"/>
            <a:ext cx="5064550" cy="359921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DA34E-CFD4-902F-E56B-434B38596CDC}"/>
              </a:ext>
            </a:extLst>
          </p:cNvPr>
          <p:cNvCxnSpPr/>
          <p:nvPr/>
        </p:nvCxnSpPr>
        <p:spPr>
          <a:xfrm>
            <a:off x="5710982" y="1082319"/>
            <a:ext cx="0" cy="48980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E3C3DC-ECA5-816F-077B-314061F11BF2}"/>
              </a:ext>
            </a:extLst>
          </p:cNvPr>
          <p:cNvGrpSpPr/>
          <p:nvPr/>
        </p:nvGrpSpPr>
        <p:grpSpPr>
          <a:xfrm>
            <a:off x="5879917" y="1262681"/>
            <a:ext cx="6312083" cy="4686104"/>
            <a:chOff x="5679535" y="1286744"/>
            <a:chExt cx="6312083" cy="468610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B8678A2-1423-30EC-6789-51602822603A}"/>
                </a:ext>
              </a:extLst>
            </p:cNvPr>
            <p:cNvGrpSpPr/>
            <p:nvPr/>
          </p:nvGrpSpPr>
          <p:grpSpPr>
            <a:xfrm>
              <a:off x="6256101" y="1286744"/>
              <a:ext cx="2077385" cy="1214240"/>
              <a:chOff x="3755340" y="1910964"/>
              <a:chExt cx="1470992" cy="81103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F210FC1-0D6F-89DF-BEA9-6F0FDB903970}"/>
                  </a:ext>
                </a:extLst>
              </p:cNvPr>
              <p:cNvSpPr/>
              <p:nvPr/>
            </p:nvSpPr>
            <p:spPr>
              <a:xfrm>
                <a:off x="3755340" y="1910964"/>
                <a:ext cx="1470992" cy="811033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pic>
            <p:nvPicPr>
              <p:cNvPr id="56" name="Picture 55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FAAE3226-300F-2696-20B9-62021BF69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4169" y="1995901"/>
                <a:ext cx="1053332" cy="641159"/>
              </a:xfrm>
              <a:prstGeom prst="rect">
                <a:avLst/>
              </a:prstGeom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BA67FF8-325F-E7B5-392A-F2807AC27730}"/>
                </a:ext>
              </a:extLst>
            </p:cNvPr>
            <p:cNvSpPr/>
            <p:nvPr/>
          </p:nvSpPr>
          <p:spPr>
            <a:xfrm>
              <a:off x="5679535" y="2895706"/>
              <a:ext cx="6039249" cy="3077142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42" name="Snip Single Corner of Rectangle 41">
              <a:extLst>
                <a:ext uri="{FF2B5EF4-FFF2-40B4-BE49-F238E27FC236}">
                  <a16:creationId xmlns:a16="http://schemas.microsoft.com/office/drawing/2014/main" id="{EC3076BB-136E-FC93-3FAA-E62DD735FE76}"/>
                </a:ext>
              </a:extLst>
            </p:cNvPr>
            <p:cNvSpPr/>
            <p:nvPr/>
          </p:nvSpPr>
          <p:spPr>
            <a:xfrm>
              <a:off x="9006416" y="3295324"/>
              <a:ext cx="2259523" cy="93285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Z" dirty="0">
                  <a:solidFill>
                    <a:schemeClr val="bg1">
                      <a:lumMod val="10000"/>
                    </a:schemeClr>
                  </a:solidFill>
                </a:rPr>
                <a:t>data</a:t>
              </a:r>
            </a:p>
            <a:p>
              <a:pPr algn="ctr"/>
              <a:r>
                <a:rPr lang="en-CZ" dirty="0">
                  <a:solidFill>
                    <a:schemeClr val="bg1">
                      <a:lumMod val="10000"/>
                    </a:schemeClr>
                  </a:solidFill>
                </a:rPr>
                <a:t>storage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275AF5-5CC6-F037-D730-6401C65F5B45}"/>
                </a:ext>
              </a:extLst>
            </p:cNvPr>
            <p:cNvSpPr/>
            <p:nvPr/>
          </p:nvSpPr>
          <p:spPr>
            <a:xfrm>
              <a:off x="6037319" y="3301617"/>
              <a:ext cx="2514953" cy="92026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D2BBAA6-93FA-AAC3-B622-054595F37D46}"/>
                </a:ext>
              </a:extLst>
            </p:cNvPr>
            <p:cNvSpPr/>
            <p:nvPr/>
          </p:nvSpPr>
          <p:spPr>
            <a:xfrm>
              <a:off x="6307426" y="4656258"/>
              <a:ext cx="1974739" cy="97778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CC18597-C12E-51C3-D7FC-A25FB9B7C0B5}"/>
                </a:ext>
              </a:extLst>
            </p:cNvPr>
            <p:cNvSpPr/>
            <p:nvPr/>
          </p:nvSpPr>
          <p:spPr>
            <a:xfrm>
              <a:off x="8911357" y="4656259"/>
              <a:ext cx="2449645" cy="97778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Z" dirty="0">
                  <a:solidFill>
                    <a:schemeClr val="bg1">
                      <a:lumMod val="10000"/>
                    </a:schemeClr>
                  </a:solidFill>
                </a:rPr>
                <a:t>HPC</a:t>
              </a:r>
            </a:p>
            <a:p>
              <a:pPr algn="ctr"/>
              <a:endParaRPr lang="en-CZ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46" name="Left-right Arrow 45">
              <a:extLst>
                <a:ext uri="{FF2B5EF4-FFF2-40B4-BE49-F238E27FC236}">
                  <a16:creationId xmlns:a16="http://schemas.microsoft.com/office/drawing/2014/main" id="{338F423A-92F6-A00E-4818-86090D0299BA}"/>
                </a:ext>
              </a:extLst>
            </p:cNvPr>
            <p:cNvSpPr/>
            <p:nvPr/>
          </p:nvSpPr>
          <p:spPr>
            <a:xfrm>
              <a:off x="8376697" y="4891051"/>
              <a:ext cx="450113" cy="517650"/>
            </a:xfrm>
            <a:prstGeom prst="leftRightArrow">
              <a:avLst>
                <a:gd name="adj1" fmla="val 18621"/>
                <a:gd name="adj2" fmla="val 2625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47" name="Left-right Arrow 46">
              <a:extLst>
                <a:ext uri="{FF2B5EF4-FFF2-40B4-BE49-F238E27FC236}">
                  <a16:creationId xmlns:a16="http://schemas.microsoft.com/office/drawing/2014/main" id="{3A3640E1-0EDD-F5A6-A89C-DD2FC3C8E006}"/>
                </a:ext>
              </a:extLst>
            </p:cNvPr>
            <p:cNvSpPr/>
            <p:nvPr/>
          </p:nvSpPr>
          <p:spPr>
            <a:xfrm>
              <a:off x="8608154" y="3502926"/>
              <a:ext cx="357052" cy="517650"/>
            </a:xfrm>
            <a:prstGeom prst="leftRightArrow">
              <a:avLst>
                <a:gd name="adj1" fmla="val 18621"/>
                <a:gd name="adj2" fmla="val 2625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48" name="Left-right Arrow 47">
              <a:extLst>
                <a:ext uri="{FF2B5EF4-FFF2-40B4-BE49-F238E27FC236}">
                  <a16:creationId xmlns:a16="http://schemas.microsoft.com/office/drawing/2014/main" id="{2269A0EE-91AF-2661-E436-136365E012CE}"/>
                </a:ext>
              </a:extLst>
            </p:cNvPr>
            <p:cNvSpPr/>
            <p:nvPr/>
          </p:nvSpPr>
          <p:spPr>
            <a:xfrm rot="5400000">
              <a:off x="9955897" y="4177158"/>
              <a:ext cx="357919" cy="517649"/>
            </a:xfrm>
            <a:prstGeom prst="leftRightArrow">
              <a:avLst>
                <a:gd name="adj1" fmla="val 18621"/>
                <a:gd name="adj2" fmla="val 2625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49" name="Left-right Arrow 48">
              <a:extLst>
                <a:ext uri="{FF2B5EF4-FFF2-40B4-BE49-F238E27FC236}">
                  <a16:creationId xmlns:a16="http://schemas.microsoft.com/office/drawing/2014/main" id="{9B29A151-F417-CBEF-C970-6AF31C2AFE95}"/>
                </a:ext>
              </a:extLst>
            </p:cNvPr>
            <p:cNvSpPr/>
            <p:nvPr/>
          </p:nvSpPr>
          <p:spPr>
            <a:xfrm rot="5400000">
              <a:off x="7126569" y="4175962"/>
              <a:ext cx="336448" cy="517649"/>
            </a:xfrm>
            <a:prstGeom prst="leftRightArrow">
              <a:avLst>
                <a:gd name="adj1" fmla="val 18621"/>
                <a:gd name="adj2" fmla="val 2625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50" name="Left-right Arrow 49">
              <a:extLst>
                <a:ext uri="{FF2B5EF4-FFF2-40B4-BE49-F238E27FC236}">
                  <a16:creationId xmlns:a16="http://schemas.microsoft.com/office/drawing/2014/main" id="{B39DE7F6-445A-9E3F-1E2C-5FFE30D0A5E9}"/>
                </a:ext>
              </a:extLst>
            </p:cNvPr>
            <p:cNvSpPr/>
            <p:nvPr/>
          </p:nvSpPr>
          <p:spPr>
            <a:xfrm rot="5400000">
              <a:off x="6949101" y="2652627"/>
              <a:ext cx="691378" cy="517649"/>
            </a:xfrm>
            <a:prstGeom prst="leftRightArrow">
              <a:avLst>
                <a:gd name="adj1" fmla="val 18621"/>
                <a:gd name="adj2" fmla="val 2625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A438C89-C5EB-5C09-4E67-F28B091D193D}"/>
                </a:ext>
              </a:extLst>
            </p:cNvPr>
            <p:cNvSpPr/>
            <p:nvPr/>
          </p:nvSpPr>
          <p:spPr>
            <a:xfrm>
              <a:off x="8596087" y="2388062"/>
              <a:ext cx="33955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Z" sz="3200" b="1" dirty="0">
                  <a:solidFill>
                    <a:srgbClr val="468931"/>
                  </a:solidFill>
                </a:rPr>
                <a:t>SensitiveCloud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431837A-F068-4596-D952-E778E62E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99427" y="5125226"/>
              <a:ext cx="1316964" cy="305383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B06E0F35-1CED-7B5E-B9C3-8BAA492A5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555" y="3284620"/>
              <a:ext cx="1326481" cy="1138235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C77D88E-7019-5196-CEB7-F12862B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744" y="4449678"/>
              <a:ext cx="1803762" cy="1421733"/>
            </a:xfrm>
            <a:prstGeom prst="rect">
              <a:avLst/>
            </a:prstGeom>
          </p:spPr>
        </p:pic>
        <p:pic>
          <p:nvPicPr>
            <p:cNvPr id="63" name="Picture 62" descr="A picture containing keyboard, indoor, electronics, orange&#10;&#10;Description automatically generated">
              <a:extLst>
                <a:ext uri="{FF2B5EF4-FFF2-40B4-BE49-F238E27FC236}">
                  <a16:creationId xmlns:a16="http://schemas.microsoft.com/office/drawing/2014/main" id="{B14D8312-AE65-FF43-D88C-88DD43C63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807" y="2747892"/>
              <a:ext cx="893634" cy="296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54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CEITEC Bioinformatics Core Facility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704F86-F031-7043-84B2-18A10F603A2C}"/>
              </a:ext>
            </a:extLst>
          </p:cNvPr>
          <p:cNvGrpSpPr/>
          <p:nvPr/>
        </p:nvGrpSpPr>
        <p:grpSpPr>
          <a:xfrm>
            <a:off x="861206" y="1551707"/>
            <a:ext cx="6034542" cy="3117477"/>
            <a:chOff x="4404598" y="2520777"/>
            <a:chExt cx="7284893" cy="3668279"/>
          </a:xfrm>
        </p:grpSpPr>
        <p:pic>
          <p:nvPicPr>
            <p:cNvPr id="8" name="Obrázek 10">
              <a:extLst>
                <a:ext uri="{FF2B5EF4-FFF2-40B4-BE49-F238E27FC236}">
                  <a16:creationId xmlns:a16="http://schemas.microsoft.com/office/drawing/2014/main" id="{E8E5887F-C3E9-384D-84BA-E628DCDB0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4598" y="2520777"/>
              <a:ext cx="7284893" cy="3668279"/>
            </a:xfrm>
            <a:prstGeom prst="rect">
              <a:avLst/>
            </a:prstGeom>
          </p:spPr>
        </p:pic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C73D7BDB-1DEE-4A4A-BB21-71CFB2D9FDC8}"/>
                </a:ext>
              </a:extLst>
            </p:cNvPr>
            <p:cNvSpPr/>
            <p:nvPr/>
          </p:nvSpPr>
          <p:spPr>
            <a:xfrm>
              <a:off x="8217244" y="4658497"/>
              <a:ext cx="803189" cy="692408"/>
            </a:xfrm>
            <a:prstGeom prst="hexagon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1A39B5F3-380E-1749-A0E3-5335B122EB0C}"/>
                </a:ext>
              </a:extLst>
            </p:cNvPr>
            <p:cNvSpPr/>
            <p:nvPr/>
          </p:nvSpPr>
          <p:spPr>
            <a:xfrm>
              <a:off x="8851558" y="4304269"/>
              <a:ext cx="803189" cy="692408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FE9BF0-E7D7-204D-AB5D-0C55A2D92B7B}"/>
              </a:ext>
            </a:extLst>
          </p:cNvPr>
          <p:cNvCxnSpPr>
            <a:cxnSpLocks/>
          </p:cNvCxnSpPr>
          <p:nvPr/>
        </p:nvCxnSpPr>
        <p:spPr>
          <a:xfrm>
            <a:off x="4820194" y="4592235"/>
            <a:ext cx="7551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BB78FA-26DD-EB4E-B220-3C63FB226F81}"/>
              </a:ext>
            </a:extLst>
          </p:cNvPr>
          <p:cNvCxnSpPr>
            <a:cxnSpLocks/>
          </p:cNvCxnSpPr>
          <p:nvPr/>
        </p:nvCxnSpPr>
        <p:spPr>
          <a:xfrm>
            <a:off x="5312597" y="2731361"/>
            <a:ext cx="539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PhD. Advanced Materials and Nanosciences">
            <a:extLst>
              <a:ext uri="{FF2B5EF4-FFF2-40B4-BE49-F238E27FC236}">
                <a16:creationId xmlns:a16="http://schemas.microsoft.com/office/drawing/2014/main" id="{FC17B38B-84A4-E643-9C62-D4F91B35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62" y="2438400"/>
            <a:ext cx="4020138" cy="35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EB0C9E-36DC-8F49-83E2-D2ED23900D68}"/>
              </a:ext>
            </a:extLst>
          </p:cNvPr>
          <p:cNvSpPr/>
          <p:nvPr/>
        </p:nvSpPr>
        <p:spPr>
          <a:xfrm>
            <a:off x="7083705" y="4085864"/>
            <a:ext cx="1574157" cy="9838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6A442-A205-EC4F-8A11-9E33DCAF86A2}"/>
              </a:ext>
            </a:extLst>
          </p:cNvPr>
          <p:cNvSpPr txBox="1"/>
          <p:nvPr/>
        </p:nvSpPr>
        <p:spPr>
          <a:xfrm>
            <a:off x="7836063" y="1909824"/>
            <a:ext cx="2906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>
                <a:solidFill>
                  <a:schemeClr val="accent2"/>
                </a:solidFill>
              </a:rPr>
              <a:t>CEITEC research areas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DEE0AA-B39D-F447-A647-BAB856C010A9}"/>
              </a:ext>
            </a:extLst>
          </p:cNvPr>
          <p:cNvCxnSpPr>
            <a:stCxn id="9" idx="1"/>
            <a:endCxn id="5" idx="1"/>
          </p:cNvCxnSpPr>
          <p:nvPr/>
        </p:nvCxnSpPr>
        <p:spPr>
          <a:xfrm>
            <a:off x="5063130" y="3655844"/>
            <a:ext cx="2020575" cy="9219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859AE7B-DD30-6643-BCBD-E1D1EABD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F418C54-9B02-9F45-84D7-7BB0FA9C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21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highlights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20</a:t>
            </a:fld>
            <a:endParaRPr lang="en-US"/>
          </a:p>
        </p:txBody>
      </p:sp>
      <p:sp>
        <p:nvSpPr>
          <p:cNvPr id="20" name="Zástupný symbol pro obsah 4">
            <a:extLst>
              <a:ext uri="{FF2B5EF4-FFF2-40B4-BE49-F238E27FC236}">
                <a16:creationId xmlns:a16="http://schemas.microsoft.com/office/drawing/2014/main" id="{40D52B02-7CD7-F482-1084-2B5EA4174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4000"/>
            <a:ext cx="11258550" cy="4419600"/>
          </a:xfrm>
        </p:spPr>
        <p:txBody>
          <a:bodyPr>
            <a:normAutofit/>
          </a:bodyPr>
          <a:lstStyle/>
          <a:p>
            <a:r>
              <a:rPr lang="en-US" dirty="0"/>
              <a:t>Workflow/analysis version control system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Re-sequencing support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72FAD5-F291-E520-B9DB-A231CA93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7" y="1942198"/>
            <a:ext cx="8431207" cy="1727434"/>
          </a:xfrm>
          <a:prstGeom prst="rect">
            <a:avLst/>
          </a:prstGeom>
        </p:spPr>
      </p:pic>
      <p:pic>
        <p:nvPicPr>
          <p:cNvPr id="13" name="Picture 12" descr="Table&#10;&#10;Description automatically generated with low confidence">
            <a:extLst>
              <a:ext uri="{FF2B5EF4-FFF2-40B4-BE49-F238E27FC236}">
                <a16:creationId xmlns:a16="http://schemas.microsoft.com/office/drawing/2014/main" id="{056AF538-9F10-531D-2C45-29D7C0124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39"/>
          <a:stretch/>
        </p:blipFill>
        <p:spPr>
          <a:xfrm>
            <a:off x="6446150" y="1189337"/>
            <a:ext cx="5537304" cy="1109631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F8F94807-7854-AAA2-6E5D-9BFC14CC8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7" y="4228482"/>
            <a:ext cx="10282846" cy="19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8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obsah 4">
            <a:extLst>
              <a:ext uri="{FF2B5EF4-FFF2-40B4-BE49-F238E27FC236}">
                <a16:creationId xmlns:a16="http://schemas.microsoft.com/office/drawing/2014/main" id="{2C5DDD9B-2C3E-C45C-E17A-74A783EF8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4000"/>
            <a:ext cx="11258550" cy="2771274"/>
          </a:xfrm>
        </p:spPr>
        <p:txBody>
          <a:bodyPr>
            <a:normAutofit/>
          </a:bodyPr>
          <a:lstStyle/>
          <a:p>
            <a:r>
              <a:rPr lang="en-US" dirty="0"/>
              <a:t>Personalized presets for analysis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Direct push of libraries to project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highlights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21</a:t>
            </a:fld>
            <a:endParaRPr lang="en-US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E6DC52-8A10-680B-3E8B-A0E9B1B6A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3" y="1918341"/>
            <a:ext cx="5009550" cy="1792137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90E3F4-A6F8-F78B-AC70-1E3710909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98"/>
          <a:stretch/>
        </p:blipFill>
        <p:spPr>
          <a:xfrm>
            <a:off x="6019110" y="1382294"/>
            <a:ext cx="4277889" cy="4866105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566E15-0441-A475-EC22-ED403E8A5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6" b="67106"/>
          <a:stretch/>
        </p:blipFill>
        <p:spPr>
          <a:xfrm>
            <a:off x="276133" y="4673600"/>
            <a:ext cx="4838452" cy="1117601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78516E16-A3E9-FA8C-CF12-1AA5A004693E}"/>
              </a:ext>
            </a:extLst>
          </p:cNvPr>
          <p:cNvSpPr/>
          <p:nvPr/>
        </p:nvSpPr>
        <p:spPr>
          <a:xfrm rot="5400000">
            <a:off x="5012398" y="4487206"/>
            <a:ext cx="338402" cy="1524000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984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22</a:t>
            </a:fld>
            <a:endParaRPr lang="en-US"/>
          </a:p>
        </p:txBody>
      </p:sp>
      <p:sp>
        <p:nvSpPr>
          <p:cNvPr id="22" name="Zástupný symbol pro obsah 4">
            <a:extLst>
              <a:ext uri="{FF2B5EF4-FFF2-40B4-BE49-F238E27FC236}">
                <a16:creationId xmlns:a16="http://schemas.microsoft.com/office/drawing/2014/main" id="{2C5DDD9B-2C3E-C45C-E17A-74A783EF8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4000"/>
            <a:ext cx="11258550" cy="2692400"/>
          </a:xfrm>
        </p:spPr>
        <p:txBody>
          <a:bodyPr>
            <a:normAutofit/>
          </a:bodyPr>
          <a:lstStyle/>
          <a:p>
            <a:r>
              <a:rPr lang="en-US" dirty="0"/>
              <a:t>Not publicly available</a:t>
            </a:r>
          </a:p>
          <a:p>
            <a:r>
              <a:rPr lang="en-US" dirty="0"/>
              <a:t>Plan is a free use for academics</a:t>
            </a:r>
          </a:p>
          <a:p>
            <a:pPr lvl="1"/>
            <a:r>
              <a:rPr lang="en-US" dirty="0"/>
              <a:t>final licensing scheme is still being negotiated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In case of an interest contact me please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0F51D-7C02-B2A5-D244-C7D25B7616BD}"/>
              </a:ext>
            </a:extLst>
          </p:cNvPr>
          <p:cNvSpPr txBox="1"/>
          <p:nvPr/>
        </p:nvSpPr>
        <p:spPr>
          <a:xfrm>
            <a:off x="3200401" y="4165599"/>
            <a:ext cx="575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vojtech.bystry@ceitec.muni.cz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990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AF8F07-7B9F-C47A-4F03-9689A47DE139}"/>
              </a:ext>
            </a:extLst>
          </p:cNvPr>
          <p:cNvSpPr/>
          <p:nvPr/>
        </p:nvSpPr>
        <p:spPr>
          <a:xfrm>
            <a:off x="321734" y="1371600"/>
            <a:ext cx="11243733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Acknoledgments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FCAFA-3A86-7C47-B8EB-F9D80C4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A3CDB-4250-284D-BB47-CCCF9CE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00FDE20-82F1-0CD4-9908-26CA05EAE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5" y="1315740"/>
            <a:ext cx="3462021" cy="1096084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380819D-56E0-ABEA-C973-884B05CE8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38" y="1293223"/>
            <a:ext cx="4636801" cy="1141119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54C3DD2-8225-6075-E456-D0E6A0EE6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66" y="1353530"/>
            <a:ext cx="1852853" cy="105437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BA2A1E6-491B-BC33-67F0-6C72D4B6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70" y="3851122"/>
            <a:ext cx="4166396" cy="805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86F858-A801-4602-D392-D08839D942EB}"/>
              </a:ext>
            </a:extLst>
          </p:cNvPr>
          <p:cNvSpPr txBox="1"/>
          <p:nvPr/>
        </p:nvSpPr>
        <p:spPr>
          <a:xfrm>
            <a:off x="685492" y="2418079"/>
            <a:ext cx="28216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Panagiotis Alexiou</a:t>
            </a:r>
          </a:p>
          <a:p>
            <a:pPr algn="ctr"/>
            <a:r>
              <a:rPr lang="en-US" sz="2400" dirty="0"/>
              <a:t>Vaclav </a:t>
            </a:r>
            <a:r>
              <a:rPr lang="en-US" sz="2400" dirty="0" err="1"/>
              <a:t>Hejret</a:t>
            </a:r>
            <a:endParaRPr lang="en-US" sz="2400" dirty="0"/>
          </a:p>
          <a:p>
            <a:pPr algn="ctr"/>
            <a:r>
              <a:rPr lang="en-US" sz="2400" dirty="0"/>
              <a:t>Martin </a:t>
            </a:r>
            <a:r>
              <a:rPr lang="en-US" sz="2400" dirty="0" err="1"/>
              <a:t>Demko</a:t>
            </a:r>
            <a:endParaRPr lang="en-US" sz="2400" dirty="0"/>
          </a:p>
          <a:p>
            <a:pPr algn="ctr"/>
            <a:r>
              <a:rPr lang="en-US" sz="2400" dirty="0"/>
              <a:t>Katerina </a:t>
            </a:r>
            <a:r>
              <a:rPr lang="en-US" sz="2400" dirty="0" err="1"/>
              <a:t>Juraskova</a:t>
            </a:r>
            <a:endParaRPr lang="en-US" sz="2400" dirty="0"/>
          </a:p>
          <a:p>
            <a:pPr algn="ctr"/>
            <a:r>
              <a:rPr lang="en-US" sz="2400" dirty="0"/>
              <a:t>Nicolas </a:t>
            </a:r>
            <a:r>
              <a:rPr lang="en-US" sz="2400" dirty="0" err="1"/>
              <a:t>Blavet</a:t>
            </a:r>
            <a:endParaRPr lang="en-US" sz="2400" dirty="0"/>
          </a:p>
          <a:p>
            <a:pPr algn="ctr"/>
            <a:r>
              <a:rPr lang="en-US" sz="2400" dirty="0"/>
              <a:t>Jan </a:t>
            </a:r>
            <a:r>
              <a:rPr lang="en-US" sz="2400" dirty="0" err="1"/>
              <a:t>Oppelt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9D7DC-CE0B-9577-8585-9B4DE7F3C716}"/>
              </a:ext>
            </a:extLst>
          </p:cNvPr>
          <p:cNvSpPr txBox="1"/>
          <p:nvPr/>
        </p:nvSpPr>
        <p:spPr>
          <a:xfrm>
            <a:off x="4243311" y="2435012"/>
            <a:ext cx="2290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Viktor </a:t>
            </a:r>
            <a:r>
              <a:rPr lang="en-US" sz="2400" dirty="0" err="1"/>
              <a:t>Masicek</a:t>
            </a:r>
            <a:endParaRPr lang="en-US" sz="2400" dirty="0"/>
          </a:p>
          <a:p>
            <a:pPr algn="ctr"/>
            <a:r>
              <a:rPr lang="en-US" sz="2400" dirty="0"/>
              <a:t>Nicolas </a:t>
            </a:r>
            <a:r>
              <a:rPr lang="en-US" sz="2400" dirty="0" err="1"/>
              <a:t>Mokris</a:t>
            </a:r>
            <a:endParaRPr lang="en-US" sz="2400" dirty="0"/>
          </a:p>
          <a:p>
            <a:pPr algn="ctr"/>
            <a:r>
              <a:rPr lang="en-US" sz="2400" dirty="0"/>
              <a:t>Tomas Kudelka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715A3-D210-4089-2392-BE2FC04A471C}"/>
              </a:ext>
            </a:extLst>
          </p:cNvPr>
          <p:cNvSpPr txBox="1"/>
          <p:nvPr/>
        </p:nvSpPr>
        <p:spPr>
          <a:xfrm>
            <a:off x="7997000" y="2418079"/>
            <a:ext cx="2564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Boris </a:t>
            </a:r>
            <a:r>
              <a:rPr lang="en-US" sz="2400" dirty="0" err="1"/>
              <a:t>Tichy</a:t>
            </a:r>
            <a:endParaRPr lang="en-US" sz="2400" dirty="0"/>
          </a:p>
          <a:p>
            <a:pPr algn="ctr"/>
            <a:r>
              <a:rPr lang="en-US" sz="2400" dirty="0" err="1"/>
              <a:t>Terezie</a:t>
            </a:r>
            <a:r>
              <a:rPr lang="en-US" sz="2400" dirty="0"/>
              <a:t> </a:t>
            </a:r>
            <a:r>
              <a:rPr lang="en-US" sz="2400" dirty="0" err="1"/>
              <a:t>Kurucova</a:t>
            </a:r>
            <a:endParaRPr lang="en-US" sz="2400" dirty="0"/>
          </a:p>
          <a:p>
            <a:pPr algn="ctr"/>
            <a:r>
              <a:rPr lang="en-US" sz="2400" dirty="0"/>
              <a:t>Filip </a:t>
            </a:r>
            <a:r>
              <a:rPr lang="en-US" sz="2400" dirty="0" err="1"/>
              <a:t>Pardy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178709-1915-AEA8-C734-0A7E839B23C0}"/>
              </a:ext>
            </a:extLst>
          </p:cNvPr>
          <p:cNvSpPr txBox="1"/>
          <p:nvPr/>
        </p:nvSpPr>
        <p:spPr>
          <a:xfrm>
            <a:off x="5753133" y="4691501"/>
            <a:ext cx="3026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Karolina </a:t>
            </a:r>
            <a:r>
              <a:rPr lang="en-US" sz="2400" dirty="0" err="1"/>
              <a:t>Trachtova</a:t>
            </a:r>
            <a:endParaRPr lang="en-US" sz="2400" dirty="0"/>
          </a:p>
          <a:p>
            <a:pPr algn="ctr"/>
            <a:r>
              <a:rPr lang="en-US" sz="2400" dirty="0"/>
              <a:t>Petra </a:t>
            </a:r>
            <a:r>
              <a:rPr lang="en-US" sz="2400" dirty="0" err="1"/>
              <a:t>Pokorna</a:t>
            </a:r>
            <a:endParaRPr lang="en-US" sz="2400" dirty="0"/>
          </a:p>
          <a:p>
            <a:pPr algn="ctr"/>
            <a:r>
              <a:rPr lang="en-US" sz="2400" dirty="0"/>
              <a:t>Robin </a:t>
            </a:r>
            <a:r>
              <a:rPr lang="en-US" sz="2400" dirty="0" err="1"/>
              <a:t>Jugas</a:t>
            </a:r>
            <a:endParaRPr lang="en-US" sz="2400" dirty="0"/>
          </a:p>
          <a:p>
            <a:pPr algn="ctr"/>
            <a:r>
              <a:rPr lang="en-US" sz="2400" dirty="0"/>
              <a:t>Dagmar Al </a:t>
            </a:r>
            <a:r>
              <a:rPr lang="en-US" sz="2400" dirty="0" err="1"/>
              <a:t>Tukmachi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9787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1229314-65E9-4188-8A46-E11EF706C8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2752825"/>
            <a:ext cx="2911241" cy="2685875"/>
          </a:xfrm>
        </p:spPr>
        <p:txBody>
          <a:bodyPr/>
          <a:lstStyle/>
          <a:p>
            <a:r>
              <a:rPr lang="en-US" b="1" dirty="0"/>
              <a:t>Thank you</a:t>
            </a:r>
          </a:p>
          <a:p>
            <a:r>
              <a:rPr lang="en-US" b="1" dirty="0"/>
              <a:t>for your attention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B94687-3D37-479A-9006-A17808AF2807}"/>
              </a:ext>
            </a:extLst>
          </p:cNvPr>
          <p:cNvSpPr txBox="1">
            <a:spLocks/>
          </p:cNvSpPr>
          <p:nvPr/>
        </p:nvSpPr>
        <p:spPr>
          <a:xfrm>
            <a:off x="3330341" y="6408258"/>
            <a:ext cx="226359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0" dirty="0">
                <a:solidFill>
                  <a:srgbClr val="21A9C0"/>
                </a:solidFill>
              </a:rPr>
              <a:t>www.ceitec.eu</a:t>
            </a:r>
            <a:endParaRPr lang="en-US" sz="1800" b="0" dirty="0">
              <a:solidFill>
                <a:srgbClr val="21A9C0"/>
              </a:solidFill>
            </a:endParaRPr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B34BA45A-7585-44E0-8C69-9BA6B94D84E7}"/>
              </a:ext>
            </a:extLst>
          </p:cNvPr>
          <p:cNvSpPr txBox="1">
            <a:spLocks/>
          </p:cNvSpPr>
          <p:nvPr/>
        </p:nvSpPr>
        <p:spPr>
          <a:xfrm>
            <a:off x="2363404" y="1836406"/>
            <a:ext cx="841809" cy="2813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b="0" dirty="0">
                <a:solidFill>
                  <a:srgbClr val="21A9C0"/>
                </a:solidFill>
              </a:rPr>
              <a:t>CEITEC</a:t>
            </a:r>
            <a:endParaRPr lang="en-US" sz="1600" b="0" dirty="0">
              <a:solidFill>
                <a:srgbClr val="21A9C0"/>
              </a:solidFill>
            </a:endParaRPr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3C357198-AEB7-4CEC-9D4D-3FF14D1E2F83}"/>
              </a:ext>
            </a:extLst>
          </p:cNvPr>
          <p:cNvSpPr txBox="1">
            <a:spLocks/>
          </p:cNvSpPr>
          <p:nvPr/>
        </p:nvSpPr>
        <p:spPr>
          <a:xfrm>
            <a:off x="2026520" y="2419317"/>
            <a:ext cx="1554079" cy="2813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b="0" dirty="0">
                <a:solidFill>
                  <a:srgbClr val="21A9C0"/>
                </a:solidFill>
              </a:rPr>
              <a:t>@</a:t>
            </a:r>
            <a:r>
              <a:rPr lang="cs-CZ" sz="1600" b="0" dirty="0" err="1">
                <a:solidFill>
                  <a:srgbClr val="21A9C0"/>
                </a:solidFill>
              </a:rPr>
              <a:t>CEITEC_Brno</a:t>
            </a:r>
            <a:endParaRPr lang="en-US" sz="1600" b="0" dirty="0">
              <a:solidFill>
                <a:srgbClr val="21A9C0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A193543-86A3-45C5-8BA9-E53E19222F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89711" y="2383237"/>
            <a:ext cx="414501" cy="360000"/>
          </a:xfrm>
          <a:custGeom>
            <a:avLst/>
            <a:gdLst>
              <a:gd name="T0" fmla="*/ 1375 w 1833"/>
              <a:gd name="T1" fmla="*/ 0 h 1587"/>
              <a:gd name="T2" fmla="*/ 1833 w 1833"/>
              <a:gd name="T3" fmla="*/ 793 h 1587"/>
              <a:gd name="T4" fmla="*/ 1375 w 1833"/>
              <a:gd name="T5" fmla="*/ 1587 h 1587"/>
              <a:gd name="T6" fmla="*/ 459 w 1833"/>
              <a:gd name="T7" fmla="*/ 1587 h 1587"/>
              <a:gd name="T8" fmla="*/ 0 w 1833"/>
              <a:gd name="T9" fmla="*/ 793 h 1587"/>
              <a:gd name="T10" fmla="*/ 459 w 1833"/>
              <a:gd name="T11" fmla="*/ 0 h 1587"/>
              <a:gd name="T12" fmla="*/ 1375 w 1833"/>
              <a:gd name="T13" fmla="*/ 0 h 1587"/>
              <a:gd name="T14" fmla="*/ 1271 w 1833"/>
              <a:gd name="T15" fmla="*/ 612 h 1587"/>
              <a:gd name="T16" fmla="*/ 1362 w 1833"/>
              <a:gd name="T17" fmla="*/ 517 h 1587"/>
              <a:gd name="T18" fmla="*/ 1257 w 1833"/>
              <a:gd name="T19" fmla="*/ 546 h 1587"/>
              <a:gd name="T20" fmla="*/ 1338 w 1833"/>
              <a:gd name="T21" fmla="*/ 445 h 1587"/>
              <a:gd name="T22" fmla="*/ 1222 w 1833"/>
              <a:gd name="T23" fmla="*/ 489 h 1587"/>
              <a:gd name="T24" fmla="*/ 1088 w 1833"/>
              <a:gd name="T25" fmla="*/ 431 h 1587"/>
              <a:gd name="T26" fmla="*/ 905 w 1833"/>
              <a:gd name="T27" fmla="*/ 614 h 1587"/>
              <a:gd name="T28" fmla="*/ 910 w 1833"/>
              <a:gd name="T29" fmla="*/ 656 h 1587"/>
              <a:gd name="T30" fmla="*/ 533 w 1833"/>
              <a:gd name="T31" fmla="*/ 465 h 1587"/>
              <a:gd name="T32" fmla="*/ 509 w 1833"/>
              <a:gd name="T33" fmla="*/ 557 h 1587"/>
              <a:gd name="T34" fmla="*/ 590 w 1833"/>
              <a:gd name="T35" fmla="*/ 709 h 1587"/>
              <a:gd name="T36" fmla="*/ 507 w 1833"/>
              <a:gd name="T37" fmla="*/ 686 h 1587"/>
              <a:gd name="T38" fmla="*/ 507 w 1833"/>
              <a:gd name="T39" fmla="*/ 688 h 1587"/>
              <a:gd name="T40" fmla="*/ 654 w 1833"/>
              <a:gd name="T41" fmla="*/ 868 h 1587"/>
              <a:gd name="T42" fmla="*/ 606 w 1833"/>
              <a:gd name="T43" fmla="*/ 874 h 1587"/>
              <a:gd name="T44" fmla="*/ 571 w 1833"/>
              <a:gd name="T45" fmla="*/ 871 h 1587"/>
              <a:gd name="T46" fmla="*/ 742 w 1833"/>
              <a:gd name="T47" fmla="*/ 998 h 1587"/>
              <a:gd name="T48" fmla="*/ 515 w 1833"/>
              <a:gd name="T49" fmla="*/ 1076 h 1587"/>
              <a:gd name="T50" fmla="*/ 471 w 1833"/>
              <a:gd name="T51" fmla="*/ 1073 h 1587"/>
              <a:gd name="T52" fmla="*/ 752 w 1833"/>
              <a:gd name="T53" fmla="*/ 1156 h 1587"/>
              <a:gd name="T54" fmla="*/ 1272 w 1833"/>
              <a:gd name="T55" fmla="*/ 635 h 1587"/>
              <a:gd name="T56" fmla="*/ 1271 w 1833"/>
              <a:gd name="T57" fmla="*/ 612 h 1587"/>
              <a:gd name="T58" fmla="*/ 1271 w 1833"/>
              <a:gd name="T59" fmla="*/ 612 h 1587"/>
              <a:gd name="T60" fmla="*/ 1271 w 1833"/>
              <a:gd name="T61" fmla="*/ 61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33" h="1587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271" y="612"/>
                </a:moveTo>
                <a:cubicBezTo>
                  <a:pt x="1307" y="586"/>
                  <a:pt x="1338" y="554"/>
                  <a:pt x="1362" y="517"/>
                </a:cubicBezTo>
                <a:cubicBezTo>
                  <a:pt x="1330" y="532"/>
                  <a:pt x="1295" y="542"/>
                  <a:pt x="1257" y="546"/>
                </a:cubicBezTo>
                <a:cubicBezTo>
                  <a:pt x="1295" y="523"/>
                  <a:pt x="1324" y="487"/>
                  <a:pt x="1338" y="445"/>
                </a:cubicBezTo>
                <a:cubicBezTo>
                  <a:pt x="1303" y="466"/>
                  <a:pt x="1263" y="481"/>
                  <a:pt x="1222" y="489"/>
                </a:cubicBezTo>
                <a:cubicBezTo>
                  <a:pt x="1188" y="454"/>
                  <a:pt x="1141" y="431"/>
                  <a:pt x="1088" y="431"/>
                </a:cubicBezTo>
                <a:cubicBezTo>
                  <a:pt x="987" y="431"/>
                  <a:pt x="905" y="513"/>
                  <a:pt x="905" y="614"/>
                </a:cubicBezTo>
                <a:cubicBezTo>
                  <a:pt x="905" y="629"/>
                  <a:pt x="907" y="642"/>
                  <a:pt x="910" y="656"/>
                </a:cubicBezTo>
                <a:cubicBezTo>
                  <a:pt x="758" y="648"/>
                  <a:pt x="623" y="575"/>
                  <a:pt x="533" y="465"/>
                </a:cubicBezTo>
                <a:cubicBezTo>
                  <a:pt x="518" y="492"/>
                  <a:pt x="509" y="523"/>
                  <a:pt x="509" y="557"/>
                </a:cubicBezTo>
                <a:cubicBezTo>
                  <a:pt x="509" y="620"/>
                  <a:pt x="541" y="676"/>
                  <a:pt x="590" y="709"/>
                </a:cubicBezTo>
                <a:cubicBezTo>
                  <a:pt x="560" y="708"/>
                  <a:pt x="532" y="700"/>
                  <a:pt x="507" y="686"/>
                </a:cubicBezTo>
                <a:cubicBezTo>
                  <a:pt x="507" y="687"/>
                  <a:pt x="507" y="688"/>
                  <a:pt x="507" y="688"/>
                </a:cubicBezTo>
                <a:cubicBezTo>
                  <a:pt x="507" y="777"/>
                  <a:pt x="570" y="851"/>
                  <a:pt x="654" y="868"/>
                </a:cubicBezTo>
                <a:cubicBezTo>
                  <a:pt x="638" y="872"/>
                  <a:pt x="622" y="874"/>
                  <a:pt x="606" y="874"/>
                </a:cubicBezTo>
                <a:cubicBezTo>
                  <a:pt x="594" y="874"/>
                  <a:pt x="582" y="873"/>
                  <a:pt x="571" y="871"/>
                </a:cubicBezTo>
                <a:cubicBezTo>
                  <a:pt x="595" y="943"/>
                  <a:pt x="662" y="996"/>
                  <a:pt x="742" y="998"/>
                </a:cubicBezTo>
                <a:cubicBezTo>
                  <a:pt x="679" y="1047"/>
                  <a:pt x="601" y="1076"/>
                  <a:pt x="515" y="1076"/>
                </a:cubicBezTo>
                <a:cubicBezTo>
                  <a:pt x="500" y="1076"/>
                  <a:pt x="486" y="1075"/>
                  <a:pt x="471" y="1073"/>
                </a:cubicBezTo>
                <a:cubicBezTo>
                  <a:pt x="552" y="1125"/>
                  <a:pt x="648" y="1156"/>
                  <a:pt x="752" y="1156"/>
                </a:cubicBezTo>
                <a:cubicBezTo>
                  <a:pt x="1088" y="1156"/>
                  <a:pt x="1272" y="877"/>
                  <a:pt x="1272" y="635"/>
                </a:cubicBezTo>
                <a:cubicBezTo>
                  <a:pt x="1272" y="627"/>
                  <a:pt x="1272" y="619"/>
                  <a:pt x="1271" y="612"/>
                </a:cubicBezTo>
                <a:close/>
                <a:moveTo>
                  <a:pt x="1271" y="612"/>
                </a:moveTo>
                <a:cubicBezTo>
                  <a:pt x="1271" y="612"/>
                  <a:pt x="1271" y="612"/>
                  <a:pt x="1271" y="612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31816A4-8995-4003-9892-C5C90C60D8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26595" y="1797075"/>
            <a:ext cx="417079" cy="360000"/>
          </a:xfrm>
          <a:custGeom>
            <a:avLst/>
            <a:gdLst>
              <a:gd name="T0" fmla="*/ 1375 w 1833"/>
              <a:gd name="T1" fmla="*/ 0 h 1587"/>
              <a:gd name="T2" fmla="*/ 1833 w 1833"/>
              <a:gd name="T3" fmla="*/ 793 h 1587"/>
              <a:gd name="T4" fmla="*/ 1375 w 1833"/>
              <a:gd name="T5" fmla="*/ 1587 h 1587"/>
              <a:gd name="T6" fmla="*/ 459 w 1833"/>
              <a:gd name="T7" fmla="*/ 1587 h 1587"/>
              <a:gd name="T8" fmla="*/ 0 w 1833"/>
              <a:gd name="T9" fmla="*/ 793 h 1587"/>
              <a:gd name="T10" fmla="*/ 459 w 1833"/>
              <a:gd name="T11" fmla="*/ 0 h 1587"/>
              <a:gd name="T12" fmla="*/ 1375 w 1833"/>
              <a:gd name="T13" fmla="*/ 0 h 1587"/>
              <a:gd name="T14" fmla="*/ 1131 w 1833"/>
              <a:gd name="T15" fmla="*/ 659 h 1587"/>
              <a:gd name="T16" fmla="*/ 985 w 1833"/>
              <a:gd name="T17" fmla="*/ 659 h 1587"/>
              <a:gd name="T18" fmla="*/ 985 w 1833"/>
              <a:gd name="T19" fmla="*/ 563 h 1587"/>
              <a:gd name="T20" fmla="*/ 1026 w 1833"/>
              <a:gd name="T21" fmla="*/ 519 h 1587"/>
              <a:gd name="T22" fmla="*/ 1129 w 1833"/>
              <a:gd name="T23" fmla="*/ 519 h 1587"/>
              <a:gd name="T24" fmla="*/ 1129 w 1833"/>
              <a:gd name="T25" fmla="*/ 361 h 1587"/>
              <a:gd name="T26" fmla="*/ 987 w 1833"/>
              <a:gd name="T27" fmla="*/ 360 h 1587"/>
              <a:gd name="T28" fmla="*/ 794 w 1833"/>
              <a:gd name="T29" fmla="*/ 553 h 1587"/>
              <a:gd name="T30" fmla="*/ 794 w 1833"/>
              <a:gd name="T31" fmla="*/ 659 h 1587"/>
              <a:gd name="T32" fmla="*/ 703 w 1833"/>
              <a:gd name="T33" fmla="*/ 659 h 1587"/>
              <a:gd name="T34" fmla="*/ 703 w 1833"/>
              <a:gd name="T35" fmla="*/ 821 h 1587"/>
              <a:gd name="T36" fmla="*/ 794 w 1833"/>
              <a:gd name="T37" fmla="*/ 821 h 1587"/>
              <a:gd name="T38" fmla="*/ 794 w 1833"/>
              <a:gd name="T39" fmla="*/ 1282 h 1587"/>
              <a:gd name="T40" fmla="*/ 985 w 1833"/>
              <a:gd name="T41" fmla="*/ 1282 h 1587"/>
              <a:gd name="T42" fmla="*/ 985 w 1833"/>
              <a:gd name="T43" fmla="*/ 821 h 1587"/>
              <a:gd name="T44" fmla="*/ 1115 w 1833"/>
              <a:gd name="T45" fmla="*/ 821 h 1587"/>
              <a:gd name="T46" fmla="*/ 1131 w 1833"/>
              <a:gd name="T47" fmla="*/ 659 h 1587"/>
              <a:gd name="T48" fmla="*/ 1115 w 1833"/>
              <a:gd name="T49" fmla="*/ 821 h 1587"/>
              <a:gd name="T50" fmla="*/ 1115 w 1833"/>
              <a:gd name="T51" fmla="*/ 821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33" h="1587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131" y="659"/>
                </a:moveTo>
                <a:cubicBezTo>
                  <a:pt x="985" y="659"/>
                  <a:pt x="985" y="659"/>
                  <a:pt x="985" y="659"/>
                </a:cubicBezTo>
                <a:cubicBezTo>
                  <a:pt x="985" y="563"/>
                  <a:pt x="985" y="563"/>
                  <a:pt x="985" y="563"/>
                </a:cubicBezTo>
                <a:cubicBezTo>
                  <a:pt x="985" y="527"/>
                  <a:pt x="1009" y="519"/>
                  <a:pt x="1026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361"/>
                  <a:pt x="1129" y="361"/>
                  <a:pt x="1129" y="361"/>
                </a:cubicBezTo>
                <a:cubicBezTo>
                  <a:pt x="987" y="360"/>
                  <a:pt x="987" y="360"/>
                  <a:pt x="987" y="360"/>
                </a:cubicBezTo>
                <a:cubicBezTo>
                  <a:pt x="830" y="360"/>
                  <a:pt x="794" y="478"/>
                  <a:pt x="794" y="553"/>
                </a:cubicBezTo>
                <a:cubicBezTo>
                  <a:pt x="794" y="659"/>
                  <a:pt x="794" y="659"/>
                  <a:pt x="794" y="659"/>
                </a:cubicBezTo>
                <a:cubicBezTo>
                  <a:pt x="703" y="659"/>
                  <a:pt x="703" y="659"/>
                  <a:pt x="703" y="659"/>
                </a:cubicBezTo>
                <a:cubicBezTo>
                  <a:pt x="703" y="821"/>
                  <a:pt x="703" y="821"/>
                  <a:pt x="703" y="821"/>
                </a:cubicBezTo>
                <a:cubicBezTo>
                  <a:pt x="794" y="821"/>
                  <a:pt x="794" y="821"/>
                  <a:pt x="794" y="821"/>
                </a:cubicBezTo>
                <a:cubicBezTo>
                  <a:pt x="794" y="1282"/>
                  <a:pt x="794" y="1282"/>
                  <a:pt x="794" y="1282"/>
                </a:cubicBezTo>
                <a:cubicBezTo>
                  <a:pt x="985" y="1282"/>
                  <a:pt x="985" y="1282"/>
                  <a:pt x="985" y="1282"/>
                </a:cubicBezTo>
                <a:cubicBezTo>
                  <a:pt x="985" y="821"/>
                  <a:pt x="985" y="821"/>
                  <a:pt x="985" y="821"/>
                </a:cubicBezTo>
                <a:cubicBezTo>
                  <a:pt x="1115" y="821"/>
                  <a:pt x="1115" y="821"/>
                  <a:pt x="1115" y="821"/>
                </a:cubicBezTo>
                <a:lnTo>
                  <a:pt x="1131" y="659"/>
                </a:lnTo>
                <a:close/>
                <a:moveTo>
                  <a:pt x="1115" y="821"/>
                </a:moveTo>
                <a:cubicBezTo>
                  <a:pt x="1115" y="821"/>
                  <a:pt x="1115" y="821"/>
                  <a:pt x="1115" y="821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1B9EE3-9E57-AB42-A859-7C38AB7F55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CEITEC Bioinformatics Core Facility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FE9820-B8CE-6D44-BE42-CCB8B1732D93}"/>
              </a:ext>
            </a:extLst>
          </p:cNvPr>
          <p:cNvGrpSpPr/>
          <p:nvPr/>
        </p:nvGrpSpPr>
        <p:grpSpPr>
          <a:xfrm>
            <a:off x="861206" y="1551707"/>
            <a:ext cx="6034542" cy="3118905"/>
            <a:chOff x="4491096" y="2743198"/>
            <a:chExt cx="7284893" cy="36699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704F86-F031-7043-84B2-18A10F603A2C}"/>
                </a:ext>
              </a:extLst>
            </p:cNvPr>
            <p:cNvGrpSpPr/>
            <p:nvPr/>
          </p:nvGrpSpPr>
          <p:grpSpPr>
            <a:xfrm>
              <a:off x="4491096" y="2743198"/>
              <a:ext cx="7284893" cy="3668279"/>
              <a:chOff x="4404598" y="2520777"/>
              <a:chExt cx="7284893" cy="3668279"/>
            </a:xfrm>
          </p:grpSpPr>
          <p:pic>
            <p:nvPicPr>
              <p:cNvPr id="8" name="Obrázek 10">
                <a:extLst>
                  <a:ext uri="{FF2B5EF4-FFF2-40B4-BE49-F238E27FC236}">
                    <a16:creationId xmlns:a16="http://schemas.microsoft.com/office/drawing/2014/main" id="{E8E5887F-C3E9-384D-84BA-E628DCDB0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04598" y="2520777"/>
                <a:ext cx="7284893" cy="3668279"/>
              </a:xfrm>
              <a:prstGeom prst="rect">
                <a:avLst/>
              </a:prstGeom>
            </p:spPr>
          </p:pic>
          <p:sp>
            <p:nvSpPr>
              <p:cNvPr id="2" name="Hexagon 1">
                <a:extLst>
                  <a:ext uri="{FF2B5EF4-FFF2-40B4-BE49-F238E27FC236}">
                    <a16:creationId xmlns:a16="http://schemas.microsoft.com/office/drawing/2014/main" id="{C73D7BDB-1DEE-4A4A-BB21-71CFB2D9FDC8}"/>
                  </a:ext>
                </a:extLst>
              </p:cNvPr>
              <p:cNvSpPr/>
              <p:nvPr/>
            </p:nvSpPr>
            <p:spPr>
              <a:xfrm>
                <a:off x="8217244" y="4658497"/>
                <a:ext cx="803189" cy="692408"/>
              </a:xfrm>
              <a:prstGeom prst="hexagon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1A39B5F3-380E-1749-A0E3-5335B122EB0C}"/>
                  </a:ext>
                </a:extLst>
              </p:cNvPr>
              <p:cNvSpPr/>
              <p:nvPr/>
            </p:nvSpPr>
            <p:spPr>
              <a:xfrm>
                <a:off x="8851558" y="4304269"/>
                <a:ext cx="803189" cy="692408"/>
              </a:xfrm>
              <a:prstGeom prst="hexagon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CFE9BF0-E7D7-204D-AB5D-0C55A2D92B7B}"/>
                </a:ext>
              </a:extLst>
            </p:cNvPr>
            <p:cNvCxnSpPr/>
            <p:nvPr/>
          </p:nvCxnSpPr>
          <p:spPr>
            <a:xfrm>
              <a:off x="9316995" y="6413157"/>
              <a:ext cx="864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BB78FA-26DD-EB4E-B220-3C63FB226F81}"/>
                </a:ext>
              </a:extLst>
            </p:cNvPr>
            <p:cNvCxnSpPr>
              <a:cxnSpLocks/>
            </p:cNvCxnSpPr>
            <p:nvPr/>
          </p:nvCxnSpPr>
          <p:spPr>
            <a:xfrm>
              <a:off x="9864811" y="4131276"/>
              <a:ext cx="65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0" name="Picture 2" descr="PhD. Advanced Materials and Nanosciences">
            <a:extLst>
              <a:ext uri="{FF2B5EF4-FFF2-40B4-BE49-F238E27FC236}">
                <a16:creationId xmlns:a16="http://schemas.microsoft.com/office/drawing/2014/main" id="{FC17B38B-84A4-E643-9C62-D4F91B35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62" y="2438400"/>
            <a:ext cx="4020138" cy="35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EB0C9E-36DC-8F49-83E2-D2ED23900D68}"/>
              </a:ext>
            </a:extLst>
          </p:cNvPr>
          <p:cNvSpPr/>
          <p:nvPr/>
        </p:nvSpPr>
        <p:spPr>
          <a:xfrm>
            <a:off x="7083705" y="4085864"/>
            <a:ext cx="1574157" cy="9838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6A442-A205-EC4F-8A11-9E33DCAF86A2}"/>
              </a:ext>
            </a:extLst>
          </p:cNvPr>
          <p:cNvSpPr txBox="1"/>
          <p:nvPr/>
        </p:nvSpPr>
        <p:spPr>
          <a:xfrm>
            <a:off x="7836063" y="1909824"/>
            <a:ext cx="2906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>
                <a:solidFill>
                  <a:schemeClr val="accent2"/>
                </a:solidFill>
              </a:rPr>
              <a:t>CEITEC research areas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DEE0AA-B39D-F447-A647-BAB856C010A9}"/>
              </a:ext>
            </a:extLst>
          </p:cNvPr>
          <p:cNvCxnSpPr>
            <a:stCxn id="9" idx="1"/>
            <a:endCxn id="5" idx="1"/>
          </p:cNvCxnSpPr>
          <p:nvPr/>
        </p:nvCxnSpPr>
        <p:spPr>
          <a:xfrm>
            <a:off x="5063130" y="3655844"/>
            <a:ext cx="2020575" cy="9219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859AE7B-DD30-6643-BCBD-E1D1EABD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F418C54-9B02-9F45-84D7-7BB0FA9C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6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Bioinformatics CF mission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69F656-E85C-8440-9496-17953F3B4F98}"/>
              </a:ext>
            </a:extLst>
          </p:cNvPr>
          <p:cNvGrpSpPr/>
          <p:nvPr/>
        </p:nvGrpSpPr>
        <p:grpSpPr>
          <a:xfrm>
            <a:off x="1376220" y="932872"/>
            <a:ext cx="9578106" cy="5320147"/>
            <a:chOff x="886693" y="794327"/>
            <a:chExt cx="9578106" cy="532014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C6228F3-E261-6844-A966-A2B7D90C113D}"/>
                </a:ext>
              </a:extLst>
            </p:cNvPr>
            <p:cNvSpPr/>
            <p:nvPr/>
          </p:nvSpPr>
          <p:spPr>
            <a:xfrm>
              <a:off x="886693" y="1459343"/>
              <a:ext cx="6881091" cy="1717965"/>
            </a:xfrm>
            <a:prstGeom prst="ellipse">
              <a:avLst/>
            </a:prstGeom>
            <a:solidFill>
              <a:srgbClr val="A9D18E">
                <a:alpha val="49020"/>
              </a:srgb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Z" sz="2400" dirty="0"/>
                <a:t>Primary NGS analysis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C345BA-1ECA-A147-B249-D9FF2E7CBD32}"/>
                </a:ext>
              </a:extLst>
            </p:cNvPr>
            <p:cNvSpPr/>
            <p:nvPr/>
          </p:nvSpPr>
          <p:spPr>
            <a:xfrm>
              <a:off x="886693" y="2715490"/>
              <a:ext cx="6881091" cy="1717965"/>
            </a:xfrm>
            <a:prstGeom prst="ellipse">
              <a:avLst/>
            </a:prstGeom>
            <a:solidFill>
              <a:srgbClr val="A9D18E">
                <a:alpha val="49020"/>
              </a:srgb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S</a:t>
              </a:r>
              <a:r>
                <a:rPr lang="en-CZ" sz="2400" dirty="0"/>
                <a:t>econdary standard NGS analysis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DEFE2B-AA35-534F-AA9C-2F6234DA72D7}"/>
                </a:ext>
              </a:extLst>
            </p:cNvPr>
            <p:cNvSpPr/>
            <p:nvPr/>
          </p:nvSpPr>
          <p:spPr>
            <a:xfrm>
              <a:off x="886693" y="3971636"/>
              <a:ext cx="6881091" cy="1717965"/>
            </a:xfrm>
            <a:prstGeom prst="ellipse">
              <a:avLst/>
            </a:prstGeom>
            <a:solidFill>
              <a:srgbClr val="A9D18E">
                <a:alpha val="49020"/>
              </a:srgb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Custom (project specific) analysis</a:t>
              </a:r>
              <a:endParaRPr lang="en-CZ" sz="24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2BB2E2B-8FEB-E349-B3C2-8E80859E40E3}"/>
                </a:ext>
              </a:extLst>
            </p:cNvPr>
            <p:cNvSpPr/>
            <p:nvPr/>
          </p:nvSpPr>
          <p:spPr>
            <a:xfrm>
              <a:off x="7366001" y="1145310"/>
              <a:ext cx="3098798" cy="4969164"/>
            </a:xfrm>
            <a:prstGeom prst="ellipse">
              <a:avLst/>
            </a:prstGeom>
            <a:solidFill>
              <a:srgbClr val="A9D18E">
                <a:alpha val="49020"/>
              </a:srgb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Z" sz="2400" dirty="0"/>
                <a:t>Bioinformatics education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6BB541-1F8E-3841-90EC-3F8605312A96}"/>
                </a:ext>
              </a:extLst>
            </p:cNvPr>
            <p:cNvSpPr/>
            <p:nvPr/>
          </p:nvSpPr>
          <p:spPr>
            <a:xfrm>
              <a:off x="5915892" y="794327"/>
              <a:ext cx="2673925" cy="1362363"/>
            </a:xfrm>
            <a:prstGeom prst="ellipse">
              <a:avLst/>
            </a:prstGeom>
            <a:solidFill>
              <a:srgbClr val="21A9C0">
                <a:alpha val="25098"/>
              </a:srgb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Z" sz="2400" dirty="0"/>
                <a:t>GCF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4814A5-76FC-E44E-8A05-79A61CF9F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905685-FA7D-3046-86EF-F8728EC1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93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Bioinformatics CF mission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69F656-E85C-8440-9496-17953F3B4F98}"/>
              </a:ext>
            </a:extLst>
          </p:cNvPr>
          <p:cNvGrpSpPr/>
          <p:nvPr/>
        </p:nvGrpSpPr>
        <p:grpSpPr>
          <a:xfrm>
            <a:off x="1376220" y="932872"/>
            <a:ext cx="9578106" cy="5320147"/>
            <a:chOff x="886693" y="794327"/>
            <a:chExt cx="9578106" cy="532014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C6228F3-E261-6844-A966-A2B7D90C113D}"/>
                </a:ext>
              </a:extLst>
            </p:cNvPr>
            <p:cNvSpPr/>
            <p:nvPr/>
          </p:nvSpPr>
          <p:spPr>
            <a:xfrm>
              <a:off x="886693" y="1459343"/>
              <a:ext cx="6881091" cy="171796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902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Z" sz="2400" dirty="0"/>
                <a:t>Primary NGS analysis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C345BA-1ECA-A147-B249-D9FF2E7CBD32}"/>
                </a:ext>
              </a:extLst>
            </p:cNvPr>
            <p:cNvSpPr/>
            <p:nvPr/>
          </p:nvSpPr>
          <p:spPr>
            <a:xfrm>
              <a:off x="886693" y="2715490"/>
              <a:ext cx="6881091" cy="171796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0000">
                  <a:schemeClr val="accent6">
                    <a:lumMod val="40000"/>
                    <a:lumOff val="60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S</a:t>
              </a:r>
              <a:r>
                <a:rPr lang="en-CZ" sz="2400" dirty="0"/>
                <a:t>econdary standard NGS analysis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DEFE2B-AA35-534F-AA9C-2F6234DA72D7}"/>
                </a:ext>
              </a:extLst>
            </p:cNvPr>
            <p:cNvSpPr/>
            <p:nvPr/>
          </p:nvSpPr>
          <p:spPr>
            <a:xfrm>
              <a:off x="886693" y="3971636"/>
              <a:ext cx="6881091" cy="1717965"/>
            </a:xfrm>
            <a:prstGeom prst="ellipse">
              <a:avLst/>
            </a:prstGeom>
            <a:solidFill>
              <a:srgbClr val="A9D18E">
                <a:alpha val="49020"/>
              </a:srgb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Custom (project specific) analysis</a:t>
              </a:r>
              <a:endParaRPr lang="en-CZ" sz="24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2BB2E2B-8FEB-E349-B3C2-8E80859E40E3}"/>
                </a:ext>
              </a:extLst>
            </p:cNvPr>
            <p:cNvSpPr/>
            <p:nvPr/>
          </p:nvSpPr>
          <p:spPr>
            <a:xfrm>
              <a:off x="7366001" y="1145310"/>
              <a:ext cx="3098798" cy="4969164"/>
            </a:xfrm>
            <a:prstGeom prst="ellipse">
              <a:avLst/>
            </a:prstGeom>
            <a:solidFill>
              <a:srgbClr val="A9D18E">
                <a:alpha val="49020"/>
              </a:srgb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Z" sz="2400" dirty="0"/>
                <a:t>Bioinformatics education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6BB541-1F8E-3841-90EC-3F8605312A96}"/>
                </a:ext>
              </a:extLst>
            </p:cNvPr>
            <p:cNvSpPr/>
            <p:nvPr/>
          </p:nvSpPr>
          <p:spPr>
            <a:xfrm>
              <a:off x="5915892" y="794327"/>
              <a:ext cx="2673925" cy="1362363"/>
            </a:xfrm>
            <a:prstGeom prst="ellipse">
              <a:avLst/>
            </a:prstGeom>
            <a:solidFill>
              <a:srgbClr val="21A9C0">
                <a:alpha val="25098"/>
              </a:srgb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Z" sz="2400" dirty="0"/>
                <a:t>GCF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4A2E29-6D1B-954A-94DD-D6DFE7716CDF}"/>
              </a:ext>
            </a:extLst>
          </p:cNvPr>
          <p:cNvSpPr txBox="1"/>
          <p:nvPr/>
        </p:nvSpPr>
        <p:spPr>
          <a:xfrm>
            <a:off x="205274" y="1306284"/>
            <a:ext cx="260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800" b="1" dirty="0">
                <a:solidFill>
                  <a:schemeClr val="accent4">
                    <a:lumMod val="75000"/>
                  </a:schemeClr>
                </a:solidFill>
              </a:rPr>
              <a:t>AUTOMATE</a:t>
            </a:r>
          </a:p>
        </p:txBody>
      </p:sp>
      <p:sp>
        <p:nvSpPr>
          <p:cNvPr id="3" name="Curved Right Arrow 2">
            <a:extLst>
              <a:ext uri="{FF2B5EF4-FFF2-40B4-BE49-F238E27FC236}">
                <a16:creationId xmlns:a16="http://schemas.microsoft.com/office/drawing/2014/main" id="{4F5BD499-4DF3-5249-ADD5-339B51528B13}"/>
              </a:ext>
            </a:extLst>
          </p:cNvPr>
          <p:cNvSpPr/>
          <p:nvPr/>
        </p:nvSpPr>
        <p:spPr>
          <a:xfrm>
            <a:off x="326571" y="2939143"/>
            <a:ext cx="961054" cy="2276670"/>
          </a:xfrm>
          <a:prstGeom prst="curvedRight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D806BFA-4039-004C-A396-0242E08EEAF5}"/>
              </a:ext>
            </a:extLst>
          </p:cNvPr>
          <p:cNvSpPr/>
          <p:nvPr/>
        </p:nvSpPr>
        <p:spPr>
          <a:xfrm rot="16200000">
            <a:off x="7442910" y="2628311"/>
            <a:ext cx="1292427" cy="1008745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pic>
        <p:nvPicPr>
          <p:cNvPr id="8" name="Graphic 7" descr="Group of men outline">
            <a:extLst>
              <a:ext uri="{FF2B5EF4-FFF2-40B4-BE49-F238E27FC236}">
                <a16:creationId xmlns:a16="http://schemas.microsoft.com/office/drawing/2014/main" id="{9C4588C9-A5C2-E34F-BF4A-FDCC7E2E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658" y="3662265"/>
            <a:ext cx="620486" cy="620486"/>
          </a:xfrm>
          <a:prstGeom prst="rect">
            <a:avLst/>
          </a:prstGeom>
        </p:spPr>
      </p:pic>
      <p:pic>
        <p:nvPicPr>
          <p:cNvPr id="16" name="Graphic 15" descr="Group of men outline">
            <a:extLst>
              <a:ext uri="{FF2B5EF4-FFF2-40B4-BE49-F238E27FC236}">
                <a16:creationId xmlns:a16="http://schemas.microsoft.com/office/drawing/2014/main" id="{192BD175-3742-5F43-8A4F-FDF84D1B3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8661" y="2857498"/>
            <a:ext cx="581607" cy="58160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52889-95C4-9B44-BBD2-E53BAF72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AC04B-2C34-B649-AC55-F93D4A06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8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BioDA</a:t>
            </a:r>
            <a:r>
              <a:rPr lang="en-US" dirty="0"/>
              <a:t> system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8714CF-BF9A-3B44-B985-0E4483688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AE1E2-2514-9342-9543-69DA7305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6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ABE611-2C99-D586-A53E-C235DEC4860A}"/>
              </a:ext>
            </a:extLst>
          </p:cNvPr>
          <p:cNvGrpSpPr/>
          <p:nvPr/>
        </p:nvGrpSpPr>
        <p:grpSpPr>
          <a:xfrm>
            <a:off x="5611222" y="2461574"/>
            <a:ext cx="1610359" cy="1243206"/>
            <a:chOff x="5996233" y="2463375"/>
            <a:chExt cx="1610359" cy="1243206"/>
          </a:xfrm>
        </p:grpSpPr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EF8AEDB-A1F8-48C4-AD52-0E4EBC8E1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9"/>
            <a:stretch/>
          </p:blipFill>
          <p:spPr>
            <a:xfrm>
              <a:off x="5996233" y="2463375"/>
              <a:ext cx="1584234" cy="71657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B46352A-9337-DB4F-6D4E-02D5A3BC9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29"/>
            <a:stretch/>
          </p:blipFill>
          <p:spPr>
            <a:xfrm>
              <a:off x="6022358" y="3216905"/>
              <a:ext cx="1584234" cy="48967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77101-3C25-0B27-4019-80BFA9A50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6" y="1828799"/>
            <a:ext cx="4812720" cy="2364379"/>
          </a:xfrm>
          <a:prstGeom prst="rect">
            <a:avLst/>
          </a:prstGeom>
        </p:spPr>
      </p:pic>
      <p:pic>
        <p:nvPicPr>
          <p:cNvPr id="1034" name="Picture 10" descr="Branding - Galaxy Community Hub">
            <a:extLst>
              <a:ext uri="{FF2B5EF4-FFF2-40B4-BE49-F238E27FC236}">
                <a16:creationId xmlns:a16="http://schemas.microsoft.com/office/drawing/2014/main" id="{AC95D01A-D411-404A-4C27-B0AF07CA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65" y="1013290"/>
            <a:ext cx="3657601" cy="129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obsah 4">
            <a:extLst>
              <a:ext uri="{FF2B5EF4-FFF2-40B4-BE49-F238E27FC236}">
                <a16:creationId xmlns:a16="http://schemas.microsoft.com/office/drawing/2014/main" id="{EE7B5EED-1FE0-AF57-3493-0A57DA9AF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62" y="1406435"/>
            <a:ext cx="6757035" cy="670560"/>
          </a:xfrm>
        </p:spPr>
        <p:txBody>
          <a:bodyPr>
            <a:normAutofit/>
          </a:bodyPr>
          <a:lstStyle/>
          <a:p>
            <a:r>
              <a:rPr lang="en-US" dirty="0"/>
              <a:t>Develop our in-house system </a:t>
            </a:r>
            <a:r>
              <a:rPr lang="en-US" dirty="0" err="1"/>
              <a:t>BioDA</a:t>
            </a:r>
            <a:endParaRPr lang="en-US" dirty="0"/>
          </a:p>
          <a:p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A61DD69-4226-8BF5-67FE-61CAF5770632}"/>
              </a:ext>
            </a:extLst>
          </p:cNvPr>
          <p:cNvSpPr txBox="1">
            <a:spLocks/>
          </p:cNvSpPr>
          <p:nvPr/>
        </p:nvSpPr>
        <p:spPr>
          <a:xfrm>
            <a:off x="8303437" y="669456"/>
            <a:ext cx="2830657" cy="457201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Z" dirty="0"/>
              <a:t>+ set-up Galaxy server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EE16F83-2FF7-5A43-9B1C-BDE40C5888F9}"/>
              </a:ext>
            </a:extLst>
          </p:cNvPr>
          <p:cNvSpPr/>
          <p:nvPr/>
        </p:nvSpPr>
        <p:spPr>
          <a:xfrm rot="5400000">
            <a:off x="4412214" y="2956392"/>
            <a:ext cx="2043820" cy="152680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32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BioDA</a:t>
            </a:r>
            <a:r>
              <a:rPr lang="en-US" dirty="0"/>
              <a:t> system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8714CF-BF9A-3B44-B985-0E4483688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AE1E2-2514-9342-9543-69DA7305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7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ABE611-2C99-D586-A53E-C235DEC4860A}"/>
              </a:ext>
            </a:extLst>
          </p:cNvPr>
          <p:cNvGrpSpPr/>
          <p:nvPr/>
        </p:nvGrpSpPr>
        <p:grpSpPr>
          <a:xfrm>
            <a:off x="5611222" y="2461574"/>
            <a:ext cx="1610359" cy="1243206"/>
            <a:chOff x="5996233" y="2463375"/>
            <a:chExt cx="1610359" cy="1243206"/>
          </a:xfrm>
        </p:grpSpPr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EF8AEDB-A1F8-48C4-AD52-0E4EBC8E1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9"/>
            <a:stretch/>
          </p:blipFill>
          <p:spPr>
            <a:xfrm>
              <a:off x="5996233" y="2463375"/>
              <a:ext cx="1584234" cy="71657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B46352A-9337-DB4F-6D4E-02D5A3BC9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29"/>
            <a:stretch/>
          </p:blipFill>
          <p:spPr>
            <a:xfrm>
              <a:off x="6022358" y="3216905"/>
              <a:ext cx="1584234" cy="48967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77101-3C25-0B27-4019-80BFA9A50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6" y="1828799"/>
            <a:ext cx="4812720" cy="2364379"/>
          </a:xfrm>
          <a:prstGeom prst="rect">
            <a:avLst/>
          </a:prstGeom>
        </p:spPr>
      </p:pic>
      <p:pic>
        <p:nvPicPr>
          <p:cNvPr id="1034" name="Picture 10" descr="Branding - Galaxy Community Hub">
            <a:extLst>
              <a:ext uri="{FF2B5EF4-FFF2-40B4-BE49-F238E27FC236}">
                <a16:creationId xmlns:a16="http://schemas.microsoft.com/office/drawing/2014/main" id="{AC95D01A-D411-404A-4C27-B0AF07CA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65" y="1013290"/>
            <a:ext cx="3657601" cy="129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obsah 4">
            <a:extLst>
              <a:ext uri="{FF2B5EF4-FFF2-40B4-BE49-F238E27FC236}">
                <a16:creationId xmlns:a16="http://schemas.microsoft.com/office/drawing/2014/main" id="{EE7B5EED-1FE0-AF57-3493-0A57DA9AF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62" y="1406435"/>
            <a:ext cx="6757035" cy="670560"/>
          </a:xfrm>
        </p:spPr>
        <p:txBody>
          <a:bodyPr>
            <a:normAutofit/>
          </a:bodyPr>
          <a:lstStyle/>
          <a:p>
            <a:r>
              <a:rPr lang="en-US" dirty="0"/>
              <a:t>Develop our in-house system </a:t>
            </a:r>
            <a:r>
              <a:rPr lang="en-US" dirty="0" err="1"/>
              <a:t>BioDA</a:t>
            </a:r>
            <a:endParaRPr lang="en-US" dirty="0"/>
          </a:p>
          <a:p>
            <a:endParaRPr lang="en-US" dirty="0"/>
          </a:p>
        </p:txBody>
      </p:sp>
      <p:sp>
        <p:nvSpPr>
          <p:cNvPr id="16" name="Zástupný symbol pro obsah 4">
            <a:extLst>
              <a:ext uri="{FF2B5EF4-FFF2-40B4-BE49-F238E27FC236}">
                <a16:creationId xmlns:a16="http://schemas.microsoft.com/office/drawing/2014/main" id="{913D5F85-91AF-02D7-ADCC-1636C74AC298}"/>
              </a:ext>
            </a:extLst>
          </p:cNvPr>
          <p:cNvSpPr txBox="1">
            <a:spLocks/>
          </p:cNvSpPr>
          <p:nvPr/>
        </p:nvSpPr>
        <p:spPr>
          <a:xfrm>
            <a:off x="592999" y="4328159"/>
            <a:ext cx="6983458" cy="19158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in ~1 year and was used for ~3 years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Front-end </a:t>
            </a:r>
          </a:p>
          <a:p>
            <a:pPr lvl="2"/>
            <a:r>
              <a:rPr lang="en-US" dirty="0"/>
              <a:t>slow, bad user experience</a:t>
            </a:r>
          </a:p>
          <a:p>
            <a:pPr lvl="1"/>
            <a:r>
              <a:rPr lang="en-US" dirty="0"/>
              <a:t>Not flexible</a:t>
            </a:r>
          </a:p>
          <a:p>
            <a:pPr lvl="2"/>
            <a:r>
              <a:rPr lang="en-US" dirty="0"/>
              <a:t>constant tweaks to add new functionality and analysis</a:t>
            </a:r>
          </a:p>
          <a:p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A61DD69-4226-8BF5-67FE-61CAF5770632}"/>
              </a:ext>
            </a:extLst>
          </p:cNvPr>
          <p:cNvSpPr txBox="1">
            <a:spLocks/>
          </p:cNvSpPr>
          <p:nvPr/>
        </p:nvSpPr>
        <p:spPr>
          <a:xfrm>
            <a:off x="8303437" y="669456"/>
            <a:ext cx="2830657" cy="457201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Z" dirty="0"/>
              <a:t>+ set-up Galaxy server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EE16F83-2FF7-5A43-9B1C-BDE40C5888F9}"/>
              </a:ext>
            </a:extLst>
          </p:cNvPr>
          <p:cNvSpPr/>
          <p:nvPr/>
        </p:nvSpPr>
        <p:spPr>
          <a:xfrm rot="5400000">
            <a:off x="4412214" y="2956392"/>
            <a:ext cx="2043820" cy="152680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1DFA16-BA22-A81A-9882-723704DB3C59}"/>
              </a:ext>
            </a:extLst>
          </p:cNvPr>
          <p:cNvCxnSpPr>
            <a:cxnSpLocks/>
          </p:cNvCxnSpPr>
          <p:nvPr/>
        </p:nvCxnSpPr>
        <p:spPr>
          <a:xfrm flipH="1" flipV="1">
            <a:off x="7832560" y="770020"/>
            <a:ext cx="3922295" cy="145582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C91C02-DC17-5104-0921-FE8FD03E3075}"/>
              </a:ext>
            </a:extLst>
          </p:cNvPr>
          <p:cNvCxnSpPr/>
          <p:nvPr/>
        </p:nvCxnSpPr>
        <p:spPr>
          <a:xfrm flipV="1">
            <a:off x="7792453" y="802103"/>
            <a:ext cx="3922295" cy="145582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02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BioDA</a:t>
            </a:r>
            <a:r>
              <a:rPr lang="en-US" dirty="0"/>
              <a:t> system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8714CF-BF9A-3B44-B985-0E4483688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AE1E2-2514-9342-9543-69DA7305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8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ABE611-2C99-D586-A53E-C235DEC4860A}"/>
              </a:ext>
            </a:extLst>
          </p:cNvPr>
          <p:cNvGrpSpPr/>
          <p:nvPr/>
        </p:nvGrpSpPr>
        <p:grpSpPr>
          <a:xfrm>
            <a:off x="5611222" y="2461574"/>
            <a:ext cx="1610359" cy="1243206"/>
            <a:chOff x="5996233" y="2463375"/>
            <a:chExt cx="1610359" cy="1243206"/>
          </a:xfrm>
        </p:grpSpPr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EF8AEDB-A1F8-48C4-AD52-0E4EBC8E1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9"/>
            <a:stretch/>
          </p:blipFill>
          <p:spPr>
            <a:xfrm>
              <a:off x="5996233" y="2463375"/>
              <a:ext cx="1584234" cy="71657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B46352A-9337-DB4F-6D4E-02D5A3BC9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29"/>
            <a:stretch/>
          </p:blipFill>
          <p:spPr>
            <a:xfrm>
              <a:off x="6022358" y="3216905"/>
              <a:ext cx="1584234" cy="48967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77101-3C25-0B27-4019-80BFA9A50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6" y="1828799"/>
            <a:ext cx="4812720" cy="2364379"/>
          </a:xfrm>
          <a:prstGeom prst="rect">
            <a:avLst/>
          </a:prstGeom>
        </p:spPr>
      </p:pic>
      <p:pic>
        <p:nvPicPr>
          <p:cNvPr id="1034" name="Picture 10" descr="Branding - Galaxy Community Hub">
            <a:extLst>
              <a:ext uri="{FF2B5EF4-FFF2-40B4-BE49-F238E27FC236}">
                <a16:creationId xmlns:a16="http://schemas.microsoft.com/office/drawing/2014/main" id="{AC95D01A-D411-404A-4C27-B0AF07CA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65" y="1013290"/>
            <a:ext cx="3657601" cy="129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obsah 4">
            <a:extLst>
              <a:ext uri="{FF2B5EF4-FFF2-40B4-BE49-F238E27FC236}">
                <a16:creationId xmlns:a16="http://schemas.microsoft.com/office/drawing/2014/main" id="{EE7B5EED-1FE0-AF57-3493-0A57DA9AF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62" y="1406435"/>
            <a:ext cx="6757035" cy="670560"/>
          </a:xfrm>
        </p:spPr>
        <p:txBody>
          <a:bodyPr>
            <a:normAutofit/>
          </a:bodyPr>
          <a:lstStyle/>
          <a:p>
            <a:r>
              <a:rPr lang="en-US" dirty="0"/>
              <a:t>Develop our in-house system </a:t>
            </a:r>
            <a:r>
              <a:rPr lang="en-US" dirty="0" err="1"/>
              <a:t>BioDA</a:t>
            </a:r>
            <a:endParaRPr lang="en-US" dirty="0"/>
          </a:p>
          <a:p>
            <a:endParaRPr lang="en-US" dirty="0"/>
          </a:p>
        </p:txBody>
      </p:sp>
      <p:sp>
        <p:nvSpPr>
          <p:cNvPr id="16" name="Zástupný symbol pro obsah 4">
            <a:extLst>
              <a:ext uri="{FF2B5EF4-FFF2-40B4-BE49-F238E27FC236}">
                <a16:creationId xmlns:a16="http://schemas.microsoft.com/office/drawing/2014/main" id="{913D5F85-91AF-02D7-ADCC-1636C74AC298}"/>
              </a:ext>
            </a:extLst>
          </p:cNvPr>
          <p:cNvSpPr txBox="1">
            <a:spLocks/>
          </p:cNvSpPr>
          <p:nvPr/>
        </p:nvSpPr>
        <p:spPr>
          <a:xfrm>
            <a:off x="592999" y="4328159"/>
            <a:ext cx="6983458" cy="19158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in ~1 year and was used for ~3 years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Front-end </a:t>
            </a:r>
          </a:p>
          <a:p>
            <a:pPr lvl="2"/>
            <a:r>
              <a:rPr lang="en-US" dirty="0"/>
              <a:t>slow, bad user experience</a:t>
            </a:r>
          </a:p>
          <a:p>
            <a:pPr lvl="1"/>
            <a:r>
              <a:rPr lang="en-US" dirty="0"/>
              <a:t>Not flexible</a:t>
            </a:r>
          </a:p>
          <a:p>
            <a:pPr lvl="2"/>
            <a:r>
              <a:rPr lang="en-US" dirty="0"/>
              <a:t>constant tweaks to add new functionality and analysis</a:t>
            </a:r>
          </a:p>
          <a:p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A61DD69-4226-8BF5-67FE-61CAF5770632}"/>
              </a:ext>
            </a:extLst>
          </p:cNvPr>
          <p:cNvSpPr txBox="1">
            <a:spLocks/>
          </p:cNvSpPr>
          <p:nvPr/>
        </p:nvSpPr>
        <p:spPr>
          <a:xfrm>
            <a:off x="8303437" y="669456"/>
            <a:ext cx="2830657" cy="457201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20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464A"/>
              </a:buClr>
              <a:buFont typeface="Arial" panose="020B0604020202020204" pitchFamily="34" charset="0"/>
              <a:buChar char="‒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1A9C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9464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Z" dirty="0"/>
              <a:t>+ set-up Galaxy server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EE16F83-2FF7-5A43-9B1C-BDE40C5888F9}"/>
              </a:ext>
            </a:extLst>
          </p:cNvPr>
          <p:cNvSpPr/>
          <p:nvPr/>
        </p:nvSpPr>
        <p:spPr>
          <a:xfrm rot="5400000">
            <a:off x="4412214" y="2956392"/>
            <a:ext cx="2043820" cy="152680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F68E1E87-1467-600A-E6B5-4DC521F23E81}"/>
              </a:ext>
            </a:extLst>
          </p:cNvPr>
          <p:cNvSpPr/>
          <p:nvPr/>
        </p:nvSpPr>
        <p:spPr>
          <a:xfrm>
            <a:off x="8669499" y="4767072"/>
            <a:ext cx="2000332" cy="248932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9EA33-A182-589D-70F1-18DA32FFC901}"/>
              </a:ext>
            </a:extLst>
          </p:cNvPr>
          <p:cNvSpPr txBox="1"/>
          <p:nvPr/>
        </p:nvSpPr>
        <p:spPr>
          <a:xfrm>
            <a:off x="8141311" y="4127175"/>
            <a:ext cx="305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Experience + Know-how</a:t>
            </a:r>
          </a:p>
          <a:p>
            <a:pPr algn="ctr"/>
            <a:r>
              <a:rPr lang="en-US" b="1" dirty="0"/>
              <a:t>+ New ideas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42227D83-5C22-1B96-C5E9-31D0D1408393}"/>
              </a:ext>
            </a:extLst>
          </p:cNvPr>
          <p:cNvSpPr/>
          <p:nvPr/>
        </p:nvSpPr>
        <p:spPr>
          <a:xfrm rot="16200000">
            <a:off x="6512700" y="4876230"/>
            <a:ext cx="2604372" cy="324102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93179-AC9F-2C16-B907-697F190E5B2B}"/>
              </a:ext>
            </a:extLst>
          </p:cNvPr>
          <p:cNvSpPr txBox="1"/>
          <p:nvPr/>
        </p:nvSpPr>
        <p:spPr>
          <a:xfrm>
            <a:off x="8524159" y="5735282"/>
            <a:ext cx="22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Grant application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1DFA16-BA22-A81A-9882-723704DB3C59}"/>
              </a:ext>
            </a:extLst>
          </p:cNvPr>
          <p:cNvCxnSpPr>
            <a:cxnSpLocks/>
          </p:cNvCxnSpPr>
          <p:nvPr/>
        </p:nvCxnSpPr>
        <p:spPr>
          <a:xfrm flipH="1" flipV="1">
            <a:off x="7832560" y="770020"/>
            <a:ext cx="3922295" cy="145582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C91C02-DC17-5104-0921-FE8FD03E3075}"/>
              </a:ext>
            </a:extLst>
          </p:cNvPr>
          <p:cNvCxnSpPr/>
          <p:nvPr/>
        </p:nvCxnSpPr>
        <p:spPr>
          <a:xfrm flipV="1">
            <a:off x="7792453" y="802103"/>
            <a:ext cx="3922295" cy="145582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0DD5CA-7968-6CDA-AC20-DFDC29F043E3}"/>
              </a:ext>
            </a:extLst>
          </p:cNvPr>
          <p:cNvSpPr txBox="1"/>
          <p:nvPr/>
        </p:nvSpPr>
        <p:spPr>
          <a:xfrm>
            <a:off x="8141311" y="4985507"/>
            <a:ext cx="305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Aim to do it right</a:t>
            </a: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0B12B0E-A3E6-699E-D012-8ACDA32089B2}"/>
              </a:ext>
            </a:extLst>
          </p:cNvPr>
          <p:cNvSpPr/>
          <p:nvPr/>
        </p:nvSpPr>
        <p:spPr>
          <a:xfrm>
            <a:off x="8669499" y="5384500"/>
            <a:ext cx="2000332" cy="248932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>
              <a:solidFill>
                <a:srgbClr val="F2F2F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97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9F8E27-3BB2-49C5-B1B4-9B591477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TAČR and a new collaboration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A559EA-3F8D-4A74-AA1C-080DEF53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354667"/>
            <a:ext cx="11258550" cy="513806"/>
          </a:xfrm>
        </p:spPr>
        <p:txBody>
          <a:bodyPr>
            <a:normAutofit/>
          </a:bodyPr>
          <a:lstStyle/>
          <a:p>
            <a:r>
              <a:rPr lang="en-US" dirty="0"/>
              <a:t>Supported by TAČR - TJ04000141</a:t>
            </a:r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AC6F9ED-72B9-B845-A58E-B14130B7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ENBIK 2022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0676DE3-E9D0-FA44-8559-4E2CBC45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9</a:t>
            </a:fld>
            <a:endParaRPr lang="en-US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B4235AD-1AB3-8D50-E135-F58D296ED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45" y="4417442"/>
            <a:ext cx="3420506" cy="194644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F8B321-4E87-40C7-76C9-7E21C3ED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25" y="1974575"/>
            <a:ext cx="4581610" cy="165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ross 2">
            <a:extLst>
              <a:ext uri="{FF2B5EF4-FFF2-40B4-BE49-F238E27FC236}">
                <a16:creationId xmlns:a16="http://schemas.microsoft.com/office/drawing/2014/main" id="{E221A457-643C-B9BF-36F1-40EE42FC687F}"/>
              </a:ext>
            </a:extLst>
          </p:cNvPr>
          <p:cNvSpPr/>
          <p:nvPr/>
        </p:nvSpPr>
        <p:spPr>
          <a:xfrm>
            <a:off x="4008025" y="3775168"/>
            <a:ext cx="653143" cy="653143"/>
          </a:xfrm>
          <a:prstGeom prst="plus">
            <a:avLst>
              <a:gd name="adj" fmla="val 39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4F4D64F-4F71-1F06-CF48-F5518465FC6B}"/>
              </a:ext>
            </a:extLst>
          </p:cNvPr>
          <p:cNvSpPr/>
          <p:nvPr/>
        </p:nvSpPr>
        <p:spPr>
          <a:xfrm rot="5400000">
            <a:off x="1678173" y="5245092"/>
            <a:ext cx="1332725" cy="291147"/>
          </a:xfrm>
          <a:prstGeom prst="downArrow">
            <a:avLst/>
          </a:prstGeom>
          <a:solidFill>
            <a:srgbClr val="62BB46"/>
          </a:solidFill>
          <a:ln w="12700" cap="flat" cmpd="sng" algn="ctr">
            <a:solidFill>
              <a:srgbClr val="62BB4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CZ" kern="0" dirty="0">
              <a:solidFill>
                <a:srgbClr val="F2F2F2"/>
              </a:solidFill>
              <a:latin typeface="Arial"/>
            </a:endParaRPr>
          </a:p>
        </p:txBody>
      </p:sp>
      <p:pic>
        <p:nvPicPr>
          <p:cNvPr id="2052" name="Picture 4" descr="IDOS upravil své webové jízdní řády pro telefony - Dotekomanie.cz">
            <a:extLst>
              <a:ext uri="{FF2B5EF4-FFF2-40B4-BE49-F238E27FC236}">
                <a16:creationId xmlns:a16="http://schemas.microsoft.com/office/drawing/2014/main" id="{AE274523-92E9-DF06-3751-E8B9904A9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t="11346" r="20286" b="4770"/>
          <a:stretch/>
        </p:blipFill>
        <p:spPr bwMode="auto">
          <a:xfrm>
            <a:off x="849655" y="4799264"/>
            <a:ext cx="1240972" cy="11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4407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ITEC">
      <a:dk1>
        <a:srgbClr val="39464A"/>
      </a:dk1>
      <a:lt1>
        <a:srgbClr val="F2F2F2"/>
      </a:lt1>
      <a:dk2>
        <a:srgbClr val="39464A"/>
      </a:dk2>
      <a:lt2>
        <a:srgbClr val="D8D8D8"/>
      </a:lt2>
      <a:accent1>
        <a:srgbClr val="62BB46"/>
      </a:accent1>
      <a:accent2>
        <a:srgbClr val="21A9C0"/>
      </a:accent2>
      <a:accent3>
        <a:srgbClr val="39464A"/>
      </a:accent3>
      <a:accent4>
        <a:srgbClr val="F2F2F2"/>
      </a:accent4>
      <a:accent5>
        <a:srgbClr val="BFBFBF"/>
      </a:accent5>
      <a:accent6>
        <a:srgbClr val="7F7F7F"/>
      </a:accent6>
      <a:hlink>
        <a:srgbClr val="21A9C0"/>
      </a:hlink>
      <a:folHlink>
        <a:srgbClr val="39464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58909EDA-D656-4621-B22E-61D89B03C7A6}" vid="{EEEAACDB-355A-4118-A373-00180C827E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10684</TotalTime>
  <Words>510</Words>
  <Application>Microsoft Macintosh PowerPoint</Application>
  <PresentationFormat>Widescreen</PresentationFormat>
  <Paragraphs>185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High Sans Serif 7</vt:lpstr>
      <vt:lpstr>Motiv Office</vt:lpstr>
      <vt:lpstr>SeqUIa:  a software platform for GUI based next-generation sequencing data analysis</vt:lpstr>
      <vt:lpstr>CEITEC Bioinformatics Core Facility</vt:lpstr>
      <vt:lpstr>CEITEC Bioinformatics Core Facility</vt:lpstr>
      <vt:lpstr>Bioinformatics CF mission </vt:lpstr>
      <vt:lpstr>Bioinformatics CF mission </vt:lpstr>
      <vt:lpstr>BioDA system</vt:lpstr>
      <vt:lpstr>BioDA system</vt:lpstr>
      <vt:lpstr>BioDA system</vt:lpstr>
      <vt:lpstr>TAČR and a new collaboration </vt:lpstr>
      <vt:lpstr>TAČR and a new collaboration </vt:lpstr>
      <vt:lpstr>Sequencing User Interface analytics</vt:lpstr>
      <vt:lpstr>Information system for NGS analysis</vt:lpstr>
      <vt:lpstr>Architecture</vt:lpstr>
      <vt:lpstr>Main advantage</vt:lpstr>
      <vt:lpstr>Full fledge NGS-LIS</vt:lpstr>
      <vt:lpstr>PowerPoint Presentation</vt:lpstr>
      <vt:lpstr>Generic workflow plug-in system</vt:lpstr>
      <vt:lpstr>PowerPoint Presentation</vt:lpstr>
      <vt:lpstr>Projects feature and secure scalable architecture</vt:lpstr>
      <vt:lpstr>Other highlights</vt:lpstr>
      <vt:lpstr>Other highlights</vt:lpstr>
      <vt:lpstr>Availability</vt:lpstr>
      <vt:lpstr>Acknoledgments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DNA target sequencing: data processing</dc:title>
  <dc:creator>Vojtěch Bystrý</dc:creator>
  <cp:lastModifiedBy>Vojtěch Bystrý</cp:lastModifiedBy>
  <cp:revision>67</cp:revision>
  <cp:lastPrinted>2017-09-20T07:48:49Z</cp:lastPrinted>
  <dcterms:created xsi:type="dcterms:W3CDTF">2018-07-30T13:38:46Z</dcterms:created>
  <dcterms:modified xsi:type="dcterms:W3CDTF">2022-06-13T10:54:26Z</dcterms:modified>
</cp:coreProperties>
</file>