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65938"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127"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128"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12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13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13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2FF0647D-95E9-41BE-8EB0-5F3FE818838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laceHolder 1"/>
          <p:cNvSpPr>
            <a:spLocks noGrp="1" noRot="1" noChangeAspect="1"/>
          </p:cNvSpPr>
          <p:nvPr>
            <p:ph type="sldImg"/>
          </p:nvPr>
        </p:nvSpPr>
        <p:spPr>
          <a:xfrm>
            <a:off x="436563" y="1249363"/>
            <a:ext cx="5992812" cy="3371850"/>
          </a:xfrm>
          <a:prstGeom prst="rect">
            <a:avLst/>
          </a:prstGeom>
        </p:spPr>
      </p:sp>
      <p:sp>
        <p:nvSpPr>
          <p:cNvPr id="376"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377"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D75ACF0D-05B5-487D-A259-B79D4CBB3560}" type="slidenum">
              <a:rPr lang="en-US" sz="1300" b="0" strike="noStrike" spc="-1">
                <a:solidFill>
                  <a:srgbClr val="000000"/>
                </a:solidFill>
                <a:latin typeface="Arial"/>
              </a:rPr>
              <a:t>1</a:t>
            </a:fld>
            <a:endParaRPr lang="en-US" sz="13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laceHolder 1"/>
          <p:cNvSpPr>
            <a:spLocks noGrp="1" noRot="1" noChangeAspect="1"/>
          </p:cNvSpPr>
          <p:nvPr>
            <p:ph type="sldImg"/>
          </p:nvPr>
        </p:nvSpPr>
        <p:spPr>
          <a:xfrm>
            <a:off x="436680" y="1249200"/>
            <a:ext cx="5992920" cy="3372120"/>
          </a:xfrm>
          <a:prstGeom prst="rect">
            <a:avLst/>
          </a:prstGeom>
        </p:spPr>
      </p:sp>
      <p:sp>
        <p:nvSpPr>
          <p:cNvPr id="403"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04"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C68E20D2-84BA-4409-906A-0C0B40EB8FC1}" type="slidenum">
              <a:rPr lang="en-US" sz="1300" b="0" strike="noStrike" spc="-1">
                <a:solidFill>
                  <a:srgbClr val="000000"/>
                </a:solidFill>
                <a:latin typeface="+mn-lt"/>
                <a:ea typeface="+mn-ea"/>
              </a:rPr>
              <a:t>10</a:t>
            </a:fld>
            <a:endParaRPr lang="en-US" sz="13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436680" y="1249200"/>
            <a:ext cx="5992920" cy="3372120"/>
          </a:xfrm>
          <a:prstGeom prst="rect">
            <a:avLst/>
          </a:prstGeom>
        </p:spPr>
      </p:sp>
      <p:sp>
        <p:nvSpPr>
          <p:cNvPr id="406"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07"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BB74909A-F0FE-47DD-9718-4E9D4E359F0B}" type="slidenum">
              <a:rPr lang="en-US" sz="1300" b="0" strike="noStrike" spc="-1">
                <a:solidFill>
                  <a:srgbClr val="000000"/>
                </a:solidFill>
                <a:latin typeface="+mn-lt"/>
                <a:ea typeface="+mn-ea"/>
              </a:rPr>
              <a:t>11</a:t>
            </a:fld>
            <a:endParaRPr lang="en-US" sz="13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noRot="1" noChangeAspect="1"/>
          </p:cNvSpPr>
          <p:nvPr>
            <p:ph type="sldImg"/>
          </p:nvPr>
        </p:nvSpPr>
        <p:spPr>
          <a:xfrm>
            <a:off x="436680" y="1249200"/>
            <a:ext cx="5992920" cy="3372120"/>
          </a:xfrm>
          <a:prstGeom prst="rect">
            <a:avLst/>
          </a:prstGeom>
        </p:spPr>
      </p:sp>
      <p:sp>
        <p:nvSpPr>
          <p:cNvPr id="409"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10"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C499C674-0551-444C-B8EC-A174D3D57153}" type="slidenum">
              <a:rPr lang="en-US" sz="1300" b="0" strike="noStrike" spc="-1">
                <a:solidFill>
                  <a:srgbClr val="000000"/>
                </a:solidFill>
                <a:latin typeface="+mn-lt"/>
                <a:ea typeface="+mn-ea"/>
              </a:rPr>
              <a:t>12</a:t>
            </a:fld>
            <a:endParaRPr lang="en-US" sz="13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noRot="1" noChangeAspect="1"/>
          </p:cNvSpPr>
          <p:nvPr>
            <p:ph type="sldImg"/>
          </p:nvPr>
        </p:nvSpPr>
        <p:spPr>
          <a:xfrm>
            <a:off x="436680" y="1249200"/>
            <a:ext cx="5992920" cy="3372120"/>
          </a:xfrm>
          <a:prstGeom prst="rect">
            <a:avLst/>
          </a:prstGeom>
        </p:spPr>
      </p:sp>
      <p:sp>
        <p:nvSpPr>
          <p:cNvPr id="412"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13"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2A4CE4ED-3208-4587-90F7-96A4AEAFAE45}" type="slidenum">
              <a:rPr lang="en-US" sz="1300" b="0" strike="noStrike" spc="-1">
                <a:solidFill>
                  <a:srgbClr val="000000"/>
                </a:solidFill>
                <a:latin typeface="+mn-lt"/>
                <a:ea typeface="+mn-ea"/>
              </a:rPr>
              <a:t>13</a:t>
            </a:fld>
            <a:endParaRPr lang="en-US" sz="13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noRot="1" noChangeAspect="1"/>
          </p:cNvSpPr>
          <p:nvPr>
            <p:ph type="sldImg"/>
          </p:nvPr>
        </p:nvSpPr>
        <p:spPr>
          <a:xfrm>
            <a:off x="436563" y="1249363"/>
            <a:ext cx="5992812" cy="3371850"/>
          </a:xfrm>
          <a:prstGeom prst="rect">
            <a:avLst/>
          </a:prstGeom>
        </p:spPr>
      </p:sp>
      <p:sp>
        <p:nvSpPr>
          <p:cNvPr id="415"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16"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B6618D40-0CD5-4EDD-BE67-95BC8209621F}" type="slidenum">
              <a:rPr lang="en-US" sz="1300" b="0" strike="noStrike" spc="-1">
                <a:solidFill>
                  <a:srgbClr val="000000"/>
                </a:solidFill>
                <a:latin typeface="+mn-lt"/>
                <a:ea typeface="+mn-ea"/>
              </a:rPr>
              <a:t>14</a:t>
            </a:fld>
            <a:endParaRPr lang="en-US" sz="13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436680" y="1249200"/>
            <a:ext cx="5992920" cy="3372120"/>
          </a:xfrm>
          <a:prstGeom prst="rect">
            <a:avLst/>
          </a:prstGeom>
        </p:spPr>
      </p:sp>
      <p:sp>
        <p:nvSpPr>
          <p:cNvPr id="418"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19"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5AD3EE62-403A-4690-96B1-DB0667637740}" type="slidenum">
              <a:rPr lang="en-US" sz="1300" b="0" strike="noStrike" spc="-1">
                <a:solidFill>
                  <a:srgbClr val="000000"/>
                </a:solidFill>
                <a:latin typeface="+mn-lt"/>
                <a:ea typeface="+mn-ea"/>
              </a:rPr>
              <a:t>15</a:t>
            </a:fld>
            <a:endParaRPr lang="en-US" sz="13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436680" y="1249200"/>
            <a:ext cx="5992920" cy="3372120"/>
          </a:xfrm>
          <a:prstGeom prst="rect">
            <a:avLst/>
          </a:prstGeom>
        </p:spPr>
      </p:sp>
      <p:sp>
        <p:nvSpPr>
          <p:cNvPr id="421"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22"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2D86F43F-DDE8-4FB8-9863-74A9E0D12971}" type="slidenum">
              <a:rPr lang="en-US" sz="1300" b="0" strike="noStrike" spc="-1">
                <a:solidFill>
                  <a:srgbClr val="000000"/>
                </a:solidFill>
                <a:latin typeface="+mn-lt"/>
                <a:ea typeface="+mn-ea"/>
              </a:rPr>
              <a:t>16</a:t>
            </a:fld>
            <a:endParaRPr lang="en-US" sz="13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436563" y="1249363"/>
            <a:ext cx="5992812" cy="3371850"/>
          </a:xfrm>
          <a:prstGeom prst="rect">
            <a:avLst/>
          </a:prstGeom>
        </p:spPr>
      </p:sp>
      <p:sp>
        <p:nvSpPr>
          <p:cNvPr id="424"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25"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62C511DA-7848-4149-B42E-92AA0D4920B7}" type="slidenum">
              <a:rPr lang="en-US" sz="1300" b="0" strike="noStrike" spc="-1">
                <a:solidFill>
                  <a:srgbClr val="000000"/>
                </a:solidFill>
                <a:latin typeface="+mn-lt"/>
                <a:ea typeface="+mn-ea"/>
              </a:rPr>
              <a:t>17</a:t>
            </a:fld>
            <a:endParaRPr lang="en-US" sz="13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436680" y="1249200"/>
            <a:ext cx="5992920" cy="3372120"/>
          </a:xfrm>
          <a:prstGeom prst="rect">
            <a:avLst/>
          </a:prstGeom>
        </p:spPr>
      </p:sp>
      <p:sp>
        <p:nvSpPr>
          <p:cNvPr id="427"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28"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D179824A-898E-4FDE-BDE9-566331CA2F95}" type="slidenum">
              <a:rPr lang="en-US" sz="1300" b="0" strike="noStrike" spc="-1">
                <a:solidFill>
                  <a:srgbClr val="000000"/>
                </a:solidFill>
                <a:latin typeface="+mn-lt"/>
                <a:ea typeface="+mn-ea"/>
              </a:rPr>
              <a:t>18</a:t>
            </a:fld>
            <a:endParaRPr lang="en-US" sz="13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436563" y="1249363"/>
            <a:ext cx="5992812" cy="3371850"/>
          </a:xfrm>
          <a:prstGeom prst="rect">
            <a:avLst/>
          </a:prstGeom>
        </p:spPr>
      </p:sp>
      <p:sp>
        <p:nvSpPr>
          <p:cNvPr id="430"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31"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7432A8FA-01E2-4BB7-B8F0-5B492E6D6403}" type="slidenum">
              <a:rPr lang="en-US" sz="1300" b="0" strike="noStrike" spc="-1">
                <a:solidFill>
                  <a:srgbClr val="000000"/>
                </a:solidFill>
                <a:latin typeface="+mn-lt"/>
                <a:ea typeface="+mn-ea"/>
              </a:rPr>
              <a:t>19</a:t>
            </a:fld>
            <a:endParaRPr lang="en-US" sz="13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noRot="1" noChangeAspect="1"/>
          </p:cNvSpPr>
          <p:nvPr>
            <p:ph type="sldImg"/>
          </p:nvPr>
        </p:nvSpPr>
        <p:spPr>
          <a:xfrm>
            <a:off x="436680" y="1249200"/>
            <a:ext cx="5992920" cy="3372120"/>
          </a:xfrm>
          <a:prstGeom prst="rect">
            <a:avLst/>
          </a:prstGeom>
        </p:spPr>
      </p:sp>
      <p:sp>
        <p:nvSpPr>
          <p:cNvPr id="379"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380"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B99B5731-4778-435C-85A9-375232AD6F8A}" type="slidenum">
              <a:rPr lang="en-US" sz="1300" b="0" strike="noStrike" spc="-1">
                <a:solidFill>
                  <a:srgbClr val="000000"/>
                </a:solidFill>
                <a:latin typeface="+mn-lt"/>
                <a:ea typeface="+mn-ea"/>
              </a:rPr>
              <a:t>2</a:t>
            </a:fld>
            <a:endParaRPr lang="en-US" sz="13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436680" y="1249200"/>
            <a:ext cx="5992920" cy="3372120"/>
          </a:xfrm>
          <a:prstGeom prst="rect">
            <a:avLst/>
          </a:prstGeom>
        </p:spPr>
      </p:sp>
      <p:sp>
        <p:nvSpPr>
          <p:cNvPr id="433"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34"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10528018-8D1E-49EF-9466-92D7A13B7BDD}" type="slidenum">
              <a:rPr lang="en-US" sz="1300" b="0" strike="noStrike" spc="-1">
                <a:solidFill>
                  <a:srgbClr val="000000"/>
                </a:solidFill>
                <a:latin typeface="+mn-lt"/>
                <a:ea typeface="+mn-ea"/>
              </a:rPr>
              <a:t>20</a:t>
            </a:fld>
            <a:endParaRPr lang="en-US" sz="13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436563" y="1249363"/>
            <a:ext cx="5992812" cy="3371850"/>
          </a:xfrm>
          <a:prstGeom prst="rect">
            <a:avLst/>
          </a:prstGeom>
        </p:spPr>
      </p:sp>
      <p:sp>
        <p:nvSpPr>
          <p:cNvPr id="436"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37"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02561AA2-80A3-4A77-9108-A3AB43ACAF2A}" type="slidenum">
              <a:rPr lang="en-US" sz="1300" b="0" strike="noStrike" spc="-1">
                <a:solidFill>
                  <a:srgbClr val="000000"/>
                </a:solidFill>
                <a:latin typeface="+mn-lt"/>
                <a:ea typeface="+mn-ea"/>
              </a:rPr>
              <a:t>21</a:t>
            </a:fld>
            <a:endParaRPr lang="en-US" sz="13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noRot="1" noChangeAspect="1"/>
          </p:cNvSpPr>
          <p:nvPr>
            <p:ph type="sldImg"/>
          </p:nvPr>
        </p:nvSpPr>
        <p:spPr>
          <a:xfrm>
            <a:off x="436680" y="1249200"/>
            <a:ext cx="5992920" cy="3372120"/>
          </a:xfrm>
          <a:prstGeom prst="rect">
            <a:avLst/>
          </a:prstGeom>
        </p:spPr>
      </p:sp>
      <p:sp>
        <p:nvSpPr>
          <p:cNvPr id="439"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40"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BFFC78E2-81FB-44FE-B2FB-C35B9125240F}" type="slidenum">
              <a:rPr lang="en-US" sz="1300" b="0" strike="noStrike" spc="-1">
                <a:solidFill>
                  <a:srgbClr val="000000"/>
                </a:solidFill>
                <a:latin typeface="+mn-lt"/>
                <a:ea typeface="+mn-ea"/>
              </a:rPr>
              <a:t>22</a:t>
            </a:fld>
            <a:endParaRPr lang="en-US" sz="13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noRot="1" noChangeAspect="1"/>
          </p:cNvSpPr>
          <p:nvPr>
            <p:ph type="sldImg"/>
          </p:nvPr>
        </p:nvSpPr>
        <p:spPr>
          <a:xfrm>
            <a:off x="436563" y="1249363"/>
            <a:ext cx="5992812" cy="3371850"/>
          </a:xfrm>
          <a:prstGeom prst="rect">
            <a:avLst/>
          </a:prstGeom>
        </p:spPr>
      </p:sp>
      <p:sp>
        <p:nvSpPr>
          <p:cNvPr id="442"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43"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8F3901B8-0216-45D8-AE84-C4DFC735F6AD}" type="slidenum">
              <a:rPr lang="en-US" sz="1300" b="0" strike="noStrike" spc="-1">
                <a:solidFill>
                  <a:srgbClr val="000000"/>
                </a:solidFill>
                <a:latin typeface="+mn-lt"/>
                <a:ea typeface="+mn-ea"/>
              </a:rPr>
              <a:t>23</a:t>
            </a:fld>
            <a:endParaRPr lang="en-US" sz="13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noRot="1" noChangeAspect="1"/>
          </p:cNvSpPr>
          <p:nvPr>
            <p:ph type="sldImg"/>
          </p:nvPr>
        </p:nvSpPr>
        <p:spPr>
          <a:xfrm>
            <a:off x="436680" y="1249200"/>
            <a:ext cx="5992920" cy="3372120"/>
          </a:xfrm>
          <a:prstGeom prst="rect">
            <a:avLst/>
          </a:prstGeom>
        </p:spPr>
      </p:sp>
      <p:sp>
        <p:nvSpPr>
          <p:cNvPr id="445"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46"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619875B7-79AE-4B94-82AD-931E0CE56B1B}" type="slidenum">
              <a:rPr lang="en-US" sz="1300" b="0" strike="noStrike" spc="-1">
                <a:solidFill>
                  <a:srgbClr val="000000"/>
                </a:solidFill>
                <a:latin typeface="+mn-lt"/>
                <a:ea typeface="+mn-ea"/>
              </a:rPr>
              <a:t>24</a:t>
            </a:fld>
            <a:endParaRPr lang="en-US" sz="13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436563" y="1249363"/>
            <a:ext cx="5992812" cy="3371850"/>
          </a:xfrm>
          <a:prstGeom prst="rect">
            <a:avLst/>
          </a:prstGeom>
        </p:spPr>
      </p:sp>
      <p:sp>
        <p:nvSpPr>
          <p:cNvPr id="448"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49"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3CB5653D-A497-4121-A2C9-70E4415637C3}" type="slidenum">
              <a:rPr lang="en-US" sz="1300" b="0" strike="noStrike" spc="-1">
                <a:solidFill>
                  <a:srgbClr val="000000"/>
                </a:solidFill>
                <a:latin typeface="+mn-lt"/>
                <a:ea typeface="+mn-ea"/>
              </a:rPr>
              <a:t>25</a:t>
            </a:fld>
            <a:endParaRPr lang="en-US" sz="13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436563" y="1249363"/>
            <a:ext cx="5992812" cy="3371850"/>
          </a:xfrm>
          <a:prstGeom prst="rect">
            <a:avLst/>
          </a:prstGeom>
        </p:spPr>
      </p:sp>
      <p:sp>
        <p:nvSpPr>
          <p:cNvPr id="451"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52"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77560EAD-29C8-4CCB-8195-8CA6C70E808B}" type="slidenum">
              <a:rPr lang="en-US" sz="1300" b="0" strike="noStrike" spc="-1">
                <a:solidFill>
                  <a:srgbClr val="000000"/>
                </a:solidFill>
                <a:latin typeface="+mn-lt"/>
                <a:ea typeface="+mn-ea"/>
              </a:rPr>
              <a:t>26</a:t>
            </a:fld>
            <a:endParaRPr lang="en-US" sz="13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436680" y="1249200"/>
            <a:ext cx="5992920" cy="3372120"/>
          </a:xfrm>
          <a:prstGeom prst="rect">
            <a:avLst/>
          </a:prstGeom>
        </p:spPr>
      </p:sp>
      <p:sp>
        <p:nvSpPr>
          <p:cNvPr id="454"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r>
              <a:rPr lang="en-US" sz="1400" b="0" strike="noStrike" spc="-1">
                <a:latin typeface="Arial"/>
              </a:rPr>
              <a:t>- Explaining Predictions</a:t>
            </a:r>
          </a:p>
          <a:p>
            <a:r>
              <a:rPr lang="en-US" sz="1400" b="0" strike="noStrike" spc="-1">
                <a:latin typeface="Arial"/>
              </a:rPr>
              <a:t>- as opposed to the other/older methods, IG accounts for all postulated axioms so far (sensitivity/conservation of total relevance, implementation invariance)</a:t>
            </a:r>
          </a:p>
          <a:p>
            <a:r>
              <a:rPr lang="en-US" sz="1400" b="0" strike="noStrike" spc="-1">
                <a:latin typeface="Arial"/>
              </a:rPr>
              <a:t>- Works for differentiable models, needs access to gradients</a:t>
            </a:r>
          </a:p>
          <a:p>
            <a:r>
              <a:rPr lang="en-US" sz="1400" b="0" strike="noStrike" spc="-1">
                <a:latin typeface="Arial"/>
              </a:rPr>
              <a:t>- easy to implement</a:t>
            </a:r>
          </a:p>
          <a:p>
            <a:r>
              <a:rPr lang="en-US" sz="1400" b="0" strike="noStrike" spc="-1">
                <a:latin typeface="Arial"/>
              </a:rPr>
              <a:t>- backed by an axiomatic theory</a:t>
            </a:r>
          </a:p>
        </p:txBody>
      </p:sp>
      <p:sp>
        <p:nvSpPr>
          <p:cNvPr id="455"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CD244716-7921-4D52-BF7F-F03AFFEE7738}" type="slidenum">
              <a:rPr lang="en-US" sz="1300" b="0" strike="noStrike" spc="-1">
                <a:solidFill>
                  <a:srgbClr val="000000"/>
                </a:solidFill>
                <a:latin typeface="+mn-lt"/>
                <a:ea typeface="+mn-ea"/>
              </a:rPr>
              <a:t>27</a:t>
            </a:fld>
            <a:endParaRPr lang="en-US" sz="13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436680" y="1249200"/>
            <a:ext cx="5992920" cy="3372120"/>
          </a:xfrm>
          <a:prstGeom prst="rect">
            <a:avLst/>
          </a:prstGeom>
        </p:spPr>
      </p:sp>
      <p:sp>
        <p:nvSpPr>
          <p:cNvPr id="457"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58"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EC104B6C-7155-4635-BC8F-E0FDB82520C7}" type="slidenum">
              <a:rPr lang="en-US" sz="1300" b="0" strike="noStrike" spc="-1">
                <a:solidFill>
                  <a:srgbClr val="000000"/>
                </a:solidFill>
                <a:latin typeface="+mn-lt"/>
                <a:ea typeface="+mn-ea"/>
              </a:rPr>
              <a:t>28</a:t>
            </a:fld>
            <a:endParaRPr lang="en-US" sz="13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100800" y="759600"/>
            <a:ext cx="6663960" cy="3748320"/>
          </a:xfrm>
          <a:prstGeom prst="rect">
            <a:avLst/>
          </a:prstGeom>
        </p:spPr>
      </p:sp>
      <p:sp>
        <p:nvSpPr>
          <p:cNvPr id="460" name="PlaceHolder 2"/>
          <p:cNvSpPr>
            <a:spLocks noGrp="1"/>
          </p:cNvSpPr>
          <p:nvPr>
            <p:ph type="body"/>
          </p:nvPr>
        </p:nvSpPr>
        <p:spPr>
          <a:xfrm>
            <a:off x="686520" y="4810680"/>
            <a:ext cx="5492520" cy="3935880"/>
          </a:xfrm>
          <a:prstGeom prst="rect">
            <a:avLst/>
          </a:prstGeom>
        </p:spPr>
        <p:txBody>
          <a:bodyPr lIns="96480" tIns="48240" rIns="96480" bIns="48240">
            <a:noAutofit/>
          </a:bodyPr>
          <a:lstStyle/>
          <a:p>
            <a:endParaRPr lang="en-US" sz="2000" b="0" strike="noStrike" spc="-1">
              <a:latin typeface="Arial"/>
            </a:endParaRPr>
          </a:p>
        </p:txBody>
      </p:sp>
      <p:sp>
        <p:nvSpPr>
          <p:cNvPr id="461" name="TextShape 3"/>
          <p:cNvSpPr txBox="1"/>
          <p:nvPr/>
        </p:nvSpPr>
        <p:spPr>
          <a:xfrm>
            <a:off x="3889080" y="9495000"/>
            <a:ext cx="2975040" cy="501120"/>
          </a:xfrm>
          <a:prstGeom prst="rect">
            <a:avLst/>
          </a:prstGeom>
          <a:noFill/>
          <a:ln>
            <a:noFill/>
          </a:ln>
        </p:spPr>
        <p:txBody>
          <a:bodyPr lIns="96480" tIns="48240" rIns="96480" bIns="48240" anchor="b">
            <a:noAutofit/>
          </a:bodyPr>
          <a:lstStyle/>
          <a:p>
            <a:pPr algn="r">
              <a:lnSpc>
                <a:spcPct val="100000"/>
              </a:lnSpc>
            </a:pPr>
            <a:fld id="{896F8C8E-CFFF-41F2-8894-30E976565CA8}" type="slidenum">
              <a:rPr lang="cs-CZ" sz="1300" b="0" strike="noStrike" spc="-1">
                <a:solidFill>
                  <a:srgbClr val="000000"/>
                </a:solidFill>
                <a:latin typeface="Arial"/>
              </a:rPr>
              <a:t>29</a:t>
            </a:fld>
            <a:endParaRPr lang="en-US" sz="13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PlaceHolder 1"/>
          <p:cNvSpPr>
            <a:spLocks noGrp="1" noRot="1" noChangeAspect="1"/>
          </p:cNvSpPr>
          <p:nvPr>
            <p:ph type="sldImg"/>
          </p:nvPr>
        </p:nvSpPr>
        <p:spPr>
          <a:xfrm>
            <a:off x="436563" y="1249363"/>
            <a:ext cx="5992812" cy="3371850"/>
          </a:xfrm>
          <a:prstGeom prst="rect">
            <a:avLst/>
          </a:prstGeom>
        </p:spPr>
      </p:sp>
      <p:sp>
        <p:nvSpPr>
          <p:cNvPr id="382"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pPr marL="216000" indent="-216000" algn="ctr"/>
            <a:r>
              <a:rPr lang="en-US" sz="1400" b="0" strike="noStrike" spc="-1">
                <a:latin typeface="Arial"/>
              </a:rPr>
              <a:t>Topic - RNA binding protein target site identification using Machine Learning algorithms</a:t>
            </a:r>
          </a:p>
        </p:txBody>
      </p:sp>
      <p:sp>
        <p:nvSpPr>
          <p:cNvPr id="383"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1E381D8C-F15E-4469-89B2-47DBAF7FCEF6}" type="slidenum">
              <a:rPr lang="en-US" sz="1300" b="0" strike="noStrike" spc="-1">
                <a:solidFill>
                  <a:srgbClr val="000000"/>
                </a:solidFill>
                <a:latin typeface="+mn-lt"/>
                <a:ea typeface="+mn-ea"/>
              </a:rPr>
              <a:t>3</a:t>
            </a:fld>
            <a:endParaRPr lang="en-US" sz="13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laceHolder 1"/>
          <p:cNvSpPr>
            <a:spLocks noGrp="1" noRot="1" noChangeAspect="1"/>
          </p:cNvSpPr>
          <p:nvPr>
            <p:ph type="sldImg"/>
          </p:nvPr>
        </p:nvSpPr>
        <p:spPr>
          <a:xfrm>
            <a:off x="436680" y="1249200"/>
            <a:ext cx="5992920" cy="3372120"/>
          </a:xfrm>
          <a:prstGeom prst="rect">
            <a:avLst/>
          </a:prstGeom>
        </p:spPr>
      </p:sp>
      <p:sp>
        <p:nvSpPr>
          <p:cNvPr id="385"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386"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A7C87D5B-4AF3-4857-9A72-5A1FBF6B6A0B}" type="slidenum">
              <a:rPr lang="en-US" sz="1300" b="0" strike="noStrike" spc="-1">
                <a:solidFill>
                  <a:srgbClr val="000000"/>
                </a:solidFill>
                <a:latin typeface="+mn-lt"/>
                <a:ea typeface="+mn-ea"/>
              </a:rPr>
              <a:t>4</a:t>
            </a:fld>
            <a:endParaRPr lang="en-US" sz="13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noRot="1" noChangeAspect="1"/>
          </p:cNvSpPr>
          <p:nvPr>
            <p:ph type="sldImg"/>
          </p:nvPr>
        </p:nvSpPr>
        <p:spPr>
          <a:xfrm>
            <a:off x="436680" y="1249200"/>
            <a:ext cx="5992920" cy="3372120"/>
          </a:xfrm>
          <a:prstGeom prst="rect">
            <a:avLst/>
          </a:prstGeom>
        </p:spPr>
      </p:sp>
      <p:sp>
        <p:nvSpPr>
          <p:cNvPr id="388"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r>
              <a:rPr lang="en-US" sz="1400" b="0" strike="noStrike" spc="-1">
                <a:latin typeface="Arial"/>
              </a:rPr>
              <a:t>Deep learning is a subfield of machine learning that structures algorithms in layers to create an "artificial neural network” that can learn and make intelligent decisions on its own.</a:t>
            </a:r>
          </a:p>
          <a:p>
            <a:endParaRPr lang="en-US" sz="1400" b="0" strike="noStrike" spc="-1">
              <a:latin typeface="Arial"/>
            </a:endParaRPr>
          </a:p>
          <a:p>
            <a:r>
              <a:rPr lang="en-US" sz="1400" b="0" strike="noStrike" spc="-1">
                <a:latin typeface="Arial"/>
              </a:rPr>
              <a:t>While basic machine learning models do become progressively better at whatever their function is, they still need some guidance. If an AI algorithm returns an inaccurate prediction, then an engineer has to step in and make adjustments. With a deep learning model, an algorithm can determine on its own if a prediction is accurate or not through its own neural network.</a:t>
            </a:r>
          </a:p>
          <a:p>
            <a:endParaRPr lang="en-US" sz="1400" b="0" strike="noStrike" spc="-1">
              <a:latin typeface="Arial"/>
            </a:endParaRPr>
          </a:p>
          <a:p>
            <a:r>
              <a:rPr lang="en-US" sz="1400" b="0" strike="noStrike" spc="-1">
                <a:latin typeface="Arial"/>
              </a:rPr>
              <a:t>A deep learning model is able to learn through its own method of computing—a technique that makes it seem like it has its own brain.</a:t>
            </a:r>
          </a:p>
        </p:txBody>
      </p:sp>
      <p:sp>
        <p:nvSpPr>
          <p:cNvPr id="389"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BD2F8520-F7CB-43A2-B452-EF3043AD158E}" type="slidenum">
              <a:rPr lang="en-US" sz="1300" b="0" strike="noStrike" spc="-1">
                <a:solidFill>
                  <a:srgbClr val="000000"/>
                </a:solidFill>
                <a:latin typeface="+mn-lt"/>
                <a:ea typeface="+mn-ea"/>
              </a:rPr>
              <a:t>5</a:t>
            </a:fld>
            <a:endParaRPr lang="en-US" sz="13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PlaceHolder 1"/>
          <p:cNvSpPr>
            <a:spLocks noGrp="1" noRot="1" noChangeAspect="1"/>
          </p:cNvSpPr>
          <p:nvPr>
            <p:ph type="sldImg"/>
          </p:nvPr>
        </p:nvSpPr>
        <p:spPr>
          <a:xfrm>
            <a:off x="436680" y="1249200"/>
            <a:ext cx="5992920" cy="3372120"/>
          </a:xfrm>
          <a:prstGeom prst="rect">
            <a:avLst/>
          </a:prstGeom>
        </p:spPr>
      </p:sp>
      <p:sp>
        <p:nvSpPr>
          <p:cNvPr id="391"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r>
              <a:rPr lang="en-US" sz="1400" b="0" strike="noStrike" spc="-1">
                <a:latin typeface="Arial"/>
              </a:rPr>
              <a:t>Just as each neuron responds to stimuli only in the restricted region of the visual field called the receptive field in the biological vision system, each neuron in a CNN processes data only in its receptive field as well. The layers are arranged in such a way so that they detect simpler patterns first (lines, curves, etc.) and more complex patterns (faces, objects, etc.) further along.</a:t>
            </a:r>
          </a:p>
        </p:txBody>
      </p:sp>
      <p:sp>
        <p:nvSpPr>
          <p:cNvPr id="392"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4839F413-B21D-491C-A5FC-0F454376E83F}" type="slidenum">
              <a:rPr lang="en-US" sz="1300" b="0" strike="noStrike" spc="-1">
                <a:solidFill>
                  <a:srgbClr val="000000"/>
                </a:solidFill>
                <a:latin typeface="+mn-lt"/>
                <a:ea typeface="+mn-ea"/>
              </a:rPr>
              <a:t>6</a:t>
            </a:fld>
            <a:endParaRPr lang="en-US" sz="13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436680" y="1249200"/>
            <a:ext cx="5992920" cy="3372120"/>
          </a:xfrm>
          <a:prstGeom prst="rect">
            <a:avLst/>
          </a:prstGeom>
        </p:spPr>
      </p:sp>
      <p:sp>
        <p:nvSpPr>
          <p:cNvPr id="394"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395"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D0A3242A-9497-4F20-A991-0FD86ED3D705}" type="slidenum">
              <a:rPr lang="en-US" sz="1300" b="0" strike="noStrike" spc="-1">
                <a:solidFill>
                  <a:srgbClr val="000000"/>
                </a:solidFill>
                <a:latin typeface="+mn-lt"/>
                <a:ea typeface="+mn-ea"/>
              </a:rPr>
              <a:t>7</a:t>
            </a:fld>
            <a:endParaRPr lang="en-US" sz="13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PlaceHolder 1"/>
          <p:cNvSpPr>
            <a:spLocks noGrp="1" noRot="1" noChangeAspect="1"/>
          </p:cNvSpPr>
          <p:nvPr>
            <p:ph type="sldImg"/>
          </p:nvPr>
        </p:nvSpPr>
        <p:spPr>
          <a:xfrm>
            <a:off x="436563" y="1249363"/>
            <a:ext cx="5992812" cy="3371850"/>
          </a:xfrm>
          <a:prstGeom prst="rect">
            <a:avLst/>
          </a:prstGeom>
        </p:spPr>
      </p:sp>
      <p:sp>
        <p:nvSpPr>
          <p:cNvPr id="397"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398"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D1A180E9-F57B-42DD-B002-631F0AE66DF3}" type="slidenum">
              <a:rPr lang="en-US" sz="1300" b="0" strike="noStrike" spc="-1">
                <a:solidFill>
                  <a:srgbClr val="000000"/>
                </a:solidFill>
                <a:latin typeface="+mn-lt"/>
                <a:ea typeface="+mn-ea"/>
              </a:rPr>
              <a:t>8</a:t>
            </a:fld>
            <a:endParaRPr lang="en-US" sz="13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noRot="1" noChangeAspect="1"/>
          </p:cNvSpPr>
          <p:nvPr>
            <p:ph type="sldImg"/>
          </p:nvPr>
        </p:nvSpPr>
        <p:spPr>
          <a:xfrm>
            <a:off x="436563" y="1249363"/>
            <a:ext cx="5992812" cy="3371850"/>
          </a:xfrm>
          <a:prstGeom prst="rect">
            <a:avLst/>
          </a:prstGeom>
        </p:spPr>
      </p:sp>
      <p:sp>
        <p:nvSpPr>
          <p:cNvPr id="400" name="PlaceHolder 2"/>
          <p:cNvSpPr>
            <a:spLocks noGrp="1"/>
          </p:cNvSpPr>
          <p:nvPr>
            <p:ph type="body"/>
          </p:nvPr>
        </p:nvSpPr>
        <p:spPr>
          <a:xfrm>
            <a:off x="686520" y="4810680"/>
            <a:ext cx="5491440" cy="3934800"/>
          </a:xfrm>
          <a:prstGeom prst="rect">
            <a:avLst/>
          </a:prstGeom>
        </p:spPr>
        <p:txBody>
          <a:bodyPr lIns="96480" tIns="48240" rIns="96480" bIns="48240">
            <a:noAutofit/>
          </a:bodyPr>
          <a:lstStyle/>
          <a:p>
            <a:endParaRPr lang="en-US" sz="2000" b="0" strike="noStrike" spc="-1">
              <a:latin typeface="Arial"/>
            </a:endParaRPr>
          </a:p>
        </p:txBody>
      </p:sp>
      <p:sp>
        <p:nvSpPr>
          <p:cNvPr id="401" name="CustomShape 3"/>
          <p:cNvSpPr/>
          <p:nvPr/>
        </p:nvSpPr>
        <p:spPr>
          <a:xfrm>
            <a:off x="3889080" y="9495000"/>
            <a:ext cx="2973960" cy="50004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noAutofit/>
          </a:bodyPr>
          <a:lstStyle/>
          <a:p>
            <a:pPr algn="r">
              <a:lnSpc>
                <a:spcPct val="100000"/>
              </a:lnSpc>
            </a:pPr>
            <a:fld id="{332AC94E-58D9-4A9E-859A-7CE00D25E334}" type="slidenum">
              <a:rPr lang="en-US" sz="1300" b="0" strike="noStrike" spc="-1">
                <a:solidFill>
                  <a:srgbClr val="000000"/>
                </a:solidFill>
                <a:latin typeface="+mn-lt"/>
                <a:ea typeface="+mn-ea"/>
              </a:rPr>
              <a:t>9</a:t>
            </a:fld>
            <a:endParaRPr lang="en-US" sz="13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8" name="PlaceHolder 2"/>
          <p:cNvSpPr>
            <a:spLocks noGrp="1"/>
          </p:cNvSpPr>
          <p:nvPr>
            <p:ph type="body"/>
          </p:nvPr>
        </p:nvSpPr>
        <p:spPr>
          <a:xfrm>
            <a:off x="419040" y="275292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29" name="PlaceHolder 3"/>
          <p:cNvSpPr>
            <a:spLocks noGrp="1"/>
          </p:cNvSpPr>
          <p:nvPr>
            <p:ph type="body"/>
          </p:nvPr>
        </p:nvSpPr>
        <p:spPr>
          <a:xfrm>
            <a:off x="419040" y="415584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1"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32"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33" name="PlaceHolder 4"/>
          <p:cNvSpPr>
            <a:spLocks noGrp="1"/>
          </p:cNvSpPr>
          <p:nvPr>
            <p:ph type="body"/>
          </p:nvPr>
        </p:nvSpPr>
        <p:spPr>
          <a:xfrm>
            <a:off x="41904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34" name="PlaceHolder 5"/>
          <p:cNvSpPr>
            <a:spLocks noGrp="1"/>
          </p:cNvSpPr>
          <p:nvPr>
            <p:ph type="body"/>
          </p:nvPr>
        </p:nvSpPr>
        <p:spPr>
          <a:xfrm>
            <a:off x="191052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6" name="PlaceHolder 2"/>
          <p:cNvSpPr>
            <a:spLocks noGrp="1"/>
          </p:cNvSpPr>
          <p:nvPr>
            <p:ph type="body"/>
          </p:nvPr>
        </p:nvSpPr>
        <p:spPr>
          <a:xfrm>
            <a:off x="41904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37" name="PlaceHolder 3"/>
          <p:cNvSpPr>
            <a:spLocks noGrp="1"/>
          </p:cNvSpPr>
          <p:nvPr>
            <p:ph type="body"/>
          </p:nvPr>
        </p:nvSpPr>
        <p:spPr>
          <a:xfrm>
            <a:off x="140328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38" name="PlaceHolder 4"/>
          <p:cNvSpPr>
            <a:spLocks noGrp="1"/>
          </p:cNvSpPr>
          <p:nvPr>
            <p:ph type="body"/>
          </p:nvPr>
        </p:nvSpPr>
        <p:spPr>
          <a:xfrm>
            <a:off x="238752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39" name="PlaceHolder 5"/>
          <p:cNvSpPr>
            <a:spLocks noGrp="1"/>
          </p:cNvSpPr>
          <p:nvPr>
            <p:ph type="body"/>
          </p:nvPr>
        </p:nvSpPr>
        <p:spPr>
          <a:xfrm>
            <a:off x="41904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40" name="PlaceHolder 6"/>
          <p:cNvSpPr>
            <a:spLocks noGrp="1"/>
          </p:cNvSpPr>
          <p:nvPr>
            <p:ph type="body"/>
          </p:nvPr>
        </p:nvSpPr>
        <p:spPr>
          <a:xfrm>
            <a:off x="140328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41" name="PlaceHolder 7"/>
          <p:cNvSpPr>
            <a:spLocks noGrp="1"/>
          </p:cNvSpPr>
          <p:nvPr>
            <p:ph type="body"/>
          </p:nvPr>
        </p:nvSpPr>
        <p:spPr>
          <a:xfrm>
            <a:off x="238752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6" name="PlaceHolder 2"/>
          <p:cNvSpPr>
            <a:spLocks noGrp="1"/>
          </p:cNvSpPr>
          <p:nvPr>
            <p:ph type="subTitle"/>
          </p:nvPr>
        </p:nvSpPr>
        <p:spPr>
          <a:xfrm>
            <a:off x="419040" y="2752920"/>
            <a:ext cx="2910960" cy="2685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8" name="PlaceHolder 2"/>
          <p:cNvSpPr>
            <a:spLocks noGrp="1"/>
          </p:cNvSpPr>
          <p:nvPr>
            <p:ph type="body"/>
          </p:nvPr>
        </p:nvSpPr>
        <p:spPr>
          <a:xfrm>
            <a:off x="419040" y="2752920"/>
            <a:ext cx="2910960" cy="268560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0" name="PlaceHolder 2"/>
          <p:cNvSpPr>
            <a:spLocks noGrp="1"/>
          </p:cNvSpPr>
          <p:nvPr>
            <p:ph type="body"/>
          </p:nvPr>
        </p:nvSpPr>
        <p:spPr>
          <a:xfrm>
            <a:off x="41904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51" name="PlaceHolder 3"/>
          <p:cNvSpPr>
            <a:spLocks noGrp="1"/>
          </p:cNvSpPr>
          <p:nvPr>
            <p:ph type="body"/>
          </p:nvPr>
        </p:nvSpPr>
        <p:spPr>
          <a:xfrm>
            <a:off x="191052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5"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56" name="PlaceHolder 3"/>
          <p:cNvSpPr>
            <a:spLocks noGrp="1"/>
          </p:cNvSpPr>
          <p:nvPr>
            <p:ph type="body"/>
          </p:nvPr>
        </p:nvSpPr>
        <p:spPr>
          <a:xfrm>
            <a:off x="191052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57" name="PlaceHolder 4"/>
          <p:cNvSpPr>
            <a:spLocks noGrp="1"/>
          </p:cNvSpPr>
          <p:nvPr>
            <p:ph type="body"/>
          </p:nvPr>
        </p:nvSpPr>
        <p:spPr>
          <a:xfrm>
            <a:off x="41904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 name="PlaceHolder 2"/>
          <p:cNvSpPr>
            <a:spLocks noGrp="1"/>
          </p:cNvSpPr>
          <p:nvPr>
            <p:ph type="subTitle"/>
          </p:nvPr>
        </p:nvSpPr>
        <p:spPr>
          <a:xfrm>
            <a:off x="419040" y="2752920"/>
            <a:ext cx="2910960" cy="2685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59" name="PlaceHolder 2"/>
          <p:cNvSpPr>
            <a:spLocks noGrp="1"/>
          </p:cNvSpPr>
          <p:nvPr>
            <p:ph type="body"/>
          </p:nvPr>
        </p:nvSpPr>
        <p:spPr>
          <a:xfrm>
            <a:off x="41904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60"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61" name="PlaceHolder 4"/>
          <p:cNvSpPr>
            <a:spLocks noGrp="1"/>
          </p:cNvSpPr>
          <p:nvPr>
            <p:ph type="body"/>
          </p:nvPr>
        </p:nvSpPr>
        <p:spPr>
          <a:xfrm>
            <a:off x="191052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3"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64"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65" name="PlaceHolder 4"/>
          <p:cNvSpPr>
            <a:spLocks noGrp="1"/>
          </p:cNvSpPr>
          <p:nvPr>
            <p:ph type="body"/>
          </p:nvPr>
        </p:nvSpPr>
        <p:spPr>
          <a:xfrm>
            <a:off x="419040" y="415584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7" name="PlaceHolder 2"/>
          <p:cNvSpPr>
            <a:spLocks noGrp="1"/>
          </p:cNvSpPr>
          <p:nvPr>
            <p:ph type="body"/>
          </p:nvPr>
        </p:nvSpPr>
        <p:spPr>
          <a:xfrm>
            <a:off x="419040" y="275292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68" name="PlaceHolder 3"/>
          <p:cNvSpPr>
            <a:spLocks noGrp="1"/>
          </p:cNvSpPr>
          <p:nvPr>
            <p:ph type="body"/>
          </p:nvPr>
        </p:nvSpPr>
        <p:spPr>
          <a:xfrm>
            <a:off x="419040" y="415584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0"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71"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72" name="PlaceHolder 4"/>
          <p:cNvSpPr>
            <a:spLocks noGrp="1"/>
          </p:cNvSpPr>
          <p:nvPr>
            <p:ph type="body"/>
          </p:nvPr>
        </p:nvSpPr>
        <p:spPr>
          <a:xfrm>
            <a:off x="41904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73" name="PlaceHolder 5"/>
          <p:cNvSpPr>
            <a:spLocks noGrp="1"/>
          </p:cNvSpPr>
          <p:nvPr>
            <p:ph type="body"/>
          </p:nvPr>
        </p:nvSpPr>
        <p:spPr>
          <a:xfrm>
            <a:off x="191052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5" name="PlaceHolder 2"/>
          <p:cNvSpPr>
            <a:spLocks noGrp="1"/>
          </p:cNvSpPr>
          <p:nvPr>
            <p:ph type="body"/>
          </p:nvPr>
        </p:nvSpPr>
        <p:spPr>
          <a:xfrm>
            <a:off x="41904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76" name="PlaceHolder 3"/>
          <p:cNvSpPr>
            <a:spLocks noGrp="1"/>
          </p:cNvSpPr>
          <p:nvPr>
            <p:ph type="body"/>
          </p:nvPr>
        </p:nvSpPr>
        <p:spPr>
          <a:xfrm>
            <a:off x="140328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77" name="PlaceHolder 4"/>
          <p:cNvSpPr>
            <a:spLocks noGrp="1"/>
          </p:cNvSpPr>
          <p:nvPr>
            <p:ph type="body"/>
          </p:nvPr>
        </p:nvSpPr>
        <p:spPr>
          <a:xfrm>
            <a:off x="238752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78" name="PlaceHolder 5"/>
          <p:cNvSpPr>
            <a:spLocks noGrp="1"/>
          </p:cNvSpPr>
          <p:nvPr>
            <p:ph type="body"/>
          </p:nvPr>
        </p:nvSpPr>
        <p:spPr>
          <a:xfrm>
            <a:off x="41904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79" name="PlaceHolder 6"/>
          <p:cNvSpPr>
            <a:spLocks noGrp="1"/>
          </p:cNvSpPr>
          <p:nvPr>
            <p:ph type="body"/>
          </p:nvPr>
        </p:nvSpPr>
        <p:spPr>
          <a:xfrm>
            <a:off x="140328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80" name="PlaceHolder 7"/>
          <p:cNvSpPr>
            <a:spLocks noGrp="1"/>
          </p:cNvSpPr>
          <p:nvPr>
            <p:ph type="body"/>
          </p:nvPr>
        </p:nvSpPr>
        <p:spPr>
          <a:xfrm>
            <a:off x="238752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1" name="PlaceHolder 2"/>
          <p:cNvSpPr>
            <a:spLocks noGrp="1"/>
          </p:cNvSpPr>
          <p:nvPr>
            <p:ph type="subTitle"/>
          </p:nvPr>
        </p:nvSpPr>
        <p:spPr>
          <a:xfrm>
            <a:off x="419040" y="2752920"/>
            <a:ext cx="2910960" cy="2685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3" name="PlaceHolder 2"/>
          <p:cNvSpPr>
            <a:spLocks noGrp="1"/>
          </p:cNvSpPr>
          <p:nvPr>
            <p:ph type="body"/>
          </p:nvPr>
        </p:nvSpPr>
        <p:spPr>
          <a:xfrm>
            <a:off x="419040" y="2752920"/>
            <a:ext cx="2910960" cy="268560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5" name="PlaceHolder 2"/>
          <p:cNvSpPr>
            <a:spLocks noGrp="1"/>
          </p:cNvSpPr>
          <p:nvPr>
            <p:ph type="body"/>
          </p:nvPr>
        </p:nvSpPr>
        <p:spPr>
          <a:xfrm>
            <a:off x="41904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96" name="PlaceHolder 3"/>
          <p:cNvSpPr>
            <a:spLocks noGrp="1"/>
          </p:cNvSpPr>
          <p:nvPr>
            <p:ph type="body"/>
          </p:nvPr>
        </p:nvSpPr>
        <p:spPr>
          <a:xfrm>
            <a:off x="191052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 name="PlaceHolder 2"/>
          <p:cNvSpPr>
            <a:spLocks noGrp="1"/>
          </p:cNvSpPr>
          <p:nvPr>
            <p:ph type="body"/>
          </p:nvPr>
        </p:nvSpPr>
        <p:spPr>
          <a:xfrm>
            <a:off x="419040" y="2752920"/>
            <a:ext cx="2910960" cy="268560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0"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01" name="PlaceHolder 3"/>
          <p:cNvSpPr>
            <a:spLocks noGrp="1"/>
          </p:cNvSpPr>
          <p:nvPr>
            <p:ph type="body"/>
          </p:nvPr>
        </p:nvSpPr>
        <p:spPr>
          <a:xfrm>
            <a:off x="191052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02" name="PlaceHolder 4"/>
          <p:cNvSpPr>
            <a:spLocks noGrp="1"/>
          </p:cNvSpPr>
          <p:nvPr>
            <p:ph type="body"/>
          </p:nvPr>
        </p:nvSpPr>
        <p:spPr>
          <a:xfrm>
            <a:off x="41904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4" name="PlaceHolder 2"/>
          <p:cNvSpPr>
            <a:spLocks noGrp="1"/>
          </p:cNvSpPr>
          <p:nvPr>
            <p:ph type="body"/>
          </p:nvPr>
        </p:nvSpPr>
        <p:spPr>
          <a:xfrm>
            <a:off x="41904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05"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06" name="PlaceHolder 4"/>
          <p:cNvSpPr>
            <a:spLocks noGrp="1"/>
          </p:cNvSpPr>
          <p:nvPr>
            <p:ph type="body"/>
          </p:nvPr>
        </p:nvSpPr>
        <p:spPr>
          <a:xfrm>
            <a:off x="191052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08"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09"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10" name="PlaceHolder 4"/>
          <p:cNvSpPr>
            <a:spLocks noGrp="1"/>
          </p:cNvSpPr>
          <p:nvPr>
            <p:ph type="body"/>
          </p:nvPr>
        </p:nvSpPr>
        <p:spPr>
          <a:xfrm>
            <a:off x="419040" y="415584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12" name="PlaceHolder 2"/>
          <p:cNvSpPr>
            <a:spLocks noGrp="1"/>
          </p:cNvSpPr>
          <p:nvPr>
            <p:ph type="body"/>
          </p:nvPr>
        </p:nvSpPr>
        <p:spPr>
          <a:xfrm>
            <a:off x="419040" y="275292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13" name="PlaceHolder 3"/>
          <p:cNvSpPr>
            <a:spLocks noGrp="1"/>
          </p:cNvSpPr>
          <p:nvPr>
            <p:ph type="body"/>
          </p:nvPr>
        </p:nvSpPr>
        <p:spPr>
          <a:xfrm>
            <a:off x="419040" y="415584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15"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16"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17" name="PlaceHolder 4"/>
          <p:cNvSpPr>
            <a:spLocks noGrp="1"/>
          </p:cNvSpPr>
          <p:nvPr>
            <p:ph type="body"/>
          </p:nvPr>
        </p:nvSpPr>
        <p:spPr>
          <a:xfrm>
            <a:off x="41904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18" name="PlaceHolder 5"/>
          <p:cNvSpPr>
            <a:spLocks noGrp="1"/>
          </p:cNvSpPr>
          <p:nvPr>
            <p:ph type="body"/>
          </p:nvPr>
        </p:nvSpPr>
        <p:spPr>
          <a:xfrm>
            <a:off x="191052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20" name="PlaceHolder 2"/>
          <p:cNvSpPr>
            <a:spLocks noGrp="1"/>
          </p:cNvSpPr>
          <p:nvPr>
            <p:ph type="body"/>
          </p:nvPr>
        </p:nvSpPr>
        <p:spPr>
          <a:xfrm>
            <a:off x="41904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121" name="PlaceHolder 3"/>
          <p:cNvSpPr>
            <a:spLocks noGrp="1"/>
          </p:cNvSpPr>
          <p:nvPr>
            <p:ph type="body"/>
          </p:nvPr>
        </p:nvSpPr>
        <p:spPr>
          <a:xfrm>
            <a:off x="140328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122" name="PlaceHolder 4"/>
          <p:cNvSpPr>
            <a:spLocks noGrp="1"/>
          </p:cNvSpPr>
          <p:nvPr>
            <p:ph type="body"/>
          </p:nvPr>
        </p:nvSpPr>
        <p:spPr>
          <a:xfrm>
            <a:off x="2387520" y="275292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123" name="PlaceHolder 5"/>
          <p:cNvSpPr>
            <a:spLocks noGrp="1"/>
          </p:cNvSpPr>
          <p:nvPr>
            <p:ph type="body"/>
          </p:nvPr>
        </p:nvSpPr>
        <p:spPr>
          <a:xfrm>
            <a:off x="41904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124" name="PlaceHolder 6"/>
          <p:cNvSpPr>
            <a:spLocks noGrp="1"/>
          </p:cNvSpPr>
          <p:nvPr>
            <p:ph type="body"/>
          </p:nvPr>
        </p:nvSpPr>
        <p:spPr>
          <a:xfrm>
            <a:off x="140328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
        <p:nvSpPr>
          <p:cNvPr id="125" name="PlaceHolder 7"/>
          <p:cNvSpPr>
            <a:spLocks noGrp="1"/>
          </p:cNvSpPr>
          <p:nvPr>
            <p:ph type="body"/>
          </p:nvPr>
        </p:nvSpPr>
        <p:spPr>
          <a:xfrm>
            <a:off x="2387520" y="4155840"/>
            <a:ext cx="937080" cy="1280880"/>
          </a:xfrm>
          <a:prstGeom prst="rect">
            <a:avLst/>
          </a:prstGeom>
        </p:spPr>
        <p:txBody>
          <a:bodyPr lIns="0" tIns="0" rIns="0" bIns="0">
            <a:normAutofit fontScale="45000"/>
          </a:bodyPr>
          <a:lstStyle/>
          <a:p>
            <a:endParaRPr lang="en-US" sz="2400" b="0" strike="noStrike" spc="-1">
              <a:solidFill>
                <a:srgbClr val="39464A"/>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1" name="PlaceHolder 2"/>
          <p:cNvSpPr>
            <a:spLocks noGrp="1"/>
          </p:cNvSpPr>
          <p:nvPr>
            <p:ph type="body"/>
          </p:nvPr>
        </p:nvSpPr>
        <p:spPr>
          <a:xfrm>
            <a:off x="41904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2" name="PlaceHolder 3"/>
          <p:cNvSpPr>
            <a:spLocks noGrp="1"/>
          </p:cNvSpPr>
          <p:nvPr>
            <p:ph type="body"/>
          </p:nvPr>
        </p:nvSpPr>
        <p:spPr>
          <a:xfrm>
            <a:off x="191052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7" name="PlaceHolder 3"/>
          <p:cNvSpPr>
            <a:spLocks noGrp="1"/>
          </p:cNvSpPr>
          <p:nvPr>
            <p:ph type="body"/>
          </p:nvPr>
        </p:nvSpPr>
        <p:spPr>
          <a:xfrm>
            <a:off x="191052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18" name="PlaceHolder 4"/>
          <p:cNvSpPr>
            <a:spLocks noGrp="1"/>
          </p:cNvSpPr>
          <p:nvPr>
            <p:ph type="body"/>
          </p:nvPr>
        </p:nvSpPr>
        <p:spPr>
          <a:xfrm>
            <a:off x="41904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419040" y="2752920"/>
            <a:ext cx="1420200" cy="268560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21"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22" name="PlaceHolder 4"/>
          <p:cNvSpPr>
            <a:spLocks noGrp="1"/>
          </p:cNvSpPr>
          <p:nvPr>
            <p:ph type="body"/>
          </p:nvPr>
        </p:nvSpPr>
        <p:spPr>
          <a:xfrm>
            <a:off x="1910520" y="415584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41904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25" name="PlaceHolder 3"/>
          <p:cNvSpPr>
            <a:spLocks noGrp="1"/>
          </p:cNvSpPr>
          <p:nvPr>
            <p:ph type="body"/>
          </p:nvPr>
        </p:nvSpPr>
        <p:spPr>
          <a:xfrm>
            <a:off x="1910520" y="2752920"/>
            <a:ext cx="1420200" cy="1280880"/>
          </a:xfrm>
          <a:prstGeom prst="rect">
            <a:avLst/>
          </a:prstGeom>
        </p:spPr>
        <p:txBody>
          <a:bodyPr lIns="0" tIns="0" rIns="0" bIns="0">
            <a:normAutofit/>
          </a:bodyPr>
          <a:lstStyle/>
          <a:p>
            <a:endParaRPr lang="en-US" sz="2400" b="0" strike="noStrike" spc="-1">
              <a:solidFill>
                <a:srgbClr val="39464A"/>
              </a:solidFill>
              <a:latin typeface="Arial"/>
            </a:endParaRPr>
          </a:p>
        </p:txBody>
      </p:sp>
      <p:sp>
        <p:nvSpPr>
          <p:cNvPr id="26" name="PlaceHolder 4"/>
          <p:cNvSpPr>
            <a:spLocks noGrp="1"/>
          </p:cNvSpPr>
          <p:nvPr>
            <p:ph type="body"/>
          </p:nvPr>
        </p:nvSpPr>
        <p:spPr>
          <a:xfrm>
            <a:off x="419040" y="4155840"/>
            <a:ext cx="2910960" cy="1280880"/>
          </a:xfrm>
          <a:prstGeom prst="rect">
            <a:avLst/>
          </a:prstGeom>
        </p:spPr>
        <p:txBody>
          <a:bodyPr lIns="0" tIns="0" rIns="0" bIns="0">
            <a:normAutofit/>
          </a:bodyPr>
          <a:lstStyle/>
          <a:p>
            <a:endParaRPr lang="en-US" sz="2400" b="0" strike="noStrike" spc="-1">
              <a:solidFill>
                <a:srgbClr val="39464A"/>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10.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9.wmf"/><Relationship Id="rId2" Type="http://schemas.openxmlformats.org/officeDocument/2006/relationships/slideLayout" Target="../slideLayouts/slideLayout26.xml"/><Relationship Id="rId16" Type="http://schemas.openxmlformats.org/officeDocument/2006/relationships/image" Target="../media/image8.wmf"/><Relationship Id="rId20" Type="http://schemas.openxmlformats.org/officeDocument/2006/relationships/image" Target="../media/image12.w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wmf"/><Relationship Id="rId10" Type="http://schemas.openxmlformats.org/officeDocument/2006/relationships/slideLayout" Target="../slideLayouts/slideLayout34.xml"/><Relationship Id="rId19" Type="http://schemas.openxmlformats.org/officeDocument/2006/relationships/image" Target="../media/image11.w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6" name="Obrázek 6"/>
          <p:cNvPicPr/>
          <p:nvPr/>
        </p:nvPicPr>
        <p:blipFill>
          <a:blip r:embed="rId15"/>
          <a:stretch/>
        </p:blipFill>
        <p:spPr>
          <a:xfrm>
            <a:off x="277560" y="6423480"/>
            <a:ext cx="1660320" cy="210600"/>
          </a:xfrm>
          <a:prstGeom prst="rect">
            <a:avLst/>
          </a:prstGeom>
          <a:ln>
            <a:noFill/>
          </a:ln>
        </p:spPr>
      </p:pic>
      <p:pic>
        <p:nvPicPr>
          <p:cNvPr id="7" name="Obrázek 7"/>
          <p:cNvPicPr/>
          <p:nvPr/>
        </p:nvPicPr>
        <p:blipFill>
          <a:blip r:embed="rId16"/>
          <a:stretch/>
        </p:blipFill>
        <p:spPr>
          <a:xfrm>
            <a:off x="1440" y="0"/>
            <a:ext cx="12187440" cy="6856560"/>
          </a:xfrm>
          <a:prstGeom prst="rect">
            <a:avLst/>
          </a:prstGeom>
          <a:ln>
            <a:noFill/>
          </a:ln>
        </p:spPr>
      </p:pic>
      <p:pic>
        <p:nvPicPr>
          <p:cNvPr id="2" name="Obrázek 4"/>
          <p:cNvPicPr/>
          <p:nvPr/>
        </p:nvPicPr>
        <p:blipFill>
          <a:blip r:embed="rId17"/>
          <a:stretch/>
        </p:blipFill>
        <p:spPr>
          <a:xfrm>
            <a:off x="545400" y="508680"/>
            <a:ext cx="3808800" cy="1092600"/>
          </a:xfrm>
          <a:prstGeom prst="rect">
            <a:avLst/>
          </a:prstGeom>
          <a:ln>
            <a:noFill/>
          </a:ln>
        </p:spPr>
      </p:pic>
      <p:pic>
        <p:nvPicPr>
          <p:cNvPr id="3" name="Obrázek 6"/>
          <p:cNvPicPr/>
          <p:nvPr/>
        </p:nvPicPr>
        <p:blipFill>
          <a:blip r:embed="rId18"/>
          <a:stretch/>
        </p:blipFill>
        <p:spPr>
          <a:xfrm>
            <a:off x="9377280" y="696600"/>
            <a:ext cx="2278800" cy="648360"/>
          </a:xfrm>
          <a:prstGeom prst="rect">
            <a:avLst/>
          </a:prstGeom>
          <a:ln>
            <a:noFill/>
          </a:ln>
        </p:spPr>
      </p:pic>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42" name="Obrázek 6"/>
          <p:cNvPicPr/>
          <p:nvPr/>
        </p:nvPicPr>
        <p:blipFill>
          <a:blip r:embed="rId15"/>
          <a:stretch/>
        </p:blipFill>
        <p:spPr>
          <a:xfrm>
            <a:off x="277560" y="6423480"/>
            <a:ext cx="1660320" cy="210600"/>
          </a:xfrm>
          <a:prstGeom prst="rect">
            <a:avLst/>
          </a:prstGeom>
          <a:ln>
            <a:noFill/>
          </a:ln>
        </p:spPr>
      </p:pic>
      <p:sp>
        <p:nvSpPr>
          <p:cNvPr id="43" name="PlaceHolder 1"/>
          <p:cNvSpPr>
            <a:spLocks noGrp="1"/>
          </p:cNvSpPr>
          <p:nvPr>
            <p:ph type="title"/>
          </p:nvPr>
        </p:nvSpPr>
        <p:spPr>
          <a:xfrm>
            <a:off x="466560" y="365040"/>
            <a:ext cx="11257200" cy="82404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pic>
        <p:nvPicPr>
          <p:cNvPr id="81" name="Obrázek 6"/>
          <p:cNvPicPr/>
          <p:nvPr/>
        </p:nvPicPr>
        <p:blipFill>
          <a:blip r:embed="rId15"/>
          <a:stretch/>
        </p:blipFill>
        <p:spPr>
          <a:xfrm>
            <a:off x="277560" y="6423480"/>
            <a:ext cx="1661400" cy="211680"/>
          </a:xfrm>
          <a:prstGeom prst="rect">
            <a:avLst/>
          </a:prstGeom>
          <a:ln>
            <a:noFill/>
          </a:ln>
        </p:spPr>
      </p:pic>
      <p:sp>
        <p:nvSpPr>
          <p:cNvPr id="82" name="PlaceHolder 1"/>
          <p:cNvSpPr>
            <a:spLocks noGrp="1"/>
          </p:cNvSpPr>
          <p:nvPr>
            <p:ph type="sldNum"/>
          </p:nvPr>
        </p:nvSpPr>
        <p:spPr>
          <a:xfrm>
            <a:off x="11221200" y="6408360"/>
            <a:ext cx="503640" cy="215640"/>
          </a:xfrm>
          <a:prstGeom prst="rect">
            <a:avLst/>
          </a:prstGeom>
        </p:spPr>
        <p:txBody>
          <a:bodyPr lIns="0" tIns="0" rIns="0" bIns="0" anchor="b">
            <a:noAutofit/>
          </a:bodyPr>
          <a:lstStyle/>
          <a:p>
            <a:pPr algn="r">
              <a:lnSpc>
                <a:spcPct val="100000"/>
              </a:lnSpc>
            </a:pPr>
            <a:fld id="{F753D7DF-8199-444B-B3A6-0633CD05E54D}" type="slidenum">
              <a:rPr lang="en-US" sz="1200" b="1" strike="noStrike" spc="-1">
                <a:solidFill>
                  <a:srgbClr val="FFFFFF"/>
                </a:solidFill>
                <a:latin typeface="Arial"/>
              </a:rPr>
              <a:t>‹#›</a:t>
            </a:fld>
            <a:endParaRPr lang="en-US" sz="1200" b="0" strike="noStrike" spc="-1">
              <a:latin typeface="Times New Roman"/>
            </a:endParaRPr>
          </a:p>
        </p:txBody>
      </p:sp>
      <p:sp>
        <p:nvSpPr>
          <p:cNvPr id="83" name="PlaceHolder 2"/>
          <p:cNvSpPr>
            <a:spLocks noGrp="1"/>
          </p:cNvSpPr>
          <p:nvPr>
            <p:ph type="body"/>
          </p:nvPr>
        </p:nvSpPr>
        <p:spPr>
          <a:xfrm>
            <a:off x="419040" y="2752920"/>
            <a:ext cx="2910960" cy="2685600"/>
          </a:xfrm>
          <a:prstGeom prst="rect">
            <a:avLst/>
          </a:prstGeom>
        </p:spPr>
        <p:txBody>
          <a:bodyPr lIns="0" tIns="0" rIns="0" bIns="0" anchor="ctr">
            <a:normAutofit/>
          </a:bodyPr>
          <a:lstStyle/>
          <a:p>
            <a:pPr marL="432000" indent="-324000">
              <a:lnSpc>
                <a:spcPct val="90000"/>
              </a:lnSpc>
              <a:spcBef>
                <a:spcPts val="1001"/>
              </a:spcBef>
              <a:buClr>
                <a:srgbClr val="000000"/>
              </a:buClr>
              <a:buSzPct val="45000"/>
              <a:buFont typeface="Wingdings" charset="2"/>
              <a:buChar char=""/>
              <a:tabLst>
                <a:tab pos="0" algn="l"/>
              </a:tabLst>
            </a:pPr>
            <a:r>
              <a:rPr lang="cs-CZ" sz="2200" b="0" strike="noStrike" spc="-1">
                <a:solidFill>
                  <a:srgbClr val="39464A"/>
                </a:solidFill>
                <a:latin typeface="Arial"/>
              </a:rPr>
              <a:t>Name of the presenter and contact</a:t>
            </a:r>
            <a:endParaRPr lang="en-US" sz="2200" b="0" strike="noStrike" spc="-1">
              <a:solidFill>
                <a:srgbClr val="39464A"/>
              </a:solidFill>
              <a:latin typeface="Arial"/>
            </a:endParaRPr>
          </a:p>
        </p:txBody>
      </p:sp>
      <p:pic>
        <p:nvPicPr>
          <p:cNvPr id="84" name="Obrázek 5"/>
          <p:cNvPicPr/>
          <p:nvPr/>
        </p:nvPicPr>
        <p:blipFill>
          <a:blip r:embed="rId16"/>
          <a:stretch/>
        </p:blipFill>
        <p:spPr>
          <a:xfrm>
            <a:off x="4511520" y="941760"/>
            <a:ext cx="704880" cy="704520"/>
          </a:xfrm>
          <a:prstGeom prst="rect">
            <a:avLst/>
          </a:prstGeom>
          <a:ln>
            <a:noFill/>
          </a:ln>
        </p:spPr>
      </p:pic>
      <p:pic>
        <p:nvPicPr>
          <p:cNvPr id="85" name="Obrázek 9"/>
          <p:cNvPicPr/>
          <p:nvPr/>
        </p:nvPicPr>
        <p:blipFill>
          <a:blip r:embed="rId17"/>
          <a:stretch/>
        </p:blipFill>
        <p:spPr>
          <a:xfrm>
            <a:off x="9381600" y="3743280"/>
            <a:ext cx="654120" cy="704520"/>
          </a:xfrm>
          <a:prstGeom prst="rect">
            <a:avLst/>
          </a:prstGeom>
          <a:ln>
            <a:noFill/>
          </a:ln>
        </p:spPr>
      </p:pic>
      <p:pic>
        <p:nvPicPr>
          <p:cNvPr id="86" name="Obrázek 11"/>
          <p:cNvPicPr/>
          <p:nvPr/>
        </p:nvPicPr>
        <p:blipFill>
          <a:blip r:embed="rId18"/>
          <a:stretch/>
        </p:blipFill>
        <p:spPr>
          <a:xfrm>
            <a:off x="4452480" y="3753000"/>
            <a:ext cx="822960" cy="596880"/>
          </a:xfrm>
          <a:prstGeom prst="rect">
            <a:avLst/>
          </a:prstGeom>
          <a:ln>
            <a:noFill/>
          </a:ln>
        </p:spPr>
      </p:pic>
      <p:pic>
        <p:nvPicPr>
          <p:cNvPr id="87" name="Obrázek 13"/>
          <p:cNvPicPr/>
          <p:nvPr/>
        </p:nvPicPr>
        <p:blipFill>
          <a:blip r:embed="rId19"/>
          <a:stretch/>
        </p:blipFill>
        <p:spPr>
          <a:xfrm>
            <a:off x="6992280" y="5217480"/>
            <a:ext cx="470160" cy="704520"/>
          </a:xfrm>
          <a:prstGeom prst="rect">
            <a:avLst/>
          </a:prstGeom>
          <a:ln>
            <a:noFill/>
          </a:ln>
        </p:spPr>
      </p:pic>
      <p:pic>
        <p:nvPicPr>
          <p:cNvPr id="88" name="Obrázek 15"/>
          <p:cNvPicPr/>
          <p:nvPr/>
        </p:nvPicPr>
        <p:blipFill>
          <a:blip r:embed="rId20"/>
          <a:stretch/>
        </p:blipFill>
        <p:spPr>
          <a:xfrm>
            <a:off x="6824160" y="2501640"/>
            <a:ext cx="806400" cy="502200"/>
          </a:xfrm>
          <a:prstGeom prst="rect">
            <a:avLst/>
          </a:prstGeom>
          <a:ln>
            <a:noFill/>
          </a:ln>
        </p:spPr>
      </p:pic>
      <p:sp>
        <p:nvSpPr>
          <p:cNvPr id="89" name="PlaceHolder 3"/>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mailto:chalupovaeliska@email.cz"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hyperlink" Target="http://www.ceitec.eu/" TargetMode="External"/><Relationship Id="rId4" Type="http://schemas.openxmlformats.org/officeDocument/2006/relationships/hyperlink" Target="mailto:375973@mail.muni.c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914400" y="3011760"/>
            <a:ext cx="46634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000" b="0" strike="noStrike" spc="-1">
                <a:solidFill>
                  <a:srgbClr val="000000"/>
                </a:solidFill>
                <a:latin typeface="Arial"/>
                <a:ea typeface="DejaVu Sans"/>
              </a:rPr>
              <a:t>Eliška Chalupová – RBP Bioinformatics</a:t>
            </a:r>
            <a:endParaRPr lang="en-US" sz="2000" b="0" strike="noStrike" spc="-1">
              <a:latin typeface="Arial"/>
            </a:endParaRPr>
          </a:p>
          <a:p>
            <a:pPr>
              <a:lnSpc>
                <a:spcPct val="100000"/>
              </a:lnSpc>
            </a:pPr>
            <a:r>
              <a:rPr lang="en-US" sz="1400" b="0" strike="noStrike" spc="-1">
                <a:latin typeface="Arial"/>
              </a:rPr>
              <a:t>chalupovaeliska@email.cz</a:t>
            </a:r>
          </a:p>
          <a:p>
            <a:pPr>
              <a:lnSpc>
                <a:spcPct val="100000"/>
              </a:lnSpc>
            </a:pPr>
            <a:r>
              <a:rPr lang="en-US" sz="1400" b="0" strike="noStrike" spc="-1">
                <a:latin typeface="Arial"/>
              </a:rPr>
              <a:t>375973@mail.muni.cz </a:t>
            </a:r>
          </a:p>
        </p:txBody>
      </p:sp>
      <p:sp>
        <p:nvSpPr>
          <p:cNvPr id="133" name="CustomShape 2"/>
          <p:cNvSpPr/>
          <p:nvPr/>
        </p:nvSpPr>
        <p:spPr>
          <a:xfrm>
            <a:off x="850392" y="4480560"/>
            <a:ext cx="7141464" cy="201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3600" b="0" strike="noStrike" spc="-1">
                <a:solidFill>
                  <a:srgbClr val="21A9C0"/>
                </a:solidFill>
                <a:latin typeface="Arial"/>
                <a:ea typeface="Arial"/>
              </a:rPr>
              <a:t>Deep Learning the binding patterns of </a:t>
            </a:r>
            <a:r>
              <a:rPr lang="en-US" sz="3600" b="0" strike="noStrike" spc="-1">
                <a:solidFill>
                  <a:srgbClr val="000000"/>
                </a:solidFill>
                <a:latin typeface="Arial"/>
                <a:ea typeface="Arial"/>
              </a:rPr>
              <a:t>RNA-binding proteins</a:t>
            </a:r>
            <a:r>
              <a:rPr lang="en-US" sz="3600" b="0" strike="noStrike" spc="-1">
                <a:solidFill>
                  <a:srgbClr val="21A9C0"/>
                </a:solidFill>
                <a:latin typeface="Arial"/>
                <a:ea typeface="Arial"/>
              </a:rPr>
              <a:t> using </a:t>
            </a:r>
            <a:r>
              <a:rPr lang="en-US" sz="3600" b="0" strike="noStrike" spc="-1">
                <a:solidFill>
                  <a:srgbClr val="000000"/>
                </a:solidFill>
                <a:latin typeface="Arial"/>
                <a:ea typeface="Arial"/>
              </a:rPr>
              <a:t>ENNGene</a:t>
            </a:r>
            <a:endParaRPr lang="en-US" sz="36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B616396-61F9-432C-8DE3-A27FF22F000A}" type="slidenum">
              <a:rPr lang="en-US" sz="1200" b="1" strike="noStrike" spc="-1">
                <a:solidFill>
                  <a:srgbClr val="7AC143"/>
                </a:solidFill>
                <a:latin typeface="Arial"/>
                <a:ea typeface="DejaVu Sans"/>
              </a:rPr>
              <a:t>10</a:t>
            </a:fld>
            <a:endParaRPr lang="en-US" sz="1200" b="0" strike="noStrike" spc="-1">
              <a:latin typeface="Arial"/>
            </a:endParaRPr>
          </a:p>
        </p:txBody>
      </p:sp>
      <p:sp>
        <p:nvSpPr>
          <p:cNvPr id="203" name="CustomShape 2"/>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204" name="CustomShape 3"/>
          <p:cNvSpPr/>
          <p:nvPr/>
        </p:nvSpPr>
        <p:spPr>
          <a:xfrm>
            <a:off x="46044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cs-CZ" sz="3600" b="0" strike="noStrike" spc="-1">
                <a:solidFill>
                  <a:srgbClr val="21A9C0"/>
                </a:solidFill>
                <a:latin typeface="Arial"/>
                <a:ea typeface="DejaVu Sans"/>
              </a:rPr>
              <a:t>Deep Learning Methods</a:t>
            </a:r>
            <a:endParaRPr lang="en-US" sz="3600" b="0" strike="noStrike" spc="-1">
              <a:latin typeface="Arial"/>
            </a:endParaRPr>
          </a:p>
        </p:txBody>
      </p:sp>
      <p:sp>
        <p:nvSpPr>
          <p:cNvPr id="205" name="CustomShape 4"/>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06" name="Line 5"/>
          <p:cNvSpPr/>
          <p:nvPr/>
        </p:nvSpPr>
        <p:spPr>
          <a:xfrm>
            <a:off x="2219760" y="2289600"/>
            <a:ext cx="0" cy="36000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07" name="TextShape 6"/>
          <p:cNvSpPr txBox="1"/>
          <p:nvPr/>
        </p:nvSpPr>
        <p:spPr>
          <a:xfrm>
            <a:off x="1875600" y="1855440"/>
            <a:ext cx="704160" cy="346680"/>
          </a:xfrm>
          <a:prstGeom prst="rect">
            <a:avLst/>
          </a:prstGeom>
          <a:noFill/>
          <a:ln>
            <a:noFill/>
          </a:ln>
        </p:spPr>
        <p:txBody>
          <a:bodyPr lIns="90000" tIns="45000" rIns="90000" bIns="45000">
            <a:noAutofit/>
          </a:bodyPr>
          <a:lstStyle/>
          <a:p>
            <a:r>
              <a:rPr lang="en-US" sz="1800" b="0" strike="noStrike" spc="-1">
                <a:latin typeface="Arial"/>
              </a:rPr>
              <a:t>2015</a:t>
            </a:r>
          </a:p>
        </p:txBody>
      </p:sp>
      <p:sp>
        <p:nvSpPr>
          <p:cNvPr id="208" name="Line 7"/>
          <p:cNvSpPr/>
          <p:nvPr/>
        </p:nvSpPr>
        <p:spPr>
          <a:xfrm>
            <a:off x="2261880" y="2481480"/>
            <a:ext cx="1442880" cy="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09" name="Line 8"/>
          <p:cNvSpPr/>
          <p:nvPr/>
        </p:nvSpPr>
        <p:spPr>
          <a:xfrm>
            <a:off x="3759480" y="2292840"/>
            <a:ext cx="0" cy="36000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10" name="TextShape 9"/>
          <p:cNvSpPr txBox="1"/>
          <p:nvPr/>
        </p:nvSpPr>
        <p:spPr>
          <a:xfrm>
            <a:off x="3415320" y="1858680"/>
            <a:ext cx="704160" cy="346680"/>
          </a:xfrm>
          <a:prstGeom prst="rect">
            <a:avLst/>
          </a:prstGeom>
          <a:noFill/>
          <a:ln>
            <a:noFill/>
          </a:ln>
        </p:spPr>
        <p:txBody>
          <a:bodyPr lIns="90000" tIns="45000" rIns="90000" bIns="45000">
            <a:noAutofit/>
          </a:bodyPr>
          <a:lstStyle/>
          <a:p>
            <a:r>
              <a:rPr lang="en-US" sz="1800" b="0" strike="noStrike" spc="-1">
                <a:latin typeface="Arial"/>
              </a:rPr>
              <a:t>2016</a:t>
            </a:r>
          </a:p>
        </p:txBody>
      </p:sp>
      <p:sp>
        <p:nvSpPr>
          <p:cNvPr id="211" name="Line 10"/>
          <p:cNvSpPr/>
          <p:nvPr/>
        </p:nvSpPr>
        <p:spPr>
          <a:xfrm>
            <a:off x="3791160" y="2477160"/>
            <a:ext cx="1442880" cy="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12" name="Line 11"/>
          <p:cNvSpPr/>
          <p:nvPr/>
        </p:nvSpPr>
        <p:spPr>
          <a:xfrm>
            <a:off x="5288760" y="2288520"/>
            <a:ext cx="0" cy="36000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13" name="TextShape 12"/>
          <p:cNvSpPr txBox="1"/>
          <p:nvPr/>
        </p:nvSpPr>
        <p:spPr>
          <a:xfrm>
            <a:off x="4944600" y="1854360"/>
            <a:ext cx="704160" cy="346680"/>
          </a:xfrm>
          <a:prstGeom prst="rect">
            <a:avLst/>
          </a:prstGeom>
          <a:noFill/>
          <a:ln>
            <a:noFill/>
          </a:ln>
        </p:spPr>
        <p:txBody>
          <a:bodyPr lIns="90000" tIns="45000" rIns="90000" bIns="45000">
            <a:noAutofit/>
          </a:bodyPr>
          <a:lstStyle/>
          <a:p>
            <a:r>
              <a:rPr lang="en-US" sz="1800" b="0" strike="noStrike" spc="-1">
                <a:latin typeface="Arial"/>
              </a:rPr>
              <a:t>2017</a:t>
            </a:r>
          </a:p>
        </p:txBody>
      </p:sp>
      <p:sp>
        <p:nvSpPr>
          <p:cNvPr id="214" name="Line 13"/>
          <p:cNvSpPr/>
          <p:nvPr/>
        </p:nvSpPr>
        <p:spPr>
          <a:xfrm>
            <a:off x="5339160" y="2481480"/>
            <a:ext cx="1442880" cy="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15" name="Line 14"/>
          <p:cNvSpPr/>
          <p:nvPr/>
        </p:nvSpPr>
        <p:spPr>
          <a:xfrm>
            <a:off x="6836760" y="2292840"/>
            <a:ext cx="0" cy="36000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16" name="TextShape 15"/>
          <p:cNvSpPr txBox="1"/>
          <p:nvPr/>
        </p:nvSpPr>
        <p:spPr>
          <a:xfrm>
            <a:off x="6492600" y="1858680"/>
            <a:ext cx="704160" cy="346680"/>
          </a:xfrm>
          <a:prstGeom prst="rect">
            <a:avLst/>
          </a:prstGeom>
          <a:noFill/>
          <a:ln>
            <a:noFill/>
          </a:ln>
        </p:spPr>
        <p:txBody>
          <a:bodyPr lIns="90000" tIns="45000" rIns="90000" bIns="45000">
            <a:noAutofit/>
          </a:bodyPr>
          <a:lstStyle/>
          <a:p>
            <a:r>
              <a:rPr lang="en-US" sz="1800" b="0" strike="noStrike" spc="-1">
                <a:latin typeface="Arial"/>
              </a:rPr>
              <a:t>2018</a:t>
            </a:r>
          </a:p>
        </p:txBody>
      </p:sp>
      <p:sp>
        <p:nvSpPr>
          <p:cNvPr id="217" name="Line 16"/>
          <p:cNvSpPr/>
          <p:nvPr/>
        </p:nvSpPr>
        <p:spPr>
          <a:xfrm>
            <a:off x="6888240" y="2480400"/>
            <a:ext cx="1442880" cy="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18" name="Line 17"/>
          <p:cNvSpPr/>
          <p:nvPr/>
        </p:nvSpPr>
        <p:spPr>
          <a:xfrm>
            <a:off x="8385840" y="2291760"/>
            <a:ext cx="0" cy="36000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19" name="TextShape 18"/>
          <p:cNvSpPr txBox="1"/>
          <p:nvPr/>
        </p:nvSpPr>
        <p:spPr>
          <a:xfrm>
            <a:off x="8041680" y="1857600"/>
            <a:ext cx="704160" cy="346680"/>
          </a:xfrm>
          <a:prstGeom prst="rect">
            <a:avLst/>
          </a:prstGeom>
          <a:noFill/>
          <a:ln>
            <a:noFill/>
          </a:ln>
        </p:spPr>
        <p:txBody>
          <a:bodyPr lIns="90000" tIns="45000" rIns="90000" bIns="45000">
            <a:noAutofit/>
          </a:bodyPr>
          <a:lstStyle/>
          <a:p>
            <a:r>
              <a:rPr lang="en-US" sz="1800" b="0" strike="noStrike" spc="-1">
                <a:latin typeface="Arial"/>
              </a:rPr>
              <a:t>2019</a:t>
            </a:r>
          </a:p>
        </p:txBody>
      </p:sp>
      <p:sp>
        <p:nvSpPr>
          <p:cNvPr id="220" name="Line 19"/>
          <p:cNvSpPr/>
          <p:nvPr/>
        </p:nvSpPr>
        <p:spPr>
          <a:xfrm>
            <a:off x="8408160" y="2480400"/>
            <a:ext cx="1442880" cy="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21" name="Line 20"/>
          <p:cNvSpPr/>
          <p:nvPr/>
        </p:nvSpPr>
        <p:spPr>
          <a:xfrm>
            <a:off x="9905760" y="2291760"/>
            <a:ext cx="0" cy="36000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222" name="TextShape 21"/>
          <p:cNvSpPr txBox="1"/>
          <p:nvPr/>
        </p:nvSpPr>
        <p:spPr>
          <a:xfrm>
            <a:off x="9561600" y="1857600"/>
            <a:ext cx="704160" cy="346680"/>
          </a:xfrm>
          <a:prstGeom prst="rect">
            <a:avLst/>
          </a:prstGeom>
          <a:noFill/>
          <a:ln>
            <a:noFill/>
          </a:ln>
        </p:spPr>
        <p:txBody>
          <a:bodyPr lIns="90000" tIns="45000" rIns="90000" bIns="45000">
            <a:noAutofit/>
          </a:bodyPr>
          <a:lstStyle/>
          <a:p>
            <a:r>
              <a:rPr lang="en-US" sz="1800" b="0" strike="noStrike" spc="-1">
                <a:latin typeface="Arial"/>
              </a:rPr>
              <a:t>2020</a:t>
            </a:r>
          </a:p>
        </p:txBody>
      </p:sp>
      <p:sp>
        <p:nvSpPr>
          <p:cNvPr id="223" name="TextShape 22"/>
          <p:cNvSpPr txBox="1"/>
          <p:nvPr/>
        </p:nvSpPr>
        <p:spPr>
          <a:xfrm>
            <a:off x="1598040" y="2751840"/>
            <a:ext cx="1233720" cy="346680"/>
          </a:xfrm>
          <a:prstGeom prst="rect">
            <a:avLst/>
          </a:prstGeom>
          <a:noFill/>
          <a:ln>
            <a:noFill/>
          </a:ln>
        </p:spPr>
        <p:txBody>
          <a:bodyPr lIns="90000" tIns="45000" rIns="90000" bIns="45000">
            <a:noAutofit/>
          </a:bodyPr>
          <a:lstStyle/>
          <a:p>
            <a:r>
              <a:rPr lang="en-US" sz="1800" b="0" strike="noStrike" spc="-1">
                <a:latin typeface="Arial"/>
              </a:rPr>
              <a:t>DeepBind</a:t>
            </a:r>
          </a:p>
        </p:txBody>
      </p:sp>
      <p:pic>
        <p:nvPicPr>
          <p:cNvPr id="224" name="Obrázek 223"/>
          <p:cNvPicPr/>
          <p:nvPr/>
        </p:nvPicPr>
        <p:blipFill>
          <a:blip r:embed="rId3"/>
          <a:stretch/>
        </p:blipFill>
        <p:spPr>
          <a:xfrm>
            <a:off x="1681920" y="3175920"/>
            <a:ext cx="540000" cy="270000"/>
          </a:xfrm>
          <a:prstGeom prst="rect">
            <a:avLst/>
          </a:prstGeom>
          <a:ln>
            <a:noFill/>
          </a:ln>
        </p:spPr>
      </p:pic>
      <p:pic>
        <p:nvPicPr>
          <p:cNvPr id="225" name="Obrázek 224"/>
          <p:cNvPicPr/>
          <p:nvPr/>
        </p:nvPicPr>
        <p:blipFill>
          <a:blip r:embed="rId4"/>
          <a:stretch/>
        </p:blipFill>
        <p:spPr>
          <a:xfrm>
            <a:off x="2241360" y="3183840"/>
            <a:ext cx="507600" cy="270000"/>
          </a:xfrm>
          <a:prstGeom prst="rect">
            <a:avLst/>
          </a:prstGeom>
          <a:ln>
            <a:noFill/>
          </a:ln>
        </p:spPr>
      </p:pic>
      <p:sp>
        <p:nvSpPr>
          <p:cNvPr id="226" name="TextShape 23"/>
          <p:cNvSpPr txBox="1"/>
          <p:nvPr/>
        </p:nvSpPr>
        <p:spPr>
          <a:xfrm>
            <a:off x="4893120" y="2752920"/>
            <a:ext cx="798480" cy="347400"/>
          </a:xfrm>
          <a:prstGeom prst="rect">
            <a:avLst/>
          </a:prstGeom>
          <a:noFill/>
          <a:ln>
            <a:noFill/>
          </a:ln>
        </p:spPr>
        <p:txBody>
          <a:bodyPr lIns="90000" tIns="45000" rIns="90000" bIns="45000">
            <a:noAutofit/>
          </a:bodyPr>
          <a:lstStyle/>
          <a:p>
            <a:r>
              <a:rPr lang="en-US" sz="1800" b="0" strike="noStrike" spc="-1">
                <a:latin typeface="Arial"/>
              </a:rPr>
              <a:t>iDeep</a:t>
            </a:r>
          </a:p>
        </p:txBody>
      </p:sp>
      <p:pic>
        <p:nvPicPr>
          <p:cNvPr id="227" name="Obrázek 226"/>
          <p:cNvPicPr/>
          <p:nvPr/>
        </p:nvPicPr>
        <p:blipFill>
          <a:blip r:embed="rId5"/>
          <a:stretch/>
        </p:blipFill>
        <p:spPr>
          <a:xfrm>
            <a:off x="4863600" y="3172320"/>
            <a:ext cx="356400" cy="270000"/>
          </a:xfrm>
          <a:prstGeom prst="rect">
            <a:avLst/>
          </a:prstGeom>
          <a:ln>
            <a:noFill/>
          </a:ln>
        </p:spPr>
      </p:pic>
      <p:pic>
        <p:nvPicPr>
          <p:cNvPr id="228" name="Obrázek 227"/>
          <p:cNvPicPr/>
          <p:nvPr/>
        </p:nvPicPr>
        <p:blipFill>
          <a:blip r:embed="rId6"/>
          <a:stretch/>
        </p:blipFill>
        <p:spPr>
          <a:xfrm>
            <a:off x="5248800" y="3172320"/>
            <a:ext cx="406800" cy="270000"/>
          </a:xfrm>
          <a:prstGeom prst="rect">
            <a:avLst/>
          </a:prstGeom>
          <a:ln>
            <a:noFill/>
          </a:ln>
        </p:spPr>
      </p:pic>
      <p:sp>
        <p:nvSpPr>
          <p:cNvPr id="229" name="TextShape 24"/>
          <p:cNvSpPr txBox="1"/>
          <p:nvPr/>
        </p:nvSpPr>
        <p:spPr>
          <a:xfrm>
            <a:off x="3032640" y="2759040"/>
            <a:ext cx="1482480" cy="858240"/>
          </a:xfrm>
          <a:prstGeom prst="rect">
            <a:avLst/>
          </a:prstGeom>
          <a:noFill/>
          <a:ln>
            <a:noFill/>
          </a:ln>
        </p:spPr>
        <p:txBody>
          <a:bodyPr lIns="90000" tIns="45000" rIns="90000" bIns="45000">
            <a:noAutofit/>
          </a:bodyPr>
          <a:lstStyle/>
          <a:p>
            <a:r>
              <a:rPr lang="en-US" sz="1800" b="0" strike="noStrike" spc="-1">
                <a:latin typeface="Arial"/>
              </a:rPr>
              <a:t>Deepnet-rbp</a:t>
            </a:r>
          </a:p>
        </p:txBody>
      </p:sp>
      <p:pic>
        <p:nvPicPr>
          <p:cNvPr id="230" name="Obrázek 229"/>
          <p:cNvPicPr/>
          <p:nvPr/>
        </p:nvPicPr>
        <p:blipFill>
          <a:blip r:embed="rId6"/>
          <a:stretch/>
        </p:blipFill>
        <p:spPr>
          <a:xfrm>
            <a:off x="3631680" y="3203640"/>
            <a:ext cx="406800" cy="270000"/>
          </a:xfrm>
          <a:prstGeom prst="rect">
            <a:avLst/>
          </a:prstGeom>
          <a:ln>
            <a:noFill/>
          </a:ln>
        </p:spPr>
      </p:pic>
      <p:sp>
        <p:nvSpPr>
          <p:cNvPr id="231" name="TextShape 25"/>
          <p:cNvSpPr txBox="1"/>
          <p:nvPr/>
        </p:nvSpPr>
        <p:spPr>
          <a:xfrm>
            <a:off x="6376320" y="2752920"/>
            <a:ext cx="942480" cy="347400"/>
          </a:xfrm>
          <a:prstGeom prst="rect">
            <a:avLst/>
          </a:prstGeom>
          <a:noFill/>
          <a:ln>
            <a:noFill/>
          </a:ln>
        </p:spPr>
        <p:txBody>
          <a:bodyPr lIns="90000" tIns="45000" rIns="90000" bIns="45000">
            <a:noAutofit/>
          </a:bodyPr>
          <a:lstStyle/>
          <a:p>
            <a:r>
              <a:rPr lang="en-US" sz="1800" b="0" strike="noStrike" spc="-1">
                <a:latin typeface="Arial"/>
              </a:rPr>
              <a:t>pysster</a:t>
            </a:r>
          </a:p>
        </p:txBody>
      </p:sp>
      <p:pic>
        <p:nvPicPr>
          <p:cNvPr id="232" name="Obrázek 231"/>
          <p:cNvPicPr/>
          <p:nvPr/>
        </p:nvPicPr>
        <p:blipFill>
          <a:blip r:embed="rId7"/>
          <a:stretch/>
        </p:blipFill>
        <p:spPr>
          <a:xfrm>
            <a:off x="6607440" y="3174480"/>
            <a:ext cx="450000" cy="270000"/>
          </a:xfrm>
          <a:prstGeom prst="rect">
            <a:avLst/>
          </a:prstGeom>
          <a:ln>
            <a:noFill/>
          </a:ln>
        </p:spPr>
      </p:pic>
      <p:sp>
        <p:nvSpPr>
          <p:cNvPr id="233" name="TextShape 26"/>
          <p:cNvSpPr txBox="1"/>
          <p:nvPr/>
        </p:nvSpPr>
        <p:spPr>
          <a:xfrm>
            <a:off x="6369120" y="3618360"/>
            <a:ext cx="942480" cy="602280"/>
          </a:xfrm>
          <a:prstGeom prst="rect">
            <a:avLst/>
          </a:prstGeom>
          <a:noFill/>
          <a:ln>
            <a:noFill/>
          </a:ln>
        </p:spPr>
        <p:txBody>
          <a:bodyPr lIns="90000" tIns="45000" rIns="90000" bIns="45000">
            <a:noAutofit/>
          </a:bodyPr>
          <a:lstStyle/>
          <a:p>
            <a:r>
              <a:rPr lang="en-US" sz="1800" b="0" strike="noStrike" spc="-1">
                <a:latin typeface="Arial"/>
              </a:rPr>
              <a:t>DLPRB</a:t>
            </a:r>
          </a:p>
        </p:txBody>
      </p:sp>
      <p:pic>
        <p:nvPicPr>
          <p:cNvPr id="234" name="Obrázek 233"/>
          <p:cNvPicPr/>
          <p:nvPr/>
        </p:nvPicPr>
        <p:blipFill>
          <a:blip r:embed="rId8"/>
          <a:stretch/>
        </p:blipFill>
        <p:spPr>
          <a:xfrm>
            <a:off x="6663600" y="3987360"/>
            <a:ext cx="370800" cy="270000"/>
          </a:xfrm>
          <a:prstGeom prst="rect">
            <a:avLst/>
          </a:prstGeom>
          <a:ln>
            <a:noFill/>
          </a:ln>
        </p:spPr>
      </p:pic>
      <p:sp>
        <p:nvSpPr>
          <p:cNvPr id="235" name="TextShape 27"/>
          <p:cNvSpPr txBox="1"/>
          <p:nvPr/>
        </p:nvSpPr>
        <p:spPr>
          <a:xfrm>
            <a:off x="9321120" y="2753280"/>
            <a:ext cx="1158480" cy="602280"/>
          </a:xfrm>
          <a:prstGeom prst="rect">
            <a:avLst/>
          </a:prstGeom>
          <a:noFill/>
          <a:ln>
            <a:noFill/>
          </a:ln>
        </p:spPr>
        <p:txBody>
          <a:bodyPr lIns="90000" tIns="45000" rIns="90000" bIns="45000">
            <a:noAutofit/>
          </a:bodyPr>
          <a:lstStyle/>
          <a:p>
            <a:r>
              <a:rPr lang="en-US" sz="1800" b="0" strike="noStrike" spc="-1">
                <a:latin typeface="Arial"/>
              </a:rPr>
              <a:t>DeepClip</a:t>
            </a:r>
          </a:p>
        </p:txBody>
      </p:sp>
      <p:pic>
        <p:nvPicPr>
          <p:cNvPr id="236" name="Obrázek 235"/>
          <p:cNvPicPr/>
          <p:nvPr/>
        </p:nvPicPr>
        <p:blipFill>
          <a:blip r:embed="rId5"/>
          <a:stretch/>
        </p:blipFill>
        <p:spPr>
          <a:xfrm>
            <a:off x="9723600" y="3136680"/>
            <a:ext cx="356400" cy="270000"/>
          </a:xfrm>
          <a:prstGeom prst="rect">
            <a:avLst/>
          </a:prstGeom>
          <a:ln>
            <a:noFill/>
          </a:ln>
        </p:spPr>
      </p:pic>
      <p:sp>
        <p:nvSpPr>
          <p:cNvPr id="237" name="TextShape 28"/>
          <p:cNvSpPr txBox="1"/>
          <p:nvPr/>
        </p:nvSpPr>
        <p:spPr>
          <a:xfrm>
            <a:off x="9285120" y="3623040"/>
            <a:ext cx="1266480" cy="602280"/>
          </a:xfrm>
          <a:prstGeom prst="rect">
            <a:avLst/>
          </a:prstGeom>
          <a:noFill/>
          <a:ln>
            <a:noFill/>
          </a:ln>
        </p:spPr>
        <p:txBody>
          <a:bodyPr lIns="90000" tIns="45000" rIns="90000" bIns="45000">
            <a:noAutofit/>
          </a:bodyPr>
          <a:lstStyle/>
          <a:p>
            <a:r>
              <a:rPr lang="en-US" sz="1800" b="0" strike="noStrike" spc="-1">
                <a:latin typeface="Arial"/>
              </a:rPr>
              <a:t>DeepRiPe</a:t>
            </a:r>
          </a:p>
        </p:txBody>
      </p:sp>
      <p:pic>
        <p:nvPicPr>
          <p:cNvPr id="238" name="Obrázek 237"/>
          <p:cNvPicPr/>
          <p:nvPr/>
        </p:nvPicPr>
        <p:blipFill>
          <a:blip r:embed="rId7"/>
          <a:stretch/>
        </p:blipFill>
        <p:spPr>
          <a:xfrm>
            <a:off x="9696240" y="4044600"/>
            <a:ext cx="450000" cy="270000"/>
          </a:xfrm>
          <a:prstGeom prst="rect">
            <a:avLst/>
          </a:prstGeom>
          <a:ln>
            <a:noFill/>
          </a:ln>
        </p:spPr>
      </p:pic>
      <p:sp>
        <p:nvSpPr>
          <p:cNvPr id="239" name="TextShape 29"/>
          <p:cNvSpPr txBox="1"/>
          <p:nvPr/>
        </p:nvSpPr>
        <p:spPr>
          <a:xfrm>
            <a:off x="9321120" y="4518360"/>
            <a:ext cx="1194480" cy="602280"/>
          </a:xfrm>
          <a:prstGeom prst="rect">
            <a:avLst/>
          </a:prstGeom>
          <a:noFill/>
          <a:ln>
            <a:noFill/>
          </a:ln>
        </p:spPr>
        <p:txBody>
          <a:bodyPr lIns="90000" tIns="45000" rIns="90000" bIns="45000">
            <a:noAutofit/>
          </a:bodyPr>
          <a:lstStyle/>
          <a:p>
            <a:r>
              <a:rPr lang="en-US" sz="1800" b="0" strike="noStrike" spc="-1">
                <a:latin typeface="Arial"/>
              </a:rPr>
              <a:t>DeepRKE</a:t>
            </a:r>
          </a:p>
        </p:txBody>
      </p:sp>
      <p:pic>
        <p:nvPicPr>
          <p:cNvPr id="240" name="Obrázek 239"/>
          <p:cNvPicPr/>
          <p:nvPr/>
        </p:nvPicPr>
        <p:blipFill>
          <a:blip r:embed="rId6"/>
          <a:stretch/>
        </p:blipFill>
        <p:spPr>
          <a:xfrm>
            <a:off x="9716400" y="4901760"/>
            <a:ext cx="406800" cy="270000"/>
          </a:xfrm>
          <a:prstGeom prst="rect">
            <a:avLst/>
          </a:prstGeom>
          <a:ln>
            <a:noFill/>
          </a:ln>
        </p:spPr>
      </p:pic>
      <p:sp>
        <p:nvSpPr>
          <p:cNvPr id="241" name="TextShape 30"/>
          <p:cNvSpPr txBox="1"/>
          <p:nvPr/>
        </p:nvSpPr>
        <p:spPr>
          <a:xfrm>
            <a:off x="8014320" y="2781720"/>
            <a:ext cx="726480" cy="602280"/>
          </a:xfrm>
          <a:prstGeom prst="rect">
            <a:avLst/>
          </a:prstGeom>
          <a:noFill/>
          <a:ln>
            <a:noFill/>
          </a:ln>
        </p:spPr>
        <p:txBody>
          <a:bodyPr lIns="90000" tIns="45000" rIns="90000" bIns="45000">
            <a:noAutofit/>
          </a:bodyPr>
          <a:lstStyle/>
          <a:p>
            <a:r>
              <a:rPr lang="en-US" sz="1800" b="0" strike="noStrike" spc="-1">
                <a:latin typeface="Arial"/>
              </a:rPr>
              <a:t>CRIP</a:t>
            </a:r>
          </a:p>
        </p:txBody>
      </p:sp>
      <p:pic>
        <p:nvPicPr>
          <p:cNvPr id="242" name="Obrázek 241"/>
          <p:cNvPicPr/>
          <p:nvPr/>
        </p:nvPicPr>
        <p:blipFill>
          <a:blip r:embed="rId6"/>
          <a:stretch/>
        </p:blipFill>
        <p:spPr>
          <a:xfrm>
            <a:off x="8171280" y="3157920"/>
            <a:ext cx="406800" cy="27000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767B15F-AAF1-4961-9BD7-28AE7549434C}" type="slidenum">
              <a:rPr lang="en-US" sz="1200" b="1" strike="noStrike" spc="-1">
                <a:solidFill>
                  <a:srgbClr val="7AC143"/>
                </a:solidFill>
                <a:latin typeface="Arial"/>
                <a:ea typeface="DejaVu Sans"/>
              </a:rPr>
              <a:t>11</a:t>
            </a:fld>
            <a:endParaRPr lang="en-US" sz="1200" b="0" strike="noStrike" spc="-1">
              <a:latin typeface="Arial"/>
            </a:endParaRPr>
          </a:p>
        </p:txBody>
      </p:sp>
      <p:sp>
        <p:nvSpPr>
          <p:cNvPr id="244" name="CustomShape 2"/>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245" name="CustomShape 3"/>
          <p:cNvSpPr/>
          <p:nvPr/>
        </p:nvSpPr>
        <p:spPr>
          <a:xfrm>
            <a:off x="46044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cs-CZ" sz="3600" b="0" strike="noStrike" spc="-1">
                <a:solidFill>
                  <a:srgbClr val="21A9C0"/>
                </a:solidFill>
                <a:latin typeface="Arial"/>
                <a:ea typeface="DejaVu Sans"/>
              </a:rPr>
              <a:t>Deep Learning Methods</a:t>
            </a:r>
            <a:endParaRPr lang="en-US" sz="3600" b="0" strike="noStrike" spc="-1">
              <a:latin typeface="Arial"/>
            </a:endParaRPr>
          </a:p>
        </p:txBody>
      </p:sp>
      <p:sp>
        <p:nvSpPr>
          <p:cNvPr id="246" name="CustomShape 4"/>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pic>
        <p:nvPicPr>
          <p:cNvPr id="247" name="Google Shape;245;p22"/>
          <p:cNvPicPr/>
          <p:nvPr/>
        </p:nvPicPr>
        <p:blipFill>
          <a:blip r:embed="rId3"/>
          <a:stretch/>
        </p:blipFill>
        <p:spPr>
          <a:xfrm>
            <a:off x="1623600" y="1571040"/>
            <a:ext cx="8787240" cy="3931920"/>
          </a:xfrm>
          <a:prstGeom prst="rect">
            <a:avLst/>
          </a:prstGeom>
          <a:ln>
            <a:noFill/>
          </a:ln>
        </p:spPr>
      </p:pic>
      <p:sp>
        <p:nvSpPr>
          <p:cNvPr id="248" name="TextShape 5"/>
          <p:cNvSpPr txBox="1"/>
          <p:nvPr/>
        </p:nvSpPr>
        <p:spPr>
          <a:xfrm>
            <a:off x="7475760" y="5411520"/>
            <a:ext cx="2743200" cy="261000"/>
          </a:xfrm>
          <a:prstGeom prst="rect">
            <a:avLst/>
          </a:prstGeom>
          <a:noFill/>
          <a:ln>
            <a:noFill/>
          </a:ln>
        </p:spPr>
        <p:txBody>
          <a:bodyPr lIns="90000" tIns="45000" rIns="90000" bIns="45000">
            <a:noAutofit/>
          </a:bodyPr>
          <a:lstStyle/>
          <a:p>
            <a:pPr algn="r"/>
            <a:r>
              <a:rPr lang="en-US" sz="1200" b="0" strike="noStrike" spc="-1">
                <a:latin typeface="Arial"/>
              </a:rPr>
              <a:t>Yan &amp; Zhu,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50"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AC1600F5-48D4-4C24-8AA6-45BB3E9B8B3C}" type="slidenum">
              <a:rPr lang="en-US" sz="1200" b="1" strike="noStrike" spc="-1">
                <a:solidFill>
                  <a:srgbClr val="7AC143"/>
                </a:solidFill>
                <a:latin typeface="Arial"/>
                <a:ea typeface="DejaVu Sans"/>
              </a:rPr>
              <a:t>12</a:t>
            </a:fld>
            <a:endParaRPr lang="en-US" sz="1200" b="0" strike="noStrike" spc="-1">
              <a:latin typeface="Arial"/>
            </a:endParaRPr>
          </a:p>
        </p:txBody>
      </p:sp>
      <p:sp>
        <p:nvSpPr>
          <p:cNvPr id="251"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RBP24 Dataset</a:t>
            </a:r>
            <a:endParaRPr lang="en-US" sz="3600" b="0" strike="noStrike" spc="-1">
              <a:latin typeface="Arial"/>
            </a:endParaRPr>
          </a:p>
        </p:txBody>
      </p:sp>
      <p:pic>
        <p:nvPicPr>
          <p:cNvPr id="252" name="Obrázek 251"/>
          <p:cNvPicPr/>
          <p:nvPr/>
        </p:nvPicPr>
        <p:blipFill>
          <a:blip r:embed="rId3"/>
          <a:stretch/>
        </p:blipFill>
        <p:spPr>
          <a:xfrm>
            <a:off x="4627800" y="576360"/>
            <a:ext cx="7421760" cy="5777640"/>
          </a:xfrm>
          <a:prstGeom prst="rect">
            <a:avLst/>
          </a:prstGeom>
          <a:ln>
            <a:noFill/>
          </a:ln>
        </p:spPr>
      </p:pic>
      <p:sp>
        <p:nvSpPr>
          <p:cNvPr id="253" name="TextShape 4"/>
          <p:cNvSpPr txBox="1"/>
          <p:nvPr/>
        </p:nvSpPr>
        <p:spPr>
          <a:xfrm>
            <a:off x="7812360" y="288360"/>
            <a:ext cx="4380120" cy="602280"/>
          </a:xfrm>
          <a:prstGeom prst="rect">
            <a:avLst/>
          </a:prstGeom>
          <a:noFill/>
          <a:ln>
            <a:noFill/>
          </a:ln>
        </p:spPr>
        <p:txBody>
          <a:bodyPr lIns="90000" tIns="45000" rIns="90000" bIns="45000">
            <a:noAutofit/>
          </a:bodyPr>
          <a:lstStyle/>
          <a:p>
            <a:pPr>
              <a:lnSpc>
                <a:spcPct val="100000"/>
              </a:lnSpc>
            </a:pPr>
            <a:r>
              <a:rPr lang="en-US" sz="1800" b="0" strike="noStrike" spc="-1">
                <a:latin typeface="Arial"/>
                <a:ea typeface="Noto Sans CJK SC"/>
              </a:rPr>
              <a:t>2014      2016         2016     2018     2020       </a:t>
            </a:r>
            <a:endParaRPr lang="en-US" sz="1800" b="0" strike="noStrike" spc="-1">
              <a:latin typeface="Arial"/>
            </a:endParaRPr>
          </a:p>
        </p:txBody>
      </p:sp>
      <p:sp>
        <p:nvSpPr>
          <p:cNvPr id="254" name="TextShape 5"/>
          <p:cNvSpPr txBox="1"/>
          <p:nvPr/>
        </p:nvSpPr>
        <p:spPr>
          <a:xfrm>
            <a:off x="526320" y="1737360"/>
            <a:ext cx="4023360" cy="4005720"/>
          </a:xfrm>
          <a:prstGeom prst="rect">
            <a:avLst/>
          </a:prstGeom>
          <a:noFill/>
          <a:ln>
            <a:noFill/>
          </a:ln>
        </p:spPr>
        <p:txBody>
          <a:bodyPr lIns="90000" tIns="45000" rIns="90000" bIns="45000">
            <a:noAutofit/>
          </a:bodyPr>
          <a:lstStyle/>
          <a:p>
            <a:pPr>
              <a:lnSpc>
                <a:spcPct val="100000"/>
              </a:lnSpc>
              <a:spcBef>
                <a:spcPts val="1701"/>
              </a:spcBef>
              <a:spcAft>
                <a:spcPts val="1701"/>
              </a:spcAft>
            </a:pPr>
            <a:r>
              <a:rPr lang="en-US" sz="2300" b="0" strike="noStrike" spc="-1">
                <a:latin typeface="Times New Roman"/>
                <a:ea typeface="Noto Sans CJK SC"/>
              </a:rPr>
              <a:t>Originally from </a:t>
            </a:r>
            <a:r>
              <a:rPr lang="en-US" sz="2300" b="1" strike="noStrike" spc="-1">
                <a:latin typeface="Times New Roman"/>
                <a:ea typeface="Noto Sans CJK SC"/>
              </a:rPr>
              <a:t>GraphProt</a:t>
            </a:r>
            <a:endParaRPr lang="en-US" sz="2300" b="0" strike="noStrike" spc="-1">
              <a:latin typeface="Arial"/>
            </a:endParaRPr>
          </a:p>
          <a:p>
            <a:pPr>
              <a:lnSpc>
                <a:spcPct val="100000"/>
              </a:lnSpc>
              <a:spcBef>
                <a:spcPts val="1701"/>
              </a:spcBef>
              <a:spcAft>
                <a:spcPts val="1701"/>
              </a:spcAft>
            </a:pPr>
            <a:r>
              <a:rPr lang="en-US" sz="2300" b="1" strike="noStrike" spc="-1">
                <a:latin typeface="Times New Roman"/>
                <a:ea typeface="Noto Sans CJK SC"/>
              </a:rPr>
              <a:t>Positive sites</a:t>
            </a:r>
            <a:r>
              <a:rPr lang="en-US" sz="2300" b="0" strike="noStrike" spc="-1">
                <a:latin typeface="Times New Roman"/>
                <a:ea typeface="Noto Sans CJK SC"/>
              </a:rPr>
              <a:t> based on CLIP-seq experiments</a:t>
            </a:r>
            <a:endParaRPr lang="en-US" sz="2300" b="0" strike="noStrike" spc="-1">
              <a:latin typeface="Arial"/>
            </a:endParaRPr>
          </a:p>
          <a:p>
            <a:pPr>
              <a:lnSpc>
                <a:spcPct val="100000"/>
              </a:lnSpc>
              <a:spcBef>
                <a:spcPts val="1701"/>
              </a:spcBef>
              <a:spcAft>
                <a:spcPts val="1701"/>
              </a:spcAft>
            </a:pPr>
            <a:r>
              <a:rPr lang="en-US" sz="2300" b="1" strike="noStrike" spc="-1">
                <a:latin typeface="Times New Roman"/>
                <a:ea typeface="Noto Sans CJK SC"/>
              </a:rPr>
              <a:t>Negative sites </a:t>
            </a:r>
            <a:r>
              <a:rPr lang="en-US" sz="2300" b="0" strike="noStrike" spc="-1">
                <a:latin typeface="Times New Roman"/>
                <a:ea typeface="Noto Sans CJK SC"/>
              </a:rPr>
              <a:t>from other non-bound region from the same gene</a:t>
            </a:r>
            <a:endParaRPr lang="en-US" sz="23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56"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3423AB2-3F0E-4C77-8ADA-21D0608AE9E4}" type="slidenum">
              <a:rPr lang="en-US" sz="1200" b="1" strike="noStrike" spc="-1">
                <a:solidFill>
                  <a:srgbClr val="7AC143"/>
                </a:solidFill>
                <a:latin typeface="Arial"/>
                <a:ea typeface="DejaVu Sans"/>
              </a:rPr>
              <a:t>13</a:t>
            </a:fld>
            <a:endParaRPr lang="en-US" sz="1200" b="0" strike="noStrike" spc="-1">
              <a:latin typeface="Arial"/>
            </a:endParaRPr>
          </a:p>
        </p:txBody>
      </p:sp>
      <p:sp>
        <p:nvSpPr>
          <p:cNvPr id="257"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Our results</a:t>
            </a:r>
            <a:endParaRPr lang="en-US" sz="3600" b="0" strike="noStrike" spc="-1">
              <a:latin typeface="Arial"/>
            </a:endParaRPr>
          </a:p>
        </p:txBody>
      </p:sp>
      <p:sp>
        <p:nvSpPr>
          <p:cNvPr id="258" name="TextShape 4"/>
          <p:cNvSpPr txBox="1"/>
          <p:nvPr/>
        </p:nvSpPr>
        <p:spPr>
          <a:xfrm>
            <a:off x="914400" y="1389240"/>
            <a:ext cx="9875520" cy="1719720"/>
          </a:xfrm>
          <a:prstGeom prst="rect">
            <a:avLst/>
          </a:prstGeom>
          <a:noFill/>
          <a:ln>
            <a:noFill/>
          </a:ln>
        </p:spPr>
        <p:txBody>
          <a:bodyPr lIns="90000" tIns="45000" rIns="90000" bIns="45000">
            <a:noAutofit/>
          </a:bodyPr>
          <a:lstStyle/>
          <a:p>
            <a:pPr marL="216000" indent="-216000">
              <a:lnSpc>
                <a:spcPct val="100000"/>
              </a:lnSpc>
              <a:spcBef>
                <a:spcPts val="283"/>
              </a:spcBef>
              <a:spcAft>
                <a:spcPts val="283"/>
              </a:spcAft>
              <a:buClr>
                <a:srgbClr val="000000"/>
              </a:buClr>
              <a:buSzPct val="80000"/>
              <a:buFont typeface="Symbol" charset="2"/>
              <a:buChar char=""/>
            </a:pPr>
            <a:r>
              <a:rPr lang="en-US" sz="2300" b="1" strike="noStrike" spc="-1">
                <a:latin typeface="Times New Roman"/>
                <a:ea typeface="Noto Sans CJK SC"/>
              </a:rPr>
              <a:t>Hypothesis</a:t>
            </a: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r>
              <a:rPr lang="en-US" sz="2300" b="0" strike="noStrike" spc="-1">
                <a:latin typeface="Times New Roman"/>
                <a:ea typeface="Noto Sans CJK SC"/>
              </a:rPr>
              <a:t>Binding specificity of each RBP can be best predicted by a tailored architecture. </a:t>
            </a:r>
            <a:endParaRPr lang="en-US" sz="23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60"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5107411-9648-4845-A03A-CE3379BE0147}" type="slidenum">
              <a:rPr lang="en-US" sz="1200" b="1" strike="noStrike" spc="-1">
                <a:solidFill>
                  <a:srgbClr val="7AC143"/>
                </a:solidFill>
                <a:latin typeface="Arial"/>
                <a:ea typeface="DejaVu Sans"/>
              </a:rPr>
              <a:t>14</a:t>
            </a:fld>
            <a:endParaRPr lang="en-US" sz="1200" b="0" strike="noStrike" spc="-1">
              <a:latin typeface="Arial"/>
            </a:endParaRPr>
          </a:p>
        </p:txBody>
      </p:sp>
      <p:sp>
        <p:nvSpPr>
          <p:cNvPr id="261"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Our results</a:t>
            </a:r>
            <a:endParaRPr lang="en-US" sz="3600" b="0" strike="noStrike" spc="-1">
              <a:latin typeface="Arial"/>
            </a:endParaRPr>
          </a:p>
        </p:txBody>
      </p:sp>
      <p:sp>
        <p:nvSpPr>
          <p:cNvPr id="262" name="TextShape 4"/>
          <p:cNvSpPr txBox="1"/>
          <p:nvPr/>
        </p:nvSpPr>
        <p:spPr>
          <a:xfrm>
            <a:off x="914400" y="1389240"/>
            <a:ext cx="9875520" cy="3349800"/>
          </a:xfrm>
          <a:prstGeom prst="rect">
            <a:avLst/>
          </a:prstGeom>
          <a:noFill/>
          <a:ln>
            <a:noFill/>
          </a:ln>
        </p:spPr>
        <p:txBody>
          <a:bodyPr lIns="90000" tIns="45000" rIns="90000" bIns="45000">
            <a:noAutofit/>
          </a:bodyPr>
          <a:lstStyle/>
          <a:p>
            <a:pPr marL="216000" indent="-216000">
              <a:lnSpc>
                <a:spcPct val="100000"/>
              </a:lnSpc>
              <a:spcBef>
                <a:spcPts val="283"/>
              </a:spcBef>
              <a:spcAft>
                <a:spcPts val="283"/>
              </a:spcAft>
              <a:buClr>
                <a:srgbClr val="000000"/>
              </a:buClr>
              <a:buSzPct val="80000"/>
              <a:buFont typeface="Symbol" charset="2"/>
              <a:buChar char=""/>
            </a:pPr>
            <a:r>
              <a:rPr lang="en-US" sz="2300" b="1" strike="noStrike" spc="-1">
                <a:latin typeface="Times New Roman"/>
                <a:ea typeface="Noto Sans CJK SC"/>
              </a:rPr>
              <a:t>Hypothesis</a:t>
            </a: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r>
              <a:rPr lang="en-US" sz="2300" b="0" strike="noStrike" spc="-1">
                <a:latin typeface="Times New Roman"/>
                <a:ea typeface="Noto Sans CJK SC"/>
              </a:rPr>
              <a:t>Binding specificity of each RBP can be best predicted by a tailored architecture.</a:t>
            </a: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r>
              <a:rPr lang="en-US" sz="2300" b="1" strike="noStrike" spc="-1">
                <a:latin typeface="Times New Roman"/>
                <a:ea typeface="Noto Sans CJK SC"/>
              </a:rPr>
              <a:t>Improved performance </a:t>
            </a:r>
            <a:r>
              <a:rPr lang="en-US" sz="2300" b="0" strike="noStrike" spc="-1">
                <a:latin typeface="Times New Roman"/>
                <a:ea typeface="Noto Sans CJK SC"/>
              </a:rPr>
              <a:t>on 14/24 datasets</a:t>
            </a: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r>
              <a:rPr lang="en-US" sz="2300" b="0" strike="noStrike" spc="-1">
                <a:latin typeface="Times New Roman"/>
                <a:ea typeface="Noto Sans CJK SC"/>
              </a:rPr>
              <a:t>Average AUC ROC</a:t>
            </a:r>
            <a:endParaRPr lang="en-US" sz="2300" b="0" strike="noStrike" spc="-1">
              <a:latin typeface="Arial"/>
            </a:endParaRPr>
          </a:p>
          <a:p>
            <a:pPr marL="216000" indent="-216000">
              <a:lnSpc>
                <a:spcPct val="100000"/>
              </a:lnSpc>
              <a:spcBef>
                <a:spcPts val="283"/>
              </a:spcBef>
              <a:spcAft>
                <a:spcPts val="283"/>
              </a:spcAft>
              <a:buClr>
                <a:srgbClr val="000000"/>
              </a:buClr>
              <a:buSzPct val="80000"/>
              <a:buFont typeface="Symbol" charset="2"/>
              <a:buChar char=""/>
            </a:pPr>
            <a:endParaRPr lang="en-US" sz="2300" b="0" strike="noStrike" spc="-1">
              <a:latin typeface="Arial"/>
            </a:endParaRPr>
          </a:p>
        </p:txBody>
      </p:sp>
      <p:graphicFrame>
        <p:nvGraphicFramePr>
          <p:cNvPr id="263" name="Table 5"/>
          <p:cNvGraphicFramePr/>
          <p:nvPr>
            <p:extLst>
              <p:ext uri="{D42A27DB-BD31-4B8C-83A1-F6EECF244321}">
                <p14:modId xmlns:p14="http://schemas.microsoft.com/office/powerpoint/2010/main" val="374032990"/>
              </p:ext>
            </p:extLst>
          </p:nvPr>
        </p:nvGraphicFramePr>
        <p:xfrm>
          <a:off x="1221120" y="4390920"/>
          <a:ext cx="9868320" cy="811800"/>
        </p:xfrm>
        <a:graphic>
          <a:graphicData uri="http://schemas.openxmlformats.org/drawingml/2006/table">
            <a:tbl>
              <a:tblPr/>
              <a:tblGrid>
                <a:gridCol w="1238616">
                  <a:extLst>
                    <a:ext uri="{9D8B030D-6E8A-4147-A177-3AD203B41FA5}">
                      <a16:colId xmlns:a16="http://schemas.microsoft.com/office/drawing/2014/main" val="20000"/>
                    </a:ext>
                  </a:extLst>
                </a:gridCol>
                <a:gridCol w="1580184">
                  <a:extLst>
                    <a:ext uri="{9D8B030D-6E8A-4147-A177-3AD203B41FA5}">
                      <a16:colId xmlns:a16="http://schemas.microsoft.com/office/drawing/2014/main" val="20001"/>
                    </a:ext>
                  </a:extLst>
                </a:gridCol>
                <a:gridCol w="1409400">
                  <a:extLst>
                    <a:ext uri="{9D8B030D-6E8A-4147-A177-3AD203B41FA5}">
                      <a16:colId xmlns:a16="http://schemas.microsoft.com/office/drawing/2014/main" val="20002"/>
                    </a:ext>
                  </a:extLst>
                </a:gridCol>
                <a:gridCol w="1409400">
                  <a:extLst>
                    <a:ext uri="{9D8B030D-6E8A-4147-A177-3AD203B41FA5}">
                      <a16:colId xmlns:a16="http://schemas.microsoft.com/office/drawing/2014/main" val="20003"/>
                    </a:ext>
                  </a:extLst>
                </a:gridCol>
                <a:gridCol w="1409400">
                  <a:extLst>
                    <a:ext uri="{9D8B030D-6E8A-4147-A177-3AD203B41FA5}">
                      <a16:colId xmlns:a16="http://schemas.microsoft.com/office/drawing/2014/main" val="20004"/>
                    </a:ext>
                  </a:extLst>
                </a:gridCol>
                <a:gridCol w="1409400">
                  <a:extLst>
                    <a:ext uri="{9D8B030D-6E8A-4147-A177-3AD203B41FA5}">
                      <a16:colId xmlns:a16="http://schemas.microsoft.com/office/drawing/2014/main" val="20005"/>
                    </a:ext>
                  </a:extLst>
                </a:gridCol>
                <a:gridCol w="1411920">
                  <a:extLst>
                    <a:ext uri="{9D8B030D-6E8A-4147-A177-3AD203B41FA5}">
                      <a16:colId xmlns:a16="http://schemas.microsoft.com/office/drawing/2014/main" val="20006"/>
                    </a:ext>
                  </a:extLst>
                </a:gridCol>
              </a:tblGrid>
              <a:tr h="406080">
                <a:tc>
                  <a:txBody>
                    <a:bodyPr/>
                    <a:lstStyle/>
                    <a:p>
                      <a:r>
                        <a:rPr lang="en-US" sz="1800" b="0" strike="noStrike" spc="-1">
                          <a:latin typeface="Arial"/>
                        </a:rPr>
                        <a:t>GraphProt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dirty="0" err="1">
                          <a:latin typeface="Arial"/>
                        </a:rPr>
                        <a:t>deepnet-rbp</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latin typeface="Arial"/>
                        </a:rPr>
                        <a:t>DeepBind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latin typeface="Arial"/>
                        </a:rPr>
                        <a:t>iDeepV</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latin typeface="Arial"/>
                        </a:rPr>
                        <a:t>iDeepE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latin typeface="Arial"/>
                        </a:rPr>
                        <a:t>DeepRKE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en-US" sz="1800" b="0" strike="noStrike" spc="-1">
                          <a:latin typeface="Arial"/>
                        </a:rPr>
                        <a:t>ENNGene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05720">
                <a:tc>
                  <a:txBody>
                    <a:bodyPr/>
                    <a:lstStyle/>
                    <a:p>
                      <a:r>
                        <a:rPr lang="en-US" sz="1800" b="0" strike="noStrike" spc="-1">
                          <a:latin typeface="Arial"/>
                        </a:rPr>
                        <a:t>0.887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latin typeface="Arial"/>
                        </a:rPr>
                        <a:t>0.903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latin typeface="Arial"/>
                        </a:rPr>
                        <a:t>0.918</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latin typeface="Arial"/>
                        </a:rPr>
                        <a:t>0.913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latin typeface="Arial"/>
                        </a:rPr>
                        <a:t>0.931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0" strike="noStrike" spc="-1">
                          <a:latin typeface="Arial"/>
                        </a:rPr>
                        <a:t>0.934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en-US" sz="1800" b="1" strike="noStrike" spc="-1" dirty="0">
                          <a:latin typeface="Arial"/>
                        </a:rPr>
                        <a:t>0.947</a:t>
                      </a:r>
                      <a:endParaRPr lang="en-US"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65"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A5E4405E-268D-4B16-859D-541FDD7A3E88}" type="slidenum">
              <a:rPr lang="en-US" sz="1200" b="1" strike="noStrike" spc="-1">
                <a:solidFill>
                  <a:srgbClr val="7AC143"/>
                </a:solidFill>
                <a:latin typeface="Arial"/>
                <a:ea typeface="DejaVu Sans"/>
              </a:rPr>
              <a:t>15</a:t>
            </a:fld>
            <a:endParaRPr lang="en-US" sz="1200" b="0" strike="noStrike" spc="-1">
              <a:latin typeface="Arial"/>
            </a:endParaRPr>
          </a:p>
        </p:txBody>
      </p:sp>
      <p:sp>
        <p:nvSpPr>
          <p:cNvPr id="266"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Our observations</a:t>
            </a:r>
            <a:endParaRPr lang="en-US" sz="3600" b="0" strike="noStrike" spc="-1">
              <a:latin typeface="Arial"/>
            </a:endParaRPr>
          </a:p>
        </p:txBody>
      </p:sp>
      <p:sp>
        <p:nvSpPr>
          <p:cNvPr id="267" name="TextShape 4"/>
          <p:cNvSpPr txBox="1"/>
          <p:nvPr/>
        </p:nvSpPr>
        <p:spPr>
          <a:xfrm>
            <a:off x="914400" y="1389240"/>
            <a:ext cx="9875520" cy="4382280"/>
          </a:xfrm>
          <a:prstGeom prst="rect">
            <a:avLst/>
          </a:prstGeom>
          <a:noFill/>
          <a:ln>
            <a:noFill/>
          </a:ln>
        </p:spPr>
        <p:txBody>
          <a:bodyPr lIns="90000" tIns="45000" rIns="90000" bIns="45000">
            <a:noAutofit/>
          </a:bodyPr>
          <a:lstStyle/>
          <a:p>
            <a:pPr marL="216000" indent="-216000">
              <a:lnSpc>
                <a:spcPct val="100000"/>
              </a:lnSpc>
              <a:spcBef>
                <a:spcPts val="283"/>
              </a:spcBef>
              <a:spcAft>
                <a:spcPts val="283"/>
              </a:spcAft>
              <a:buClr>
                <a:srgbClr val="000000"/>
              </a:buClr>
              <a:buSzPct val="80000"/>
              <a:buFont typeface="Symbol" charset="2"/>
              <a:buChar char=""/>
            </a:pPr>
            <a:endParaRPr lang="en-US" sz="1800" b="0" strike="noStrike" spc="-1">
              <a:latin typeface="Arial"/>
            </a:endParaRPr>
          </a:p>
          <a:p>
            <a:pPr algn="ctr">
              <a:lnSpc>
                <a:spcPct val="100000"/>
              </a:lnSpc>
              <a:spcBef>
                <a:spcPts val="1417"/>
              </a:spcBef>
              <a:spcAft>
                <a:spcPts val="1417"/>
              </a:spcAft>
            </a:pPr>
            <a:r>
              <a:rPr lang="en-US" sz="2600" b="0" strike="noStrike" spc="-1">
                <a:latin typeface="Times New Roman"/>
                <a:ea typeface="Noto Sans CJK SC"/>
              </a:rPr>
              <a:t>Predicted RNA secondary structure seemed redundant to sequence.</a:t>
            </a:r>
            <a:endParaRPr lang="en-US" sz="2600" b="0" strike="noStrike" spc="-1">
              <a:latin typeface="Arial"/>
            </a:endParaRPr>
          </a:p>
          <a:p>
            <a:pPr algn="ctr">
              <a:lnSpc>
                <a:spcPct val="100000"/>
              </a:lnSpc>
              <a:spcBef>
                <a:spcPts val="1417"/>
              </a:spcBef>
              <a:spcAft>
                <a:spcPts val="1417"/>
              </a:spcAft>
            </a:pPr>
            <a:r>
              <a:rPr lang="en-US" sz="2600" b="0" strike="noStrike" spc="-1">
                <a:latin typeface="Times New Roman"/>
                <a:ea typeface="Noto Sans CJK SC"/>
              </a:rPr>
              <a:t>Evolutionary conservation improved performance in most cases.</a:t>
            </a:r>
            <a:endParaRPr lang="en-US" sz="2600" b="0" strike="noStrike" spc="-1">
              <a:latin typeface="Arial"/>
            </a:endParaRPr>
          </a:p>
          <a:p>
            <a:pPr algn="ctr">
              <a:lnSpc>
                <a:spcPct val="100000"/>
              </a:lnSpc>
              <a:spcBef>
                <a:spcPts val="1417"/>
              </a:spcBef>
              <a:spcAft>
                <a:spcPts val="1417"/>
              </a:spcAft>
            </a:pPr>
            <a:r>
              <a:rPr lang="en-US" sz="2600" b="0" strike="noStrike" spc="-1">
                <a:latin typeface="Times New Roman"/>
                <a:ea typeface="Noto Sans CJK SC"/>
              </a:rPr>
              <a:t>Using GRU/LSTM did not improve upon CNN.</a:t>
            </a:r>
            <a:endParaRPr lang="en-US" sz="2600" b="0" strike="noStrike" spc="-1">
              <a:latin typeface="Arial"/>
            </a:endParaRPr>
          </a:p>
          <a:p>
            <a:pPr algn="ctr">
              <a:lnSpc>
                <a:spcPct val="100000"/>
              </a:lnSpc>
              <a:spcBef>
                <a:spcPts val="1417"/>
              </a:spcBef>
              <a:spcAft>
                <a:spcPts val="1417"/>
              </a:spcAft>
            </a:pPr>
            <a:r>
              <a:rPr lang="en-US" sz="2600" b="0" strike="noStrike" spc="-1">
                <a:latin typeface="Times New Roman"/>
                <a:ea typeface="Noto Sans CJK SC"/>
              </a:rPr>
              <a:t>Designing an architecture per protein can improve performance and save time and resources. </a:t>
            </a:r>
            <a:endParaRPr lang="en-US" sz="26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659520" y="2742120"/>
            <a:ext cx="1088136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800" b="1" strike="noStrike" spc="-1">
                <a:solidFill>
                  <a:srgbClr val="000000"/>
                </a:solidFill>
                <a:latin typeface="Arial"/>
                <a:ea typeface="Arial"/>
              </a:rPr>
              <a:t>ENNGene</a:t>
            </a:r>
            <a:r>
              <a:rPr lang="en-US" sz="3800" b="1" strike="noStrike" spc="-1">
                <a:solidFill>
                  <a:srgbClr val="21A9C0"/>
                </a:solidFill>
                <a:latin typeface="Arial"/>
                <a:ea typeface="Arial"/>
              </a:rPr>
              <a:t>: Easy Neural Network model building </a:t>
            </a:r>
            <a:r>
              <a:rPr lang="en-US" sz="3800" b="1" strike="noStrike" spc="-1">
                <a:solidFill>
                  <a:srgbClr val="000000"/>
                </a:solidFill>
                <a:latin typeface="Arial"/>
                <a:ea typeface="Arial"/>
              </a:rPr>
              <a:t>tool</a:t>
            </a:r>
            <a:r>
              <a:rPr lang="en-US" sz="3800" b="1" strike="noStrike" spc="-1">
                <a:solidFill>
                  <a:srgbClr val="21A9C0"/>
                </a:solidFill>
                <a:latin typeface="Arial"/>
                <a:ea typeface="Arial"/>
              </a:rPr>
              <a:t> for Genomics</a:t>
            </a:r>
            <a:endParaRPr lang="en-US" sz="3800" b="1" strike="noStrike" spc="-1">
              <a:latin typeface="Arial"/>
            </a:endParaRPr>
          </a:p>
          <a:p>
            <a:pPr algn="ctr">
              <a:lnSpc>
                <a:spcPct val="100000"/>
              </a:lnSpc>
            </a:pPr>
            <a:endParaRPr lang="en-US" sz="3800" b="1" strike="noStrike" spc="-1">
              <a:latin typeface="Arial"/>
            </a:endParaRPr>
          </a:p>
        </p:txBody>
      </p:sp>
      <p:sp>
        <p:nvSpPr>
          <p:cNvPr id="269"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3552DC1-E851-44F3-9F57-E26349BD30D0}" type="slidenum">
              <a:rPr lang="en-US" sz="1200" b="1" strike="noStrike" spc="-1">
                <a:solidFill>
                  <a:srgbClr val="7AC143"/>
                </a:solidFill>
                <a:latin typeface="Arial"/>
                <a:ea typeface="DejaVu Sans"/>
              </a:rPr>
              <a:t>16</a:t>
            </a:fld>
            <a:endParaRPr lang="en-US" sz="1200" b="0" strike="noStrike" spc="-1">
              <a:latin typeface="Arial"/>
            </a:endParaRPr>
          </a:p>
        </p:txBody>
      </p:sp>
      <p:sp>
        <p:nvSpPr>
          <p:cNvPr id="270" name="CustomShape 3"/>
          <p:cNvSpPr/>
          <p:nvPr/>
        </p:nvSpPr>
        <p:spPr>
          <a:xfrm>
            <a:off x="1280160" y="4635000"/>
            <a:ext cx="3362760" cy="1620360"/>
          </a:xfrm>
          <a:prstGeom prst="rect">
            <a:avLst/>
          </a:prstGeom>
          <a:noFill/>
          <a:ln>
            <a:noFill/>
          </a:ln>
        </p:spPr>
        <p:style>
          <a:lnRef idx="0">
            <a:scrgbClr r="0" g="0" b="0"/>
          </a:lnRef>
          <a:fillRef idx="0">
            <a:scrgbClr r="0" g="0" b="0"/>
          </a:fillRef>
          <a:effectRef idx="0">
            <a:scrgbClr r="0" g="0" b="0"/>
          </a:effectRef>
          <a:fontRef idx="minor"/>
        </p:style>
      </p:sp>
      <p:sp>
        <p:nvSpPr>
          <p:cNvPr id="271" name="CustomShape 4"/>
          <p:cNvSpPr/>
          <p:nvPr/>
        </p:nvSpPr>
        <p:spPr>
          <a:xfrm>
            <a:off x="457200" y="914400"/>
            <a:ext cx="2641680" cy="824040"/>
          </a:xfrm>
          <a:prstGeom prst="rect">
            <a:avLst/>
          </a:prstGeom>
          <a:noFill/>
          <a:ln>
            <a:noFill/>
          </a:ln>
        </p:spPr>
        <p:style>
          <a:lnRef idx="0">
            <a:scrgbClr r="0" g="0" b="0"/>
          </a:lnRef>
          <a:fillRef idx="0">
            <a:scrgbClr r="0" g="0" b="0"/>
          </a:fillRef>
          <a:effectRef idx="0">
            <a:scrgbClr r="0" g="0" b="0"/>
          </a:effectRef>
          <a:fontRef idx="minor"/>
        </p:style>
      </p:sp>
      <p:sp>
        <p:nvSpPr>
          <p:cNvPr id="272" name="CustomShape 5"/>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74"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E6CC825-C979-4EC1-99E3-43C0DD9689F5}" type="slidenum">
              <a:rPr lang="en-US" sz="1200" b="1" strike="noStrike" spc="-1">
                <a:solidFill>
                  <a:srgbClr val="7AC143"/>
                </a:solidFill>
                <a:latin typeface="Arial"/>
                <a:ea typeface="DejaVu Sans"/>
              </a:rPr>
              <a:t>17</a:t>
            </a:fld>
            <a:endParaRPr lang="en-US" sz="1200" b="0" strike="noStrike" spc="-1">
              <a:latin typeface="Arial"/>
            </a:endParaRPr>
          </a:p>
        </p:txBody>
      </p:sp>
      <p:sp>
        <p:nvSpPr>
          <p:cNvPr id="275" name="CustomShape 3"/>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276" name="CustomShape 4"/>
          <p:cNvSpPr/>
          <p:nvPr/>
        </p:nvSpPr>
        <p:spPr>
          <a:xfrm>
            <a:off x="460440" y="365040"/>
            <a:ext cx="26416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Overview</a:t>
            </a:r>
            <a:endParaRPr lang="en-US" sz="3600" b="0" strike="noStrike" spc="-1">
              <a:latin typeface="Arial"/>
            </a:endParaRPr>
          </a:p>
        </p:txBody>
      </p:sp>
      <p:sp>
        <p:nvSpPr>
          <p:cNvPr id="277" name="TextShape 5"/>
          <p:cNvSpPr txBox="1"/>
          <p:nvPr/>
        </p:nvSpPr>
        <p:spPr>
          <a:xfrm>
            <a:off x="398736" y="648180"/>
            <a:ext cx="7126056" cy="4215600"/>
          </a:xfrm>
          <a:prstGeom prst="rect">
            <a:avLst/>
          </a:prstGeom>
          <a:noFill/>
          <a:ln>
            <a:noFill/>
          </a:ln>
        </p:spPr>
        <p:txBody>
          <a:bodyPr lIns="90000" tIns="45000" rIns="90000" bIns="45000">
            <a:noAutofit/>
          </a:bodyPr>
          <a:lstStyle/>
          <a:p>
            <a:pPr marL="285750" indent="-285750">
              <a:lnSpc>
                <a:spcPct val="150000"/>
              </a:lnSpc>
              <a:spcBef>
                <a:spcPts val="283"/>
              </a:spcBef>
              <a:spcAft>
                <a:spcPts val="283"/>
              </a:spcAft>
              <a:buFont typeface="Arial" panose="020B0604020202020204" pitchFamily="34" charset="0"/>
              <a:buChar char="•"/>
            </a:pPr>
            <a:endParaRPr lang="en-US" sz="18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Deep Learning without programming</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User friendly </a:t>
            </a:r>
            <a:r>
              <a:rPr lang="en-US" sz="2300" b="1" strike="noStrike" spc="-1" dirty="0">
                <a:latin typeface="Times New Roman"/>
                <a:ea typeface="Noto Sans CJK SC"/>
              </a:rPr>
              <a:t>GUI</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1" strike="noStrike" spc="-1" dirty="0">
                <a:latin typeface="Times New Roman"/>
                <a:ea typeface="Noto Sans CJK SC"/>
              </a:rPr>
              <a:t>Custom</a:t>
            </a:r>
            <a:r>
              <a:rPr lang="en-US" sz="2300" b="0" strike="noStrike" spc="-1" dirty="0">
                <a:latin typeface="Times New Roman"/>
                <a:ea typeface="Noto Sans CJK SC"/>
              </a:rPr>
              <a:t> CNN/RNN </a:t>
            </a:r>
            <a:r>
              <a:rPr lang="en-US" sz="2300" b="1" strike="noStrike" spc="-1" dirty="0">
                <a:latin typeface="Times New Roman"/>
                <a:ea typeface="Noto Sans CJK SC"/>
              </a:rPr>
              <a:t>architecture</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Three input types</a:t>
            </a:r>
            <a:endParaRPr lang="en-US" sz="2300" b="0" strike="noStrike" spc="-1" dirty="0">
              <a:latin typeface="Arial"/>
              <a:ea typeface="Noto Sans CJK SC"/>
            </a:endParaRPr>
          </a:p>
          <a:p>
            <a:pPr marL="800100" lvl="1" indent="-342900">
              <a:spcBef>
                <a:spcPts val="283"/>
              </a:spcBef>
              <a:spcAft>
                <a:spcPts val="283"/>
              </a:spcAft>
              <a:buFont typeface="Arial" panose="020B0604020202020204" pitchFamily="34" charset="0"/>
              <a:buChar char="•"/>
            </a:pPr>
            <a:r>
              <a:rPr lang="en-US" sz="1600" b="0" strike="noStrike" spc="-1" dirty="0">
                <a:latin typeface="Times New Roman"/>
                <a:ea typeface="Noto Sans CJK SC"/>
              </a:rPr>
              <a:t>Sequence</a:t>
            </a:r>
          </a:p>
          <a:p>
            <a:pPr marL="800100" lvl="1" indent="-342900">
              <a:spcBef>
                <a:spcPts val="283"/>
              </a:spcBef>
              <a:spcAft>
                <a:spcPts val="283"/>
              </a:spcAft>
              <a:buFont typeface="Arial" panose="020B0604020202020204" pitchFamily="34" charset="0"/>
              <a:buChar char="•"/>
            </a:pPr>
            <a:r>
              <a:rPr lang="en-US" sz="1600" b="0" strike="noStrike" spc="-1" dirty="0">
                <a:latin typeface="Times New Roman"/>
                <a:ea typeface="Noto Sans CJK SC"/>
              </a:rPr>
              <a:t>RNA secondary structure</a:t>
            </a:r>
          </a:p>
          <a:p>
            <a:pPr marL="800100" lvl="1" indent="-342900">
              <a:spcBef>
                <a:spcPts val="283"/>
              </a:spcBef>
              <a:spcAft>
                <a:spcPts val="283"/>
              </a:spcAft>
              <a:buFont typeface="Arial" panose="020B0604020202020204" pitchFamily="34" charset="0"/>
              <a:buChar char="•"/>
            </a:pPr>
            <a:r>
              <a:rPr lang="en-US" sz="1600" spc="-1" dirty="0">
                <a:latin typeface="Times New Roman"/>
                <a:ea typeface="Noto Sans CJK SC"/>
              </a:rPr>
              <a:t>E</a:t>
            </a:r>
            <a:r>
              <a:rPr lang="en-US" sz="1600" b="0" strike="noStrike" spc="-1" dirty="0">
                <a:latin typeface="Times New Roman"/>
                <a:ea typeface="Noto Sans CJK SC"/>
              </a:rPr>
              <a:t>volutionary conservation</a:t>
            </a:r>
            <a:endParaRPr lang="en-US" sz="16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Any species, arbitrary number of classes</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Full reproducibility of results</a:t>
            </a:r>
            <a:endParaRPr lang="en-US" sz="2300" b="0" strike="noStrike" spc="-1" dirty="0">
              <a:latin typeface="Arial"/>
            </a:endParaRPr>
          </a:p>
        </p:txBody>
      </p:sp>
      <p:pic>
        <p:nvPicPr>
          <p:cNvPr id="3" name="Obrázek 2">
            <a:extLst>
              <a:ext uri="{FF2B5EF4-FFF2-40B4-BE49-F238E27FC236}">
                <a16:creationId xmlns:a16="http://schemas.microsoft.com/office/drawing/2014/main" id="{FFA473FD-CFF4-40AA-5D52-255824028227}"/>
              </a:ext>
            </a:extLst>
          </p:cNvPr>
          <p:cNvPicPr>
            <a:picLocks noChangeAspect="1"/>
          </p:cNvPicPr>
          <p:nvPr/>
        </p:nvPicPr>
        <p:blipFill rotWithShape="1">
          <a:blip r:embed="rId3">
            <a:extLst>
              <a:ext uri="{28A0092B-C50C-407E-A947-70E740481C1C}">
                <a14:useLocalDpi xmlns:a14="http://schemas.microsoft.com/office/drawing/2010/main" val="0"/>
              </a:ext>
            </a:extLst>
          </a:blip>
          <a:srcRect t="8813" r="35423"/>
          <a:stretch/>
        </p:blipFill>
        <p:spPr>
          <a:xfrm>
            <a:off x="5730237" y="777060"/>
            <a:ext cx="6203835" cy="49286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79"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16BCD5C8-476A-4268-80F4-6F5BB5B46ADC}" type="slidenum">
              <a:rPr lang="en-US" sz="1200" b="1" strike="noStrike" spc="-1">
                <a:solidFill>
                  <a:srgbClr val="7AC143"/>
                </a:solidFill>
                <a:latin typeface="Arial"/>
                <a:ea typeface="DejaVu Sans"/>
              </a:rPr>
              <a:t>18</a:t>
            </a:fld>
            <a:endParaRPr lang="en-US" sz="1200" b="0" strike="noStrike" spc="-1">
              <a:latin typeface="Arial"/>
            </a:endParaRPr>
          </a:p>
        </p:txBody>
      </p:sp>
      <p:sp>
        <p:nvSpPr>
          <p:cNvPr id="280" name="CustomShape 3"/>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281" name="CustomShape 4"/>
          <p:cNvSpPr/>
          <p:nvPr/>
        </p:nvSpPr>
        <p:spPr>
          <a:xfrm>
            <a:off x="45792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Dataflow</a:t>
            </a:r>
            <a:endParaRPr lang="en-US" sz="3600" b="0" strike="noStrike" spc="-1">
              <a:latin typeface="Arial"/>
            </a:endParaRPr>
          </a:p>
        </p:txBody>
      </p:sp>
      <p:pic>
        <p:nvPicPr>
          <p:cNvPr id="282" name="Obrázek 281"/>
          <p:cNvPicPr/>
          <p:nvPr/>
        </p:nvPicPr>
        <p:blipFill>
          <a:blip r:embed="rId3"/>
          <a:stretch/>
        </p:blipFill>
        <p:spPr>
          <a:xfrm>
            <a:off x="1379520" y="1188720"/>
            <a:ext cx="8953200" cy="475380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84"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5C6E6D5-B5AA-4DA7-A0E6-80FEE215DE4A}" type="slidenum">
              <a:rPr lang="en-US" sz="1200" b="1" strike="noStrike" spc="-1">
                <a:solidFill>
                  <a:srgbClr val="7AC143"/>
                </a:solidFill>
                <a:latin typeface="Arial"/>
                <a:ea typeface="DejaVu Sans"/>
              </a:rPr>
              <a:t>19</a:t>
            </a:fld>
            <a:endParaRPr lang="en-US" sz="1200" b="0" strike="noStrike" spc="-1">
              <a:latin typeface="Arial"/>
            </a:endParaRPr>
          </a:p>
        </p:txBody>
      </p:sp>
      <p:sp>
        <p:nvSpPr>
          <p:cNvPr id="285" name="CustomShape 3"/>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286" name="CustomShape 4"/>
          <p:cNvSpPr/>
          <p:nvPr/>
        </p:nvSpPr>
        <p:spPr>
          <a:xfrm>
            <a:off x="45180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1 Preprocessing</a:t>
            </a:r>
            <a:endParaRPr lang="en-US" sz="3600" b="0" strike="noStrike" spc="-1">
              <a:latin typeface="Arial"/>
            </a:endParaRPr>
          </a:p>
        </p:txBody>
      </p:sp>
      <p:sp>
        <p:nvSpPr>
          <p:cNvPr id="287" name="TextShape 5"/>
          <p:cNvSpPr txBox="1"/>
          <p:nvPr/>
        </p:nvSpPr>
        <p:spPr>
          <a:xfrm>
            <a:off x="1127520" y="1342080"/>
            <a:ext cx="5960160" cy="3651480"/>
          </a:xfrm>
          <a:prstGeom prst="rect">
            <a:avLst/>
          </a:prstGeom>
          <a:noFill/>
          <a:ln>
            <a:noFill/>
          </a:ln>
        </p:spPr>
        <p:txBody>
          <a:bodyPr lIns="0" tIns="0" rIns="0" bIns="0">
            <a:noAutofit/>
          </a:bodyPr>
          <a:lstStyle/>
          <a:p>
            <a:pPr marL="342900" indent="-342900">
              <a:lnSpc>
                <a:spcPct val="150000"/>
              </a:lnSpc>
              <a:buFont typeface="Arial" panose="020B0604020202020204" pitchFamily="34" charset="0"/>
              <a:buChar char="•"/>
            </a:pPr>
            <a:r>
              <a:rPr lang="en-US" sz="2300" b="0" strike="noStrike" spc="-1" dirty="0">
                <a:latin typeface="Times New Roman"/>
              </a:rPr>
              <a:t>2+ input files → classes</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Up to </a:t>
            </a:r>
            <a:r>
              <a:rPr lang="en-US" sz="2300" b="1" strike="noStrike" spc="-1" dirty="0">
                <a:latin typeface="Times New Roman"/>
                <a:ea typeface="Noto Sans CJK SC"/>
              </a:rPr>
              <a:t>3 input types</a:t>
            </a:r>
            <a:r>
              <a:rPr lang="en-US" sz="2300" b="0" strike="noStrike" spc="-1" dirty="0">
                <a:latin typeface="Times New Roman"/>
                <a:ea typeface="Noto Sans CJK SC"/>
              </a:rPr>
              <a:t> → model branches</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Unify sequence length</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Map to </a:t>
            </a:r>
            <a:r>
              <a:rPr lang="en-US" sz="2300" b="1" strike="noStrike" spc="-1" dirty="0">
                <a:latin typeface="Times New Roman"/>
                <a:ea typeface="Noto Sans CJK SC"/>
              </a:rPr>
              <a:t>any species</a:t>
            </a:r>
            <a:r>
              <a:rPr lang="en-US" sz="2300" b="0" strike="noStrike" spc="-1" dirty="0">
                <a:latin typeface="Times New Roman"/>
                <a:ea typeface="Noto Sans CJK SC"/>
              </a:rPr>
              <a:t>’ genome/transcriptome</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Unify/reduce dataset size</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Split datasets for training and evaluation</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Preprocess!</a:t>
            </a:r>
            <a:endParaRPr lang="en-US" sz="23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6185160" y="2455200"/>
            <a:ext cx="1432080" cy="1751040"/>
          </a:xfrm>
          <a:prstGeom prst="rect">
            <a:avLst/>
          </a:prstGeom>
          <a:solidFill>
            <a:srgbClr val="FFFFFF"/>
          </a:solidFill>
          <a:ln w="25560">
            <a:solidFill>
              <a:srgbClr val="70AD47"/>
            </a:solidFill>
            <a:miter/>
          </a:ln>
        </p:spPr>
        <p:style>
          <a:lnRef idx="0">
            <a:scrgbClr r="0" g="0" b="0"/>
          </a:lnRef>
          <a:fillRef idx="0">
            <a:scrgbClr r="0" g="0" b="0"/>
          </a:fillRef>
          <a:effectRef idx="0">
            <a:scrgbClr r="0" g="0" b="0"/>
          </a:effectRef>
          <a:fontRef idx="minor"/>
        </p:style>
      </p:sp>
      <p:sp>
        <p:nvSpPr>
          <p:cNvPr id="135" name="CustomShape 2"/>
          <p:cNvSpPr/>
          <p:nvPr/>
        </p:nvSpPr>
        <p:spPr>
          <a:xfrm>
            <a:off x="466560" y="365040"/>
            <a:ext cx="319104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Authors</a:t>
            </a:r>
            <a:endParaRPr lang="en-US" sz="3600" b="0" strike="noStrike" spc="-1">
              <a:latin typeface="Arial"/>
            </a:endParaRPr>
          </a:p>
        </p:txBody>
      </p:sp>
      <p:sp>
        <p:nvSpPr>
          <p:cNvPr id="136" name="CustomShape 3"/>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137" name="CustomShape 4"/>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F67D1A3-D5BA-4B29-81E8-43BA069F26F8}" type="slidenum">
              <a:rPr lang="en-US" sz="1200" b="1" strike="noStrike" spc="-1">
                <a:solidFill>
                  <a:srgbClr val="7AC143"/>
                </a:solidFill>
                <a:latin typeface="Arial"/>
                <a:ea typeface="DejaVu Sans"/>
              </a:rPr>
              <a:t>2</a:t>
            </a:fld>
            <a:endParaRPr lang="en-US" sz="1200" b="0" strike="noStrike" spc="-1">
              <a:latin typeface="Arial"/>
            </a:endParaRPr>
          </a:p>
        </p:txBody>
      </p:sp>
      <p:sp>
        <p:nvSpPr>
          <p:cNvPr id="138" name="CustomShape 5"/>
          <p:cNvSpPr/>
          <p:nvPr/>
        </p:nvSpPr>
        <p:spPr>
          <a:xfrm>
            <a:off x="1280160" y="4635000"/>
            <a:ext cx="3362760" cy="1620360"/>
          </a:xfrm>
          <a:prstGeom prst="rect">
            <a:avLst/>
          </a:prstGeom>
          <a:noFill/>
          <a:ln>
            <a:noFill/>
          </a:ln>
        </p:spPr>
        <p:style>
          <a:lnRef idx="0">
            <a:scrgbClr r="0" g="0" b="0"/>
          </a:lnRef>
          <a:fillRef idx="0">
            <a:scrgbClr r="0" g="0" b="0"/>
          </a:fillRef>
          <a:effectRef idx="0">
            <a:scrgbClr r="0" g="0" b="0"/>
          </a:effectRef>
          <a:fontRef idx="minor"/>
        </p:style>
      </p:sp>
      <p:sp>
        <p:nvSpPr>
          <p:cNvPr id="139" name="CustomShape 6"/>
          <p:cNvSpPr/>
          <p:nvPr/>
        </p:nvSpPr>
        <p:spPr>
          <a:xfrm>
            <a:off x="9855360" y="2438280"/>
            <a:ext cx="1474560" cy="1788480"/>
          </a:xfrm>
          <a:prstGeom prst="rect">
            <a:avLst/>
          </a:prstGeom>
          <a:solidFill>
            <a:srgbClr val="FFFFFF"/>
          </a:solidFill>
          <a:ln w="25560">
            <a:solidFill>
              <a:srgbClr val="70AD47"/>
            </a:solidFill>
            <a:miter/>
          </a:ln>
        </p:spPr>
        <p:style>
          <a:lnRef idx="0">
            <a:scrgbClr r="0" g="0" b="0"/>
          </a:lnRef>
          <a:fillRef idx="0">
            <a:scrgbClr r="0" g="0" b="0"/>
          </a:fillRef>
          <a:effectRef idx="0">
            <a:scrgbClr r="0" g="0" b="0"/>
          </a:effectRef>
          <a:fontRef idx="minor"/>
        </p:style>
      </p:sp>
      <p:sp>
        <p:nvSpPr>
          <p:cNvPr id="140" name="CustomShape 7"/>
          <p:cNvSpPr/>
          <p:nvPr/>
        </p:nvSpPr>
        <p:spPr>
          <a:xfrm>
            <a:off x="9689760" y="2026440"/>
            <a:ext cx="174492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0" strike="noStrike" spc="-1">
                <a:solidFill>
                  <a:srgbClr val="39464A"/>
                </a:solidFill>
                <a:latin typeface="Arial"/>
                <a:ea typeface="DejaVu Sans"/>
              </a:rPr>
              <a:t>Panagiotis Alexiou</a:t>
            </a:r>
            <a:endParaRPr lang="en-US" sz="1500" b="0" strike="noStrike" spc="-1">
              <a:latin typeface="Arial"/>
            </a:endParaRPr>
          </a:p>
        </p:txBody>
      </p:sp>
      <p:sp>
        <p:nvSpPr>
          <p:cNvPr id="141" name="CustomShape 8"/>
          <p:cNvSpPr/>
          <p:nvPr/>
        </p:nvSpPr>
        <p:spPr>
          <a:xfrm>
            <a:off x="9911520" y="4320000"/>
            <a:ext cx="139212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400" b="0" strike="noStrike" spc="-1">
                <a:solidFill>
                  <a:srgbClr val="92D050"/>
                </a:solidFill>
                <a:latin typeface="ArcadeClassic"/>
                <a:ea typeface="DejaVu Sans"/>
              </a:rPr>
              <a:t>Group Leader</a:t>
            </a:r>
            <a:endParaRPr lang="en-US" sz="1400" b="0" strike="noStrike" spc="-1">
              <a:latin typeface="Arial"/>
            </a:endParaRPr>
          </a:p>
        </p:txBody>
      </p:sp>
      <p:pic>
        <p:nvPicPr>
          <p:cNvPr id="142" name="Picture 12_2"/>
          <p:cNvPicPr/>
          <p:nvPr/>
        </p:nvPicPr>
        <p:blipFill>
          <a:blip r:embed="rId3"/>
          <a:srcRect l="20544" r="15442" b="14912"/>
          <a:stretch/>
        </p:blipFill>
        <p:spPr>
          <a:xfrm>
            <a:off x="10085400" y="2691000"/>
            <a:ext cx="1015200" cy="1349280"/>
          </a:xfrm>
          <a:prstGeom prst="rect">
            <a:avLst/>
          </a:prstGeom>
          <a:ln>
            <a:noFill/>
          </a:ln>
        </p:spPr>
      </p:pic>
      <p:sp>
        <p:nvSpPr>
          <p:cNvPr id="143" name="CustomShape 9"/>
          <p:cNvSpPr/>
          <p:nvPr/>
        </p:nvSpPr>
        <p:spPr>
          <a:xfrm>
            <a:off x="2687400" y="3936600"/>
            <a:ext cx="1080360" cy="257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100" b="0" strike="noStrike" spc="-1">
                <a:solidFill>
                  <a:srgbClr val="39464A"/>
                </a:solidFill>
                <a:latin typeface="Arial"/>
                <a:ea typeface="DejaVu Sans"/>
              </a:rPr>
              <a:t>Ondrej Vaculik</a:t>
            </a:r>
            <a:endParaRPr lang="en-US" sz="1100" b="0" strike="noStrike" spc="-1">
              <a:latin typeface="Arial"/>
            </a:endParaRPr>
          </a:p>
        </p:txBody>
      </p:sp>
      <p:sp>
        <p:nvSpPr>
          <p:cNvPr id="144" name="CustomShape 10"/>
          <p:cNvSpPr/>
          <p:nvPr/>
        </p:nvSpPr>
        <p:spPr>
          <a:xfrm>
            <a:off x="2527200" y="4284000"/>
            <a:ext cx="1350000" cy="333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600" b="0" strike="noStrike" spc="-1">
                <a:solidFill>
                  <a:srgbClr val="92D050"/>
                </a:solidFill>
                <a:latin typeface="ArcadeClassic"/>
                <a:ea typeface="DejaVu Sans"/>
              </a:rPr>
              <a:t>PhD </a:t>
            </a:r>
            <a:r>
              <a:rPr lang="en-US" sz="1400" b="0" strike="noStrike" spc="-1">
                <a:solidFill>
                  <a:srgbClr val="92D050"/>
                </a:solidFill>
                <a:latin typeface="ArcadeClassic"/>
                <a:ea typeface="DejaVu Sans"/>
              </a:rPr>
              <a:t>Student</a:t>
            </a:r>
            <a:endParaRPr lang="en-US" sz="1400" b="0" strike="noStrike" spc="-1">
              <a:latin typeface="Arial"/>
            </a:endParaRPr>
          </a:p>
        </p:txBody>
      </p:sp>
      <p:sp>
        <p:nvSpPr>
          <p:cNvPr id="145" name="CustomShape 11"/>
          <p:cNvSpPr/>
          <p:nvPr/>
        </p:nvSpPr>
        <p:spPr>
          <a:xfrm>
            <a:off x="2515680" y="2455200"/>
            <a:ext cx="1474560" cy="1788480"/>
          </a:xfrm>
          <a:prstGeom prst="rect">
            <a:avLst/>
          </a:prstGeom>
          <a:solidFill>
            <a:srgbClr val="FFFFFF"/>
          </a:solidFill>
          <a:ln w="25560">
            <a:solidFill>
              <a:srgbClr val="70AD47"/>
            </a:solidFill>
            <a:miter/>
          </a:ln>
        </p:spPr>
        <p:style>
          <a:lnRef idx="0">
            <a:scrgbClr r="0" g="0" b="0"/>
          </a:lnRef>
          <a:fillRef idx="0">
            <a:scrgbClr r="0" g="0" b="0"/>
          </a:fillRef>
          <a:effectRef idx="0">
            <a:scrgbClr r="0" g="0" b="0"/>
          </a:effectRef>
          <a:fontRef idx="minor"/>
        </p:style>
      </p:sp>
      <p:pic>
        <p:nvPicPr>
          <p:cNvPr id="146" name="Picture 2048_2"/>
          <p:cNvPicPr/>
          <p:nvPr/>
        </p:nvPicPr>
        <p:blipFill>
          <a:blip r:embed="rId4"/>
          <a:stretch/>
        </p:blipFill>
        <p:spPr>
          <a:xfrm>
            <a:off x="2674800" y="2593440"/>
            <a:ext cx="1169280" cy="1419120"/>
          </a:xfrm>
          <a:prstGeom prst="rect">
            <a:avLst/>
          </a:prstGeom>
          <a:ln>
            <a:noFill/>
          </a:ln>
        </p:spPr>
      </p:pic>
      <p:sp>
        <p:nvSpPr>
          <p:cNvPr id="147" name="CustomShape 12"/>
          <p:cNvSpPr/>
          <p:nvPr/>
        </p:nvSpPr>
        <p:spPr>
          <a:xfrm>
            <a:off x="8202960" y="4320000"/>
            <a:ext cx="95760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0" strike="noStrike" spc="-1">
                <a:solidFill>
                  <a:srgbClr val="92D050"/>
                </a:solidFill>
                <a:latin typeface="ArcadeClassic"/>
                <a:ea typeface="DejaVu Sans"/>
              </a:rPr>
              <a:t>postDoc</a:t>
            </a:r>
            <a:endParaRPr lang="en-US" sz="1500" b="0" strike="noStrike" spc="-1">
              <a:latin typeface="Arial"/>
            </a:endParaRPr>
          </a:p>
        </p:txBody>
      </p:sp>
      <p:sp>
        <p:nvSpPr>
          <p:cNvPr id="148" name="CustomShape 13"/>
          <p:cNvSpPr/>
          <p:nvPr/>
        </p:nvSpPr>
        <p:spPr>
          <a:xfrm>
            <a:off x="7981920" y="2435040"/>
            <a:ext cx="1474560" cy="1788480"/>
          </a:xfrm>
          <a:prstGeom prst="rect">
            <a:avLst/>
          </a:prstGeom>
          <a:solidFill>
            <a:srgbClr val="FFFFFF"/>
          </a:solidFill>
          <a:ln w="25560">
            <a:solidFill>
              <a:srgbClr val="70AD47"/>
            </a:solidFill>
            <a:miter/>
          </a:ln>
        </p:spPr>
        <p:style>
          <a:lnRef idx="0">
            <a:scrgbClr r="0" g="0" b="0"/>
          </a:lnRef>
          <a:fillRef idx="0">
            <a:scrgbClr r="0" g="0" b="0"/>
          </a:fillRef>
          <a:effectRef idx="0">
            <a:scrgbClr r="0" g="0" b="0"/>
          </a:effectRef>
          <a:fontRef idx="minor"/>
        </p:style>
      </p:sp>
      <p:pic>
        <p:nvPicPr>
          <p:cNvPr id="149" name="Picture 23_2"/>
          <p:cNvPicPr/>
          <p:nvPr/>
        </p:nvPicPr>
        <p:blipFill>
          <a:blip r:embed="rId5"/>
          <a:stretch/>
        </p:blipFill>
        <p:spPr>
          <a:xfrm>
            <a:off x="8131320" y="2718360"/>
            <a:ext cx="1197720" cy="1197720"/>
          </a:xfrm>
          <a:prstGeom prst="rect">
            <a:avLst/>
          </a:prstGeom>
          <a:ln>
            <a:noFill/>
          </a:ln>
        </p:spPr>
      </p:pic>
      <p:sp>
        <p:nvSpPr>
          <p:cNvPr id="150" name="CustomShape 14"/>
          <p:cNvSpPr/>
          <p:nvPr/>
        </p:nvSpPr>
        <p:spPr>
          <a:xfrm>
            <a:off x="7999560" y="2034000"/>
            <a:ext cx="143532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0" strike="noStrike" spc="-1">
                <a:solidFill>
                  <a:srgbClr val="39464A"/>
                </a:solidFill>
                <a:latin typeface="Arial"/>
                <a:ea typeface="DejaVu Sans"/>
              </a:rPr>
              <a:t>Tomáš Majtner</a:t>
            </a:r>
            <a:endParaRPr lang="en-US" sz="1500" b="0" strike="noStrike" spc="-1">
              <a:latin typeface="Arial"/>
            </a:endParaRPr>
          </a:p>
        </p:txBody>
      </p:sp>
      <p:sp>
        <p:nvSpPr>
          <p:cNvPr id="151" name="CustomShape 15"/>
          <p:cNvSpPr/>
          <p:nvPr/>
        </p:nvSpPr>
        <p:spPr>
          <a:xfrm>
            <a:off x="2573640" y="2045880"/>
            <a:ext cx="142164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0" strike="noStrike" spc="-1">
                <a:solidFill>
                  <a:srgbClr val="39464A"/>
                </a:solidFill>
                <a:latin typeface="Arial"/>
                <a:ea typeface="DejaVu Sans"/>
              </a:rPr>
              <a:t>Ondřej Vaculík</a:t>
            </a:r>
            <a:endParaRPr lang="en-US" sz="1500" b="0" strike="noStrike" spc="-1">
              <a:latin typeface="Arial"/>
            </a:endParaRPr>
          </a:p>
        </p:txBody>
      </p:sp>
      <p:sp>
        <p:nvSpPr>
          <p:cNvPr id="152" name="CustomShape 16"/>
          <p:cNvSpPr/>
          <p:nvPr/>
        </p:nvSpPr>
        <p:spPr>
          <a:xfrm>
            <a:off x="457200" y="914400"/>
            <a:ext cx="2641680" cy="824040"/>
          </a:xfrm>
          <a:prstGeom prst="rect">
            <a:avLst/>
          </a:prstGeom>
          <a:noFill/>
          <a:ln>
            <a:noFill/>
          </a:ln>
        </p:spPr>
        <p:style>
          <a:lnRef idx="0">
            <a:scrgbClr r="0" g="0" b="0"/>
          </a:lnRef>
          <a:fillRef idx="0">
            <a:scrgbClr r="0" g="0" b="0"/>
          </a:fillRef>
          <a:effectRef idx="0">
            <a:scrgbClr r="0" g="0" b="0"/>
          </a:effectRef>
          <a:fontRef idx="minor"/>
        </p:style>
      </p:sp>
      <p:sp>
        <p:nvSpPr>
          <p:cNvPr id="153" name="CustomShape 17"/>
          <p:cNvSpPr/>
          <p:nvPr/>
        </p:nvSpPr>
        <p:spPr>
          <a:xfrm>
            <a:off x="4385160" y="2455200"/>
            <a:ext cx="1432080" cy="1737360"/>
          </a:xfrm>
          <a:prstGeom prst="rect">
            <a:avLst/>
          </a:prstGeom>
          <a:solidFill>
            <a:srgbClr val="FFFFFF"/>
          </a:solidFill>
          <a:ln w="25560">
            <a:solidFill>
              <a:srgbClr val="70AD47"/>
            </a:solidFill>
            <a:miter/>
          </a:ln>
        </p:spPr>
        <p:style>
          <a:lnRef idx="0">
            <a:scrgbClr r="0" g="0" b="0"/>
          </a:lnRef>
          <a:fillRef idx="0">
            <a:scrgbClr r="0" g="0" b="0"/>
          </a:fillRef>
          <a:effectRef idx="0">
            <a:scrgbClr r="0" g="0" b="0"/>
          </a:effectRef>
          <a:fontRef idx="minor"/>
        </p:style>
      </p:sp>
      <p:sp>
        <p:nvSpPr>
          <p:cNvPr id="154" name="CustomShape 18"/>
          <p:cNvSpPr/>
          <p:nvPr/>
        </p:nvSpPr>
        <p:spPr>
          <a:xfrm>
            <a:off x="4336560" y="2034000"/>
            <a:ext cx="142632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0" strike="noStrike" spc="-1">
                <a:solidFill>
                  <a:srgbClr val="39464A"/>
                </a:solidFill>
                <a:latin typeface="Arial"/>
                <a:ea typeface="DejaVu Sans"/>
              </a:rPr>
              <a:t>Jakup Poláček</a:t>
            </a:r>
            <a:endParaRPr lang="en-US" sz="1500" b="0" strike="noStrike" spc="-1">
              <a:latin typeface="Arial"/>
            </a:endParaRPr>
          </a:p>
        </p:txBody>
      </p:sp>
      <p:sp>
        <p:nvSpPr>
          <p:cNvPr id="155" name="CustomShape 19"/>
          <p:cNvSpPr/>
          <p:nvPr/>
        </p:nvSpPr>
        <p:spPr>
          <a:xfrm>
            <a:off x="4467960" y="4284000"/>
            <a:ext cx="1331640" cy="333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600" b="0" strike="noStrike" spc="-1">
                <a:solidFill>
                  <a:srgbClr val="92D050"/>
                </a:solidFill>
                <a:latin typeface="ArcadeClassic"/>
                <a:ea typeface="DejaVu Sans"/>
              </a:rPr>
              <a:t>Mgr </a:t>
            </a:r>
            <a:r>
              <a:rPr lang="en-US" sz="1400" b="0" strike="noStrike" spc="-1">
                <a:solidFill>
                  <a:srgbClr val="92D050"/>
                </a:solidFill>
                <a:latin typeface="ArcadeClassic"/>
                <a:ea typeface="DejaVu Sans"/>
              </a:rPr>
              <a:t>Student</a:t>
            </a:r>
            <a:endParaRPr lang="en-US" sz="1400" b="0" strike="noStrike" spc="-1">
              <a:latin typeface="Arial"/>
            </a:endParaRPr>
          </a:p>
        </p:txBody>
      </p:sp>
      <p:pic>
        <p:nvPicPr>
          <p:cNvPr id="156" name="Obrázek 155"/>
          <p:cNvPicPr/>
          <p:nvPr/>
        </p:nvPicPr>
        <p:blipFill>
          <a:blip r:embed="rId6"/>
          <a:stretch/>
        </p:blipFill>
        <p:spPr>
          <a:xfrm>
            <a:off x="4570560" y="2693880"/>
            <a:ext cx="1040040" cy="1262160"/>
          </a:xfrm>
          <a:prstGeom prst="rect">
            <a:avLst/>
          </a:prstGeom>
          <a:ln>
            <a:noFill/>
          </a:ln>
        </p:spPr>
      </p:pic>
      <p:sp>
        <p:nvSpPr>
          <p:cNvPr id="157" name="CustomShape 20"/>
          <p:cNvSpPr/>
          <p:nvPr/>
        </p:nvSpPr>
        <p:spPr>
          <a:xfrm>
            <a:off x="667440" y="2455200"/>
            <a:ext cx="1474560" cy="1788480"/>
          </a:xfrm>
          <a:prstGeom prst="rect">
            <a:avLst/>
          </a:prstGeom>
          <a:solidFill>
            <a:srgbClr val="FFFFFF"/>
          </a:solidFill>
          <a:ln w="25560">
            <a:solidFill>
              <a:srgbClr val="70AD47"/>
            </a:solidFill>
            <a:miter/>
          </a:ln>
        </p:spPr>
        <p:style>
          <a:lnRef idx="0">
            <a:scrgbClr r="0" g="0" b="0"/>
          </a:lnRef>
          <a:fillRef idx="0">
            <a:scrgbClr r="0" g="0" b="0"/>
          </a:fillRef>
          <a:effectRef idx="0">
            <a:scrgbClr r="0" g="0" b="0"/>
          </a:effectRef>
          <a:fontRef idx="minor"/>
        </p:style>
      </p:sp>
      <p:sp>
        <p:nvSpPr>
          <p:cNvPr id="158" name="CustomShape 21"/>
          <p:cNvSpPr/>
          <p:nvPr/>
        </p:nvSpPr>
        <p:spPr>
          <a:xfrm>
            <a:off x="537840" y="2045880"/>
            <a:ext cx="165960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0" strike="noStrike" spc="-1">
                <a:solidFill>
                  <a:srgbClr val="39464A"/>
                </a:solidFill>
                <a:latin typeface="Arial"/>
                <a:ea typeface="DejaVu Sans"/>
              </a:rPr>
              <a:t>Eliška Chalupová</a:t>
            </a:r>
            <a:endParaRPr lang="en-US" sz="1500" b="0" strike="noStrike" spc="-1">
              <a:latin typeface="Arial"/>
            </a:endParaRPr>
          </a:p>
        </p:txBody>
      </p:sp>
      <p:pic>
        <p:nvPicPr>
          <p:cNvPr id="159" name="Picture 24_2"/>
          <p:cNvPicPr/>
          <p:nvPr/>
        </p:nvPicPr>
        <p:blipFill>
          <a:blip r:embed="rId7"/>
          <a:stretch/>
        </p:blipFill>
        <p:spPr>
          <a:xfrm>
            <a:off x="885960" y="2691720"/>
            <a:ext cx="1028880" cy="1355400"/>
          </a:xfrm>
          <a:prstGeom prst="rect">
            <a:avLst/>
          </a:prstGeom>
          <a:ln>
            <a:noFill/>
          </a:ln>
        </p:spPr>
      </p:pic>
      <p:sp>
        <p:nvSpPr>
          <p:cNvPr id="160" name="CustomShape 22"/>
          <p:cNvSpPr/>
          <p:nvPr/>
        </p:nvSpPr>
        <p:spPr>
          <a:xfrm>
            <a:off x="700560" y="4284000"/>
            <a:ext cx="1350000" cy="333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600" b="0" strike="noStrike" spc="-1">
                <a:solidFill>
                  <a:srgbClr val="92D050"/>
                </a:solidFill>
                <a:latin typeface="ArcadeClassic"/>
                <a:ea typeface="DejaVu Sans"/>
              </a:rPr>
              <a:t>PhD </a:t>
            </a:r>
            <a:r>
              <a:rPr lang="en-US" sz="1400" b="0" strike="noStrike" spc="-1">
                <a:solidFill>
                  <a:srgbClr val="92D050"/>
                </a:solidFill>
                <a:latin typeface="ArcadeClassic"/>
                <a:ea typeface="DejaVu Sans"/>
              </a:rPr>
              <a:t>Student</a:t>
            </a:r>
            <a:endParaRPr lang="en-US" sz="1400" b="0" strike="noStrike" spc="-1">
              <a:latin typeface="Arial"/>
            </a:endParaRPr>
          </a:p>
        </p:txBody>
      </p:sp>
      <p:pic>
        <p:nvPicPr>
          <p:cNvPr id="161" name="Obrázek 160"/>
          <p:cNvPicPr/>
          <p:nvPr/>
        </p:nvPicPr>
        <p:blipFill>
          <a:blip r:embed="rId8"/>
          <a:stretch/>
        </p:blipFill>
        <p:spPr>
          <a:xfrm>
            <a:off x="6393240" y="2700000"/>
            <a:ext cx="1002240" cy="1216080"/>
          </a:xfrm>
          <a:prstGeom prst="rect">
            <a:avLst/>
          </a:prstGeom>
          <a:ln>
            <a:noFill/>
          </a:ln>
        </p:spPr>
      </p:pic>
      <p:sp>
        <p:nvSpPr>
          <p:cNvPr id="162" name="CustomShape 23"/>
          <p:cNvSpPr/>
          <p:nvPr/>
        </p:nvSpPr>
        <p:spPr>
          <a:xfrm>
            <a:off x="6253200" y="2045880"/>
            <a:ext cx="1244880" cy="317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500" b="0" strike="noStrike" spc="-1">
                <a:solidFill>
                  <a:srgbClr val="39464A"/>
                </a:solidFill>
                <a:latin typeface="Arial"/>
                <a:ea typeface="DejaVu Sans"/>
              </a:rPr>
              <a:t>Filip Jozefov</a:t>
            </a:r>
            <a:endParaRPr lang="en-US" sz="1500" b="0" strike="noStrike" spc="-1">
              <a:latin typeface="Arial"/>
            </a:endParaRPr>
          </a:p>
        </p:txBody>
      </p:sp>
      <p:sp>
        <p:nvSpPr>
          <p:cNvPr id="163" name="CustomShape 24"/>
          <p:cNvSpPr/>
          <p:nvPr/>
        </p:nvSpPr>
        <p:spPr>
          <a:xfrm>
            <a:off x="6257880" y="4316760"/>
            <a:ext cx="1331640" cy="333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600" b="0" strike="noStrike" spc="-1">
                <a:solidFill>
                  <a:srgbClr val="92D050"/>
                </a:solidFill>
                <a:latin typeface="ArcadeClassic"/>
                <a:ea typeface="DejaVu Sans"/>
              </a:rPr>
              <a:t>Mgr </a:t>
            </a:r>
            <a:r>
              <a:rPr lang="en-US" sz="1400" b="0" strike="noStrike" spc="-1">
                <a:solidFill>
                  <a:srgbClr val="92D050"/>
                </a:solidFill>
                <a:latin typeface="ArcadeClassic"/>
                <a:ea typeface="DejaVu Sans"/>
              </a:rPr>
              <a:t>Student</a:t>
            </a:r>
            <a:endParaRPr lang="en-US" sz="14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10188720" y="1485360"/>
            <a:ext cx="1645920" cy="420624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89" name="CustomShape 2"/>
          <p:cNvSpPr/>
          <p:nvPr/>
        </p:nvSpPr>
        <p:spPr>
          <a:xfrm>
            <a:off x="5162400" y="1485360"/>
            <a:ext cx="4846320" cy="4206240"/>
          </a:xfrm>
          <a:prstGeom prst="rect">
            <a:avLst/>
          </a:prstGeom>
          <a:solidFill>
            <a:srgbClr val="B3CAC7"/>
          </a:solidFill>
          <a:ln>
            <a:solidFill>
              <a:srgbClr val="3465A4"/>
            </a:solidFill>
          </a:ln>
        </p:spPr>
        <p:style>
          <a:lnRef idx="0">
            <a:scrgbClr r="0" g="0" b="0"/>
          </a:lnRef>
          <a:fillRef idx="0">
            <a:scrgbClr r="0" g="0" b="0"/>
          </a:fillRef>
          <a:effectRef idx="0">
            <a:scrgbClr r="0" g="0" b="0"/>
          </a:effectRef>
          <a:fontRef idx="minor"/>
        </p:style>
      </p:sp>
      <p:sp>
        <p:nvSpPr>
          <p:cNvPr id="290" name="CustomShape 3"/>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291" name="CustomShape 4"/>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9E50D14-BB46-46C0-8F70-710A4D575C83}" type="slidenum">
              <a:rPr lang="en-US" sz="1200" b="1" strike="noStrike" spc="-1">
                <a:solidFill>
                  <a:srgbClr val="7AC143"/>
                </a:solidFill>
                <a:latin typeface="Arial"/>
                <a:ea typeface="DejaVu Sans"/>
              </a:rPr>
              <a:t>20</a:t>
            </a:fld>
            <a:endParaRPr lang="en-US" sz="1200" b="0" strike="noStrike" spc="-1">
              <a:latin typeface="Arial"/>
            </a:endParaRPr>
          </a:p>
        </p:txBody>
      </p:sp>
      <p:pic>
        <p:nvPicPr>
          <p:cNvPr id="292" name="Picture 705"/>
          <p:cNvPicPr/>
          <p:nvPr/>
        </p:nvPicPr>
        <p:blipFill>
          <a:blip r:embed="rId3"/>
          <a:srcRect t="9335" r="79733"/>
          <a:stretch/>
        </p:blipFill>
        <p:spPr>
          <a:xfrm>
            <a:off x="10520640" y="2125440"/>
            <a:ext cx="1131120" cy="3427920"/>
          </a:xfrm>
          <a:prstGeom prst="rect">
            <a:avLst/>
          </a:prstGeom>
          <a:ln>
            <a:noFill/>
          </a:ln>
        </p:spPr>
      </p:pic>
      <p:sp>
        <p:nvSpPr>
          <p:cNvPr id="293" name="CustomShape 5"/>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sp>
      <p:sp>
        <p:nvSpPr>
          <p:cNvPr id="294" name="CustomShape 6"/>
          <p:cNvSpPr/>
          <p:nvPr/>
        </p:nvSpPr>
        <p:spPr>
          <a:xfrm>
            <a:off x="439920" y="914400"/>
            <a:ext cx="4406400" cy="824040"/>
          </a:xfrm>
          <a:prstGeom prst="rect">
            <a:avLst/>
          </a:prstGeom>
          <a:noFill/>
          <a:ln>
            <a:noFill/>
          </a:ln>
        </p:spPr>
        <p:style>
          <a:lnRef idx="0">
            <a:scrgbClr r="0" g="0" b="0"/>
          </a:lnRef>
          <a:fillRef idx="0">
            <a:scrgbClr r="0" g="0" b="0"/>
          </a:fillRef>
          <a:effectRef idx="0">
            <a:scrgbClr r="0" g="0" b="0"/>
          </a:effectRef>
          <a:fontRef idx="minor"/>
        </p:style>
      </p:sp>
      <p:sp>
        <p:nvSpPr>
          <p:cNvPr id="295" name="CustomShape 7"/>
          <p:cNvSpPr/>
          <p:nvPr/>
        </p:nvSpPr>
        <p:spPr>
          <a:xfrm>
            <a:off x="313200" y="1486440"/>
            <a:ext cx="4663440" cy="4214520"/>
          </a:xfrm>
          <a:prstGeom prst="rect">
            <a:avLst/>
          </a:prstGeom>
          <a:solidFill>
            <a:srgbClr val="FFDE59"/>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endParaRPr lang="en-US" sz="1100" b="0" strike="noStrike" spc="-1">
              <a:latin typeface="Latin Modern Roman"/>
            </a:endParaRPr>
          </a:p>
          <a:p>
            <a:pPr algn="ctr">
              <a:lnSpc>
                <a:spcPct val="100000"/>
              </a:lnSpc>
            </a:pPr>
            <a:endParaRPr lang="en-US" sz="1100" b="0" strike="noStrike" spc="-1">
              <a:latin typeface="Latin Modern Roman"/>
            </a:endParaRPr>
          </a:p>
          <a:p>
            <a:pPr algn="ctr">
              <a:lnSpc>
                <a:spcPct val="100000"/>
              </a:lnSpc>
            </a:pPr>
            <a:endParaRPr lang="en-US" sz="1100" b="0" strike="noStrike" spc="-1">
              <a:latin typeface="Latin Modern Roman"/>
            </a:endParaRPr>
          </a:p>
          <a:p>
            <a:pPr algn="ctr">
              <a:lnSpc>
                <a:spcPct val="100000"/>
              </a:lnSpc>
            </a:pPr>
            <a:endParaRPr lang="en-US" sz="1100" b="0" strike="noStrike" spc="-1">
              <a:latin typeface="Latin Modern Roman"/>
            </a:endParaRPr>
          </a:p>
          <a:p>
            <a:pPr algn="ctr">
              <a:lnSpc>
                <a:spcPct val="100000"/>
              </a:lnSpc>
            </a:pPr>
            <a:endParaRPr lang="en-US" sz="1100" b="0" strike="noStrike" spc="-1">
              <a:latin typeface="Latin Modern Roman"/>
            </a:endParaRPr>
          </a:p>
          <a:p>
            <a:pPr algn="ctr">
              <a:lnSpc>
                <a:spcPct val="100000"/>
              </a:lnSpc>
            </a:pPr>
            <a:endParaRPr lang="en-US" sz="1100" b="0" strike="noStrike" spc="-1">
              <a:latin typeface="Latin Modern Roman"/>
            </a:endParaRPr>
          </a:p>
          <a:p>
            <a:pPr algn="ctr">
              <a:lnSpc>
                <a:spcPct val="100000"/>
              </a:lnSpc>
            </a:pPr>
            <a:endParaRPr lang="en-US" sz="1100" b="0" strike="noStrike" spc="-1">
              <a:latin typeface="Latin Modern Roman"/>
            </a:endParaRPr>
          </a:p>
          <a:p>
            <a:pPr algn="ctr">
              <a:lnSpc>
                <a:spcPct val="100000"/>
              </a:lnSpc>
            </a:pPr>
            <a:endParaRPr lang="en-US" sz="1100" b="0" strike="noStrike" spc="-1">
              <a:latin typeface="Latin Modern Roman"/>
            </a:endParaRPr>
          </a:p>
          <a:p>
            <a:pPr algn="ctr">
              <a:lnSpc>
                <a:spcPct val="100000"/>
              </a:lnSpc>
            </a:pPr>
            <a:r>
              <a:rPr lang="en-US" sz="1100" b="0" strike="noStrike" spc="-1">
                <a:latin typeface="Latin Modern Roman"/>
              </a:rPr>
              <a:t> 		</a:t>
            </a:r>
          </a:p>
        </p:txBody>
      </p:sp>
      <p:sp>
        <p:nvSpPr>
          <p:cNvPr id="296" name="CustomShape 8"/>
          <p:cNvSpPr/>
          <p:nvPr/>
        </p:nvSpPr>
        <p:spPr>
          <a:xfrm>
            <a:off x="437040" y="3438000"/>
            <a:ext cx="1103760" cy="432000"/>
          </a:xfrm>
          <a:prstGeom prst="rect">
            <a:avLst/>
          </a:prstGeom>
          <a:solidFill>
            <a:srgbClr val="CCCCCC"/>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100" b="0" strike="noStrike" spc="-1">
                <a:latin typeface="Latin Modern Roman"/>
              </a:rPr>
              <a:t>Coordinates</a:t>
            </a:r>
          </a:p>
          <a:p>
            <a:pPr algn="ctr"/>
            <a:r>
              <a:rPr lang="en-US" sz="1100" b="0" strike="noStrike" spc="-1">
                <a:latin typeface="Latin Modern Roman"/>
              </a:rPr>
              <a:t>.bed</a:t>
            </a:r>
          </a:p>
        </p:txBody>
      </p:sp>
      <p:sp>
        <p:nvSpPr>
          <p:cNvPr id="297" name="CustomShape 9"/>
          <p:cNvSpPr/>
          <p:nvPr/>
        </p:nvSpPr>
        <p:spPr>
          <a:xfrm>
            <a:off x="437040" y="3942000"/>
            <a:ext cx="1103760" cy="432000"/>
          </a:xfrm>
          <a:prstGeom prst="rect">
            <a:avLst/>
          </a:prstGeom>
          <a:solidFill>
            <a:srgbClr val="CCCCCC"/>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100" b="0" strike="noStrike" spc="-1">
                <a:latin typeface="Latin Modern Roman"/>
              </a:rPr>
              <a:t>Coordinates</a:t>
            </a:r>
          </a:p>
          <a:p>
            <a:pPr algn="ctr"/>
            <a:r>
              <a:rPr lang="en-US" sz="1100" b="0" strike="noStrike" spc="-1">
                <a:latin typeface="Latin Modern Roman"/>
              </a:rPr>
              <a:t>.bed</a:t>
            </a:r>
          </a:p>
        </p:txBody>
      </p:sp>
      <p:sp>
        <p:nvSpPr>
          <p:cNvPr id="298" name="CustomShape 10"/>
          <p:cNvSpPr/>
          <p:nvPr/>
        </p:nvSpPr>
        <p:spPr>
          <a:xfrm>
            <a:off x="437040" y="4446000"/>
            <a:ext cx="1103760" cy="432000"/>
          </a:xfrm>
          <a:prstGeom prst="rect">
            <a:avLst/>
          </a:prstGeom>
          <a:solidFill>
            <a:srgbClr val="CCCCCC"/>
          </a:solidFill>
          <a:ln>
            <a:solidFill>
              <a:srgbClr val="000000"/>
            </a:solidFill>
            <a:custDash>
              <a:ds d="197000" sp="197000"/>
            </a:custDash>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100" b="0" strike="noStrike" spc="-1">
                <a:latin typeface="Latin Modern Roman"/>
              </a:rPr>
              <a:t>Coordinates</a:t>
            </a:r>
          </a:p>
          <a:p>
            <a:pPr algn="ctr"/>
            <a:r>
              <a:rPr lang="en-US" sz="1100" b="0" strike="noStrike" spc="-1">
                <a:latin typeface="Latin Modern Roman"/>
              </a:rPr>
              <a:t>.bed</a:t>
            </a:r>
          </a:p>
        </p:txBody>
      </p:sp>
      <p:sp>
        <p:nvSpPr>
          <p:cNvPr id="299" name="CustomShape 11"/>
          <p:cNvSpPr/>
          <p:nvPr/>
        </p:nvSpPr>
        <p:spPr>
          <a:xfrm>
            <a:off x="2912400" y="3146400"/>
            <a:ext cx="1828800" cy="432000"/>
          </a:xfrm>
          <a:prstGeom prst="rect">
            <a:avLst/>
          </a:prstGeom>
          <a:solidFill>
            <a:srgbClr val="CCCCCC"/>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100" b="0" strike="noStrike" spc="-1">
                <a:latin typeface="Latin Modern Roman"/>
              </a:rPr>
              <a:t>Reference genome</a:t>
            </a:r>
          </a:p>
          <a:p>
            <a:pPr algn="ctr"/>
            <a:r>
              <a:rPr lang="en-US" sz="1100" b="0" strike="noStrike" spc="-1">
                <a:latin typeface="Latin Modern Roman"/>
              </a:rPr>
              <a:t>.fasta</a:t>
            </a:r>
          </a:p>
        </p:txBody>
      </p:sp>
      <p:sp>
        <p:nvSpPr>
          <p:cNvPr id="300" name="CustomShape 12"/>
          <p:cNvSpPr/>
          <p:nvPr/>
        </p:nvSpPr>
        <p:spPr>
          <a:xfrm>
            <a:off x="2729520" y="4883760"/>
            <a:ext cx="2103120" cy="432000"/>
          </a:xfrm>
          <a:prstGeom prst="rect">
            <a:avLst/>
          </a:prstGeom>
          <a:solidFill>
            <a:srgbClr val="CCCCCC"/>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100" b="0" strike="noStrike" spc="-1">
                <a:latin typeface="Latin Modern Roman"/>
              </a:rPr>
              <a:t>Conservation files (PhyloP)</a:t>
            </a:r>
          </a:p>
          <a:p>
            <a:pPr algn="ctr"/>
            <a:r>
              <a:rPr lang="en-US" sz="1100" b="0" strike="noStrike" spc="-1">
                <a:latin typeface="Latin Modern Roman"/>
              </a:rPr>
              <a:t>.wig</a:t>
            </a:r>
          </a:p>
        </p:txBody>
      </p:sp>
      <p:sp>
        <p:nvSpPr>
          <p:cNvPr id="301" name="TextShape 13"/>
          <p:cNvSpPr txBox="1"/>
          <p:nvPr/>
        </p:nvSpPr>
        <p:spPr>
          <a:xfrm>
            <a:off x="1776240" y="1560240"/>
            <a:ext cx="1404720" cy="421200"/>
          </a:xfrm>
          <a:prstGeom prst="rect">
            <a:avLst/>
          </a:prstGeom>
          <a:noFill/>
          <a:ln>
            <a:noFill/>
          </a:ln>
        </p:spPr>
        <p:txBody>
          <a:bodyPr lIns="90000" tIns="45000" rIns="90000" bIns="45000">
            <a:noAutofit/>
          </a:bodyPr>
          <a:lstStyle/>
          <a:p>
            <a:r>
              <a:rPr lang="en-US" sz="2000" b="0" strike="noStrike" spc="-1">
                <a:latin typeface="Arial"/>
              </a:rPr>
              <a:t>User Input</a:t>
            </a:r>
          </a:p>
        </p:txBody>
      </p:sp>
      <p:sp>
        <p:nvSpPr>
          <p:cNvPr id="302" name="TextShape 14"/>
          <p:cNvSpPr txBox="1"/>
          <p:nvPr/>
        </p:nvSpPr>
        <p:spPr>
          <a:xfrm>
            <a:off x="1870560" y="3579840"/>
            <a:ext cx="396720" cy="354240"/>
          </a:xfrm>
          <a:prstGeom prst="rect">
            <a:avLst/>
          </a:prstGeom>
          <a:noFill/>
          <a:ln>
            <a:noFill/>
          </a:ln>
        </p:spPr>
        <p:txBody>
          <a:bodyPr lIns="90000" tIns="45000" rIns="90000" bIns="45000">
            <a:noAutofit/>
          </a:bodyPr>
          <a:lstStyle/>
          <a:p>
            <a:r>
              <a:rPr lang="en-US" sz="1100" b="0" strike="noStrike" spc="-1">
                <a:latin typeface="Latin Modern Roman"/>
              </a:rPr>
              <a:t>+</a:t>
            </a:r>
            <a:endParaRPr lang="en-US" sz="1100" b="0" strike="noStrike" spc="-1">
              <a:latin typeface="Arial"/>
            </a:endParaRPr>
          </a:p>
        </p:txBody>
      </p:sp>
      <p:sp>
        <p:nvSpPr>
          <p:cNvPr id="303" name="TextShape 15"/>
          <p:cNvSpPr txBox="1"/>
          <p:nvPr/>
        </p:nvSpPr>
        <p:spPr>
          <a:xfrm>
            <a:off x="1875600" y="4652640"/>
            <a:ext cx="396720" cy="354240"/>
          </a:xfrm>
          <a:prstGeom prst="rect">
            <a:avLst/>
          </a:prstGeom>
          <a:noFill/>
          <a:ln>
            <a:noFill/>
          </a:ln>
        </p:spPr>
        <p:txBody>
          <a:bodyPr lIns="90000" tIns="45000" rIns="90000" bIns="45000">
            <a:noAutofit/>
          </a:bodyPr>
          <a:lstStyle/>
          <a:p>
            <a:r>
              <a:rPr lang="en-US" sz="1100" b="0" strike="noStrike" spc="-1">
                <a:latin typeface="Latin Modern Roman"/>
              </a:rPr>
              <a:t>+</a:t>
            </a:r>
            <a:endParaRPr lang="en-US" sz="1100" b="0" strike="noStrike" spc="-1">
              <a:latin typeface="Arial"/>
            </a:endParaRPr>
          </a:p>
        </p:txBody>
      </p:sp>
      <p:sp>
        <p:nvSpPr>
          <p:cNvPr id="304" name="TextShape 16"/>
          <p:cNvSpPr txBox="1"/>
          <p:nvPr/>
        </p:nvSpPr>
        <p:spPr>
          <a:xfrm>
            <a:off x="7406640" y="2607120"/>
            <a:ext cx="1463040" cy="290160"/>
          </a:xfrm>
          <a:prstGeom prst="rect">
            <a:avLst/>
          </a:prstGeom>
          <a:solidFill>
            <a:srgbClr val="CCCCCC"/>
          </a:solidFill>
          <a:ln>
            <a:solidFill>
              <a:srgbClr val="000000"/>
            </a:solidFill>
          </a:ln>
        </p:spPr>
        <p:txBody>
          <a:bodyPr lIns="90000" tIns="45000" rIns="90000" bIns="45000">
            <a:noAutofit/>
          </a:bodyPr>
          <a:lstStyle/>
          <a:p>
            <a:r>
              <a:rPr lang="en-US" sz="1400" b="0" strike="noStrike" spc="-1">
                <a:latin typeface="Arial"/>
              </a:rPr>
              <a:t>One-hot encode</a:t>
            </a:r>
          </a:p>
        </p:txBody>
      </p:sp>
      <p:sp>
        <p:nvSpPr>
          <p:cNvPr id="305" name="Line 17"/>
          <p:cNvSpPr/>
          <p:nvPr/>
        </p:nvSpPr>
        <p:spPr>
          <a:xfrm flipV="1">
            <a:off x="1632240" y="3360960"/>
            <a:ext cx="1188720" cy="82296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06" name="Line 18"/>
          <p:cNvSpPr/>
          <p:nvPr/>
        </p:nvSpPr>
        <p:spPr>
          <a:xfrm>
            <a:off x="1632240" y="4183920"/>
            <a:ext cx="1005840" cy="91440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07" name="Line 19"/>
          <p:cNvSpPr/>
          <p:nvPr/>
        </p:nvSpPr>
        <p:spPr>
          <a:xfrm>
            <a:off x="4793760" y="3360960"/>
            <a:ext cx="640080" cy="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08" name="Line 20"/>
          <p:cNvSpPr/>
          <p:nvPr/>
        </p:nvSpPr>
        <p:spPr>
          <a:xfrm>
            <a:off x="4888080" y="5098320"/>
            <a:ext cx="548640" cy="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09" name="TextShape 21"/>
          <p:cNvSpPr txBox="1"/>
          <p:nvPr/>
        </p:nvSpPr>
        <p:spPr>
          <a:xfrm>
            <a:off x="5492160" y="3214080"/>
            <a:ext cx="562320" cy="290160"/>
          </a:xfrm>
          <a:prstGeom prst="rect">
            <a:avLst/>
          </a:prstGeom>
          <a:solidFill>
            <a:srgbClr val="CCCCCC"/>
          </a:solidFill>
          <a:ln>
            <a:solidFill>
              <a:srgbClr val="000000"/>
            </a:solidFill>
          </a:ln>
        </p:spPr>
        <p:txBody>
          <a:bodyPr lIns="90000" tIns="45000" rIns="90000" bIns="45000">
            <a:noAutofit/>
          </a:bodyPr>
          <a:lstStyle/>
          <a:p>
            <a:pPr algn="ctr"/>
            <a:r>
              <a:rPr lang="en-US" sz="1400" b="0" strike="noStrike" spc="-1">
                <a:latin typeface="Arial"/>
              </a:rPr>
              <a:t>Map</a:t>
            </a:r>
          </a:p>
        </p:txBody>
      </p:sp>
      <p:sp>
        <p:nvSpPr>
          <p:cNvPr id="310" name="TextShape 22"/>
          <p:cNvSpPr txBox="1"/>
          <p:nvPr/>
        </p:nvSpPr>
        <p:spPr>
          <a:xfrm>
            <a:off x="6439680" y="1560240"/>
            <a:ext cx="2377440" cy="346320"/>
          </a:xfrm>
          <a:prstGeom prst="rect">
            <a:avLst/>
          </a:prstGeom>
          <a:noFill/>
          <a:ln>
            <a:noFill/>
          </a:ln>
        </p:spPr>
        <p:txBody>
          <a:bodyPr lIns="90000" tIns="45000" rIns="90000" bIns="45000">
            <a:noAutofit/>
          </a:bodyPr>
          <a:lstStyle/>
          <a:p>
            <a:r>
              <a:rPr lang="en-US" sz="1800" b="0" strike="noStrike" spc="-1">
                <a:latin typeface="Arial"/>
              </a:rPr>
              <a:t>ENNGene Process</a:t>
            </a:r>
          </a:p>
        </p:txBody>
      </p:sp>
      <p:sp>
        <p:nvSpPr>
          <p:cNvPr id="311" name="TextShape 23"/>
          <p:cNvSpPr txBox="1"/>
          <p:nvPr/>
        </p:nvSpPr>
        <p:spPr>
          <a:xfrm>
            <a:off x="10188720" y="1576800"/>
            <a:ext cx="1645920" cy="457200"/>
          </a:xfrm>
          <a:prstGeom prst="rect">
            <a:avLst/>
          </a:prstGeom>
          <a:noFill/>
          <a:ln>
            <a:noFill/>
          </a:ln>
        </p:spPr>
        <p:txBody>
          <a:bodyPr lIns="90000" tIns="45000" rIns="90000" bIns="45000">
            <a:noAutofit/>
          </a:bodyPr>
          <a:lstStyle/>
          <a:p>
            <a:r>
              <a:rPr lang="en-US" sz="1800" b="0" strike="noStrike" spc="-1">
                <a:latin typeface="Arial"/>
              </a:rPr>
              <a:t>Network Input</a:t>
            </a:r>
          </a:p>
        </p:txBody>
      </p:sp>
      <p:sp>
        <p:nvSpPr>
          <p:cNvPr id="312" name="Line 24"/>
          <p:cNvSpPr/>
          <p:nvPr/>
        </p:nvSpPr>
        <p:spPr>
          <a:xfrm>
            <a:off x="9953280" y="3807360"/>
            <a:ext cx="509760" cy="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13" name="Line 25"/>
          <p:cNvSpPr/>
          <p:nvPr/>
        </p:nvSpPr>
        <p:spPr>
          <a:xfrm>
            <a:off x="8961120" y="2765520"/>
            <a:ext cx="1501920" cy="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14" name="Line 26"/>
          <p:cNvSpPr/>
          <p:nvPr/>
        </p:nvSpPr>
        <p:spPr>
          <a:xfrm>
            <a:off x="6126480" y="5106960"/>
            <a:ext cx="4336560" cy="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15" name="TextShape 27"/>
          <p:cNvSpPr txBox="1"/>
          <p:nvPr/>
        </p:nvSpPr>
        <p:spPr>
          <a:xfrm>
            <a:off x="6802560" y="3575880"/>
            <a:ext cx="1094400" cy="602280"/>
          </a:xfrm>
          <a:prstGeom prst="rect">
            <a:avLst/>
          </a:prstGeom>
          <a:solidFill>
            <a:srgbClr val="CCCCCC"/>
          </a:solidFill>
          <a:ln>
            <a:solidFill>
              <a:srgbClr val="000000"/>
            </a:solidFill>
            <a:custDash>
              <a:ds d="197000" sp="197000"/>
            </a:custDash>
          </a:ln>
        </p:spPr>
        <p:txBody>
          <a:bodyPr lIns="90000" tIns="45000" rIns="90000" bIns="45000">
            <a:noAutofit/>
          </a:bodyPr>
          <a:lstStyle/>
          <a:p>
            <a:pPr algn="ctr"/>
            <a:r>
              <a:rPr lang="en-US" sz="1200" b="0" strike="noStrike" spc="-1">
                <a:latin typeface="Arial"/>
              </a:rPr>
              <a:t>Fold by ViennaRNA 2</a:t>
            </a:r>
          </a:p>
        </p:txBody>
      </p:sp>
      <p:sp>
        <p:nvSpPr>
          <p:cNvPr id="316" name="TextShape 28"/>
          <p:cNvSpPr txBox="1"/>
          <p:nvPr/>
        </p:nvSpPr>
        <p:spPr>
          <a:xfrm>
            <a:off x="5486400" y="4943520"/>
            <a:ext cx="562320" cy="290160"/>
          </a:xfrm>
          <a:prstGeom prst="rect">
            <a:avLst/>
          </a:prstGeom>
          <a:solidFill>
            <a:srgbClr val="CCCCCC"/>
          </a:solidFill>
          <a:ln>
            <a:solidFill>
              <a:srgbClr val="000000"/>
            </a:solidFill>
          </a:ln>
        </p:spPr>
        <p:txBody>
          <a:bodyPr lIns="90000" tIns="45000" rIns="90000" bIns="45000">
            <a:noAutofit/>
          </a:bodyPr>
          <a:lstStyle/>
          <a:p>
            <a:pPr algn="ctr"/>
            <a:r>
              <a:rPr lang="en-US" sz="1400" b="0" strike="noStrike" spc="-1">
                <a:latin typeface="Arial"/>
              </a:rPr>
              <a:t>Map</a:t>
            </a:r>
          </a:p>
        </p:txBody>
      </p:sp>
      <p:sp>
        <p:nvSpPr>
          <p:cNvPr id="317" name="TextShape 29"/>
          <p:cNvSpPr txBox="1"/>
          <p:nvPr/>
        </p:nvSpPr>
        <p:spPr>
          <a:xfrm>
            <a:off x="8448480" y="3663360"/>
            <a:ext cx="1463040" cy="290160"/>
          </a:xfrm>
          <a:prstGeom prst="rect">
            <a:avLst/>
          </a:prstGeom>
          <a:solidFill>
            <a:srgbClr val="CCCCCC"/>
          </a:solidFill>
          <a:ln>
            <a:solidFill>
              <a:srgbClr val="000000"/>
            </a:solidFill>
          </a:ln>
        </p:spPr>
        <p:txBody>
          <a:bodyPr lIns="90000" tIns="45000" rIns="90000" bIns="45000">
            <a:noAutofit/>
          </a:bodyPr>
          <a:lstStyle/>
          <a:p>
            <a:r>
              <a:rPr lang="en-US" sz="1400" b="0" strike="noStrike" spc="-1">
                <a:latin typeface="Arial"/>
              </a:rPr>
              <a:t>One-hot encode</a:t>
            </a:r>
          </a:p>
        </p:txBody>
      </p:sp>
      <p:sp>
        <p:nvSpPr>
          <p:cNvPr id="318" name="Line 30"/>
          <p:cNvSpPr/>
          <p:nvPr/>
        </p:nvSpPr>
        <p:spPr>
          <a:xfrm>
            <a:off x="7955280" y="3810240"/>
            <a:ext cx="457200" cy="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19" name="Line 31"/>
          <p:cNvSpPr/>
          <p:nvPr/>
        </p:nvSpPr>
        <p:spPr>
          <a:xfrm>
            <a:off x="6126480" y="3353040"/>
            <a:ext cx="640080" cy="45720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20" name="Line 32"/>
          <p:cNvSpPr/>
          <p:nvPr/>
        </p:nvSpPr>
        <p:spPr>
          <a:xfrm flipV="1">
            <a:off x="6126480" y="2712960"/>
            <a:ext cx="1188720" cy="548640"/>
          </a:xfrm>
          <a:prstGeom prst="line">
            <a:avLst/>
          </a:prstGeom>
          <a:ln>
            <a:solidFill>
              <a:srgbClr val="3465A4"/>
            </a:solidFill>
            <a:tailEnd type="triangle" w="med" len="med"/>
          </a:ln>
        </p:spPr>
        <p:style>
          <a:lnRef idx="0">
            <a:scrgbClr r="0" g="0" b="0"/>
          </a:lnRef>
          <a:fillRef idx="0">
            <a:scrgbClr r="0" g="0" b="0"/>
          </a:fillRef>
          <a:effectRef idx="0">
            <a:scrgbClr r="0" g="0" b="0"/>
          </a:effectRef>
          <a:fontRef idx="minor"/>
        </p:style>
      </p:sp>
      <p:sp>
        <p:nvSpPr>
          <p:cNvPr id="321" name="CustomShape 33"/>
          <p:cNvSpPr/>
          <p:nvPr/>
        </p:nvSpPr>
        <p:spPr>
          <a:xfrm>
            <a:off x="45036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Network input types</a:t>
            </a:r>
            <a:endParaRPr lang="en-US" sz="36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23"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5A494E4-9956-424D-BB6A-7AF9E3BBA6A0}" type="slidenum">
              <a:rPr lang="en-US" sz="1200" b="1" strike="noStrike" spc="-1">
                <a:solidFill>
                  <a:srgbClr val="7AC143"/>
                </a:solidFill>
                <a:latin typeface="Arial"/>
                <a:ea typeface="DejaVu Sans"/>
              </a:rPr>
              <a:t>21</a:t>
            </a:fld>
            <a:endParaRPr lang="en-US" sz="1200" b="0" strike="noStrike" spc="-1">
              <a:latin typeface="Arial"/>
            </a:endParaRPr>
          </a:p>
        </p:txBody>
      </p:sp>
      <p:sp>
        <p:nvSpPr>
          <p:cNvPr id="324"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2 Training</a:t>
            </a:r>
            <a:endParaRPr lang="en-US" sz="3600" b="0" strike="noStrike" spc="-1">
              <a:latin typeface="Arial"/>
            </a:endParaRPr>
          </a:p>
        </p:txBody>
      </p:sp>
      <p:sp>
        <p:nvSpPr>
          <p:cNvPr id="325" name="TextShape 4"/>
          <p:cNvSpPr txBox="1"/>
          <p:nvPr/>
        </p:nvSpPr>
        <p:spPr>
          <a:xfrm>
            <a:off x="943560" y="1189080"/>
            <a:ext cx="4780800" cy="4626000"/>
          </a:xfrm>
          <a:prstGeom prst="rect">
            <a:avLst/>
          </a:prstGeom>
          <a:noFill/>
          <a:ln>
            <a:noFill/>
          </a:ln>
        </p:spPr>
        <p:txBody>
          <a:bodyPr lIns="0" tIns="0" rIns="0" bIns="0">
            <a:noAutofit/>
          </a:bodyPr>
          <a:lstStyle/>
          <a:p>
            <a:pPr marL="342900" indent="-342900">
              <a:lnSpc>
                <a:spcPct val="150000"/>
              </a:lnSpc>
              <a:buFont typeface="Arial" panose="020B0604020202020204" pitchFamily="34" charset="0"/>
              <a:buChar char="•"/>
            </a:pPr>
            <a:r>
              <a:rPr lang="en-US" sz="2300" b="0" strike="noStrike" spc="-1" dirty="0">
                <a:latin typeface="Times New Roman"/>
              </a:rPr>
              <a:t>Up to </a:t>
            </a:r>
            <a:r>
              <a:rPr lang="en-US" sz="2300" b="1" strike="noStrike" spc="-1" dirty="0">
                <a:latin typeface="Times New Roman"/>
              </a:rPr>
              <a:t>3 branches</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Set up training options</a:t>
            </a:r>
            <a:endParaRPr lang="en-US" sz="2300" b="0" strike="noStrike" spc="-1" dirty="0">
              <a:latin typeface="Arial"/>
            </a:endParaRPr>
          </a:p>
          <a:p>
            <a:pPr marL="648000" lvl="2" indent="-216000">
              <a:spcBef>
                <a:spcPts val="283"/>
              </a:spcBef>
              <a:spcAft>
                <a:spcPts val="283"/>
              </a:spcAft>
              <a:buClr>
                <a:srgbClr val="000000"/>
              </a:buClr>
              <a:buSzPct val="60000"/>
              <a:buFont typeface="Symbol" charset="2"/>
              <a:buChar char=""/>
            </a:pPr>
            <a:r>
              <a:rPr lang="en-US" sz="1600" b="0" strike="noStrike" spc="-1" dirty="0">
                <a:latin typeface="Times New Roman"/>
                <a:ea typeface="Noto Sans CJK SC"/>
              </a:rPr>
              <a:t>Batch size, epochs, early stopping</a:t>
            </a:r>
            <a:endParaRPr lang="en-US" sz="1600" b="0" strike="noStrike" spc="-1" dirty="0">
              <a:latin typeface="Arial"/>
            </a:endParaRPr>
          </a:p>
          <a:p>
            <a:pPr marL="648000" lvl="2" indent="-216000">
              <a:spcBef>
                <a:spcPts val="283"/>
              </a:spcBef>
              <a:spcAft>
                <a:spcPts val="283"/>
              </a:spcAft>
              <a:buClr>
                <a:srgbClr val="000000"/>
              </a:buClr>
              <a:buSzPct val="60000"/>
              <a:buFont typeface="Symbol" charset="2"/>
              <a:buChar char=""/>
            </a:pPr>
            <a:r>
              <a:rPr lang="en-US" sz="1600" b="0" strike="noStrike" spc="-1" dirty="0">
                <a:latin typeface="Times New Roman"/>
                <a:ea typeface="Noto Sans CJK SC"/>
              </a:rPr>
              <a:t>Optimizers</a:t>
            </a:r>
            <a:endParaRPr lang="en-US" sz="1600" b="0" strike="noStrike" spc="-1" dirty="0">
              <a:latin typeface="Arial"/>
            </a:endParaRPr>
          </a:p>
          <a:p>
            <a:pPr marL="648000" lvl="2" indent="-216000">
              <a:spcBef>
                <a:spcPts val="283"/>
              </a:spcBef>
              <a:spcAft>
                <a:spcPts val="283"/>
              </a:spcAft>
              <a:buClr>
                <a:srgbClr val="000000"/>
              </a:buClr>
              <a:buSzPct val="60000"/>
              <a:buFont typeface="Symbol" charset="2"/>
              <a:buChar char=""/>
            </a:pPr>
            <a:r>
              <a:rPr lang="en-US" sz="1600" b="0" strike="noStrike" spc="-1" dirty="0">
                <a:latin typeface="Times New Roman"/>
                <a:ea typeface="Noto Sans CJK SC"/>
              </a:rPr>
              <a:t>Learning rate </a:t>
            </a:r>
            <a:endParaRPr lang="en-US" sz="16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Customize network architecture</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Customize layer options</a:t>
            </a:r>
            <a:endParaRPr lang="en-US" sz="2300" b="0" strike="noStrike" spc="-1" dirty="0">
              <a:latin typeface="Arial"/>
            </a:endParaRPr>
          </a:p>
          <a:p>
            <a:pPr marL="648000" lvl="2" indent="-216000">
              <a:spcBef>
                <a:spcPts val="283"/>
              </a:spcBef>
              <a:spcAft>
                <a:spcPts val="283"/>
              </a:spcAft>
              <a:buClr>
                <a:srgbClr val="000000"/>
              </a:buClr>
              <a:buSzPct val="65000"/>
              <a:buFont typeface="Symbol" charset="2"/>
              <a:buChar char=""/>
            </a:pPr>
            <a:r>
              <a:rPr lang="en-US" sz="1600" b="0" strike="noStrike" spc="-1" dirty="0">
                <a:latin typeface="Times New Roman"/>
                <a:ea typeface="Noto Sans CJK SC"/>
              </a:rPr>
              <a:t>Dropout, batch normalization</a:t>
            </a:r>
            <a:endParaRPr lang="en-US" sz="1600" b="0" strike="noStrike" spc="-1" dirty="0">
              <a:latin typeface="Arial"/>
            </a:endParaRPr>
          </a:p>
          <a:p>
            <a:pPr marL="648000" lvl="2" indent="-216000">
              <a:spcBef>
                <a:spcPts val="283"/>
              </a:spcBef>
              <a:spcAft>
                <a:spcPts val="283"/>
              </a:spcAft>
              <a:buClr>
                <a:srgbClr val="000000"/>
              </a:buClr>
              <a:buSzPct val="65000"/>
              <a:buFont typeface="Symbol" charset="2"/>
              <a:buChar char=""/>
            </a:pPr>
            <a:r>
              <a:rPr lang="en-US" sz="1600" b="0" strike="noStrike" spc="-1" dirty="0">
                <a:latin typeface="Times New Roman"/>
                <a:ea typeface="Noto Sans CJK SC"/>
              </a:rPr>
              <a:t>Layer-specific options</a:t>
            </a:r>
            <a:endParaRPr lang="en-US" sz="16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Train!</a:t>
            </a:r>
            <a:endParaRPr lang="en-US" sz="23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27"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BD8CD4B-E890-4D66-BAC2-F6D8A5071F29}" type="slidenum">
              <a:rPr lang="en-US" sz="1200" b="1" strike="noStrike" spc="-1">
                <a:solidFill>
                  <a:srgbClr val="7AC143"/>
                </a:solidFill>
                <a:latin typeface="Arial"/>
                <a:ea typeface="DejaVu Sans"/>
              </a:rPr>
              <a:t>22</a:t>
            </a:fld>
            <a:endParaRPr lang="en-US" sz="1200" b="0" strike="noStrike" spc="-1">
              <a:latin typeface="Arial"/>
            </a:endParaRPr>
          </a:p>
        </p:txBody>
      </p:sp>
      <p:pic>
        <p:nvPicPr>
          <p:cNvPr id="328" name="Picture 705"/>
          <p:cNvPicPr/>
          <p:nvPr/>
        </p:nvPicPr>
        <p:blipFill>
          <a:blip r:embed="rId3"/>
          <a:stretch/>
        </p:blipFill>
        <p:spPr>
          <a:xfrm>
            <a:off x="3108960" y="731520"/>
            <a:ext cx="7697880" cy="5212080"/>
          </a:xfrm>
          <a:prstGeom prst="rect">
            <a:avLst/>
          </a:prstGeom>
          <a:ln>
            <a:noFill/>
          </a:ln>
        </p:spPr>
      </p:pic>
      <p:sp>
        <p:nvSpPr>
          <p:cNvPr id="329"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Branches</a:t>
            </a:r>
            <a:endParaRPr lang="en-US" sz="36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31"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A6850F0-B774-4727-BE41-D9668E2622FB}" type="slidenum">
              <a:rPr lang="en-US" sz="1200" b="1" strike="noStrike" spc="-1">
                <a:solidFill>
                  <a:srgbClr val="7AC143"/>
                </a:solidFill>
                <a:latin typeface="Arial"/>
                <a:ea typeface="DejaVu Sans"/>
              </a:rPr>
              <a:t>23</a:t>
            </a:fld>
            <a:endParaRPr lang="en-US" sz="1200" b="0" strike="noStrike" spc="-1">
              <a:latin typeface="Arial"/>
            </a:endParaRPr>
          </a:p>
        </p:txBody>
      </p:sp>
      <p:sp>
        <p:nvSpPr>
          <p:cNvPr id="332" name="CustomShape 3"/>
          <p:cNvSpPr/>
          <p:nvPr/>
        </p:nvSpPr>
        <p:spPr>
          <a:xfrm>
            <a:off x="449280" y="365040"/>
            <a:ext cx="695736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Metrics monitored during training</a:t>
            </a:r>
            <a:endParaRPr lang="en-US" sz="3600" b="0" strike="noStrike" spc="-1">
              <a:latin typeface="Arial"/>
            </a:endParaRPr>
          </a:p>
        </p:txBody>
      </p:sp>
      <p:sp>
        <p:nvSpPr>
          <p:cNvPr id="333" name="CustomShape 4"/>
          <p:cNvSpPr/>
          <p:nvPr/>
        </p:nvSpPr>
        <p:spPr>
          <a:xfrm>
            <a:off x="439920" y="914400"/>
            <a:ext cx="4589280" cy="824040"/>
          </a:xfrm>
          <a:prstGeom prst="rect">
            <a:avLst/>
          </a:prstGeom>
          <a:noFill/>
          <a:ln>
            <a:noFill/>
          </a:ln>
        </p:spPr>
        <p:style>
          <a:lnRef idx="0">
            <a:scrgbClr r="0" g="0" b="0"/>
          </a:lnRef>
          <a:fillRef idx="0">
            <a:scrgbClr r="0" g="0" b="0"/>
          </a:fillRef>
          <a:effectRef idx="0">
            <a:scrgbClr r="0" g="0" b="0"/>
          </a:effectRef>
          <a:fontRef idx="minor"/>
        </p:style>
      </p:sp>
      <p:pic>
        <p:nvPicPr>
          <p:cNvPr id="334" name="Obrázek 333"/>
          <p:cNvPicPr/>
          <p:nvPr/>
        </p:nvPicPr>
        <p:blipFill>
          <a:blip r:embed="rId3"/>
          <a:stretch/>
        </p:blipFill>
        <p:spPr>
          <a:xfrm>
            <a:off x="1829916" y="2567988"/>
            <a:ext cx="4090824" cy="3163752"/>
          </a:xfrm>
          <a:prstGeom prst="rect">
            <a:avLst/>
          </a:prstGeom>
          <a:ln>
            <a:noFill/>
          </a:ln>
        </p:spPr>
      </p:pic>
      <p:pic>
        <p:nvPicPr>
          <p:cNvPr id="335" name="Obrázek 334"/>
          <p:cNvPicPr/>
          <p:nvPr/>
        </p:nvPicPr>
        <p:blipFill>
          <a:blip r:embed="rId4"/>
          <a:stretch/>
        </p:blipFill>
        <p:spPr>
          <a:xfrm>
            <a:off x="6071400" y="2561040"/>
            <a:ext cx="4352760" cy="3163752"/>
          </a:xfrm>
          <a:prstGeom prst="rect">
            <a:avLst/>
          </a:prstGeom>
          <a:ln>
            <a:noFill/>
          </a:ln>
        </p:spPr>
      </p:pic>
      <p:sp>
        <p:nvSpPr>
          <p:cNvPr id="336" name="TextShape 5"/>
          <p:cNvSpPr txBox="1"/>
          <p:nvPr/>
        </p:nvSpPr>
        <p:spPr>
          <a:xfrm>
            <a:off x="2249424" y="2114640"/>
            <a:ext cx="7342632" cy="445680"/>
          </a:xfrm>
          <a:prstGeom prst="rect">
            <a:avLst/>
          </a:prstGeom>
          <a:noFill/>
          <a:ln>
            <a:noFill/>
          </a:ln>
        </p:spPr>
        <p:txBody>
          <a:bodyPr lIns="0" tIns="0" rIns="0" bIns="0">
            <a:noAutofit/>
          </a:bodyPr>
          <a:lstStyle/>
          <a:p>
            <a:r>
              <a:rPr lang="en-US" sz="2000" b="0" strike="noStrike" spc="-1" dirty="0">
                <a:latin typeface="Times New Roman"/>
              </a:rPr>
              <a:t>Loss (categorical </a:t>
            </a:r>
            <a:r>
              <a:rPr lang="en-US" sz="2000" b="0" strike="noStrike" spc="-1" dirty="0" err="1">
                <a:latin typeface="Times New Roman"/>
              </a:rPr>
              <a:t>crossentropy</a:t>
            </a:r>
            <a:r>
              <a:rPr lang="en-US" sz="2000" b="0" strike="noStrike" spc="-1" dirty="0">
                <a:latin typeface="Times New Roman"/>
              </a:rPr>
              <a:t>) 			Accuracy</a:t>
            </a:r>
            <a:endParaRPr lang="en-US" sz="20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38"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81FE455-BB56-41FF-AF4C-E1597A9B4D52}" type="slidenum">
              <a:rPr lang="en-US" sz="1200" b="1" strike="noStrike" spc="-1">
                <a:solidFill>
                  <a:srgbClr val="7AC143"/>
                </a:solidFill>
                <a:latin typeface="Arial"/>
                <a:ea typeface="DejaVu Sans"/>
              </a:rPr>
              <a:t>24</a:t>
            </a:fld>
            <a:endParaRPr lang="en-US" sz="1200" b="0" strike="noStrike" spc="-1">
              <a:latin typeface="Arial"/>
            </a:endParaRPr>
          </a:p>
        </p:txBody>
      </p:sp>
      <p:sp>
        <p:nvSpPr>
          <p:cNvPr id="339"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Evaluation metrics</a:t>
            </a:r>
            <a:endParaRPr lang="en-US" sz="3600" b="0" strike="noStrike" spc="-1">
              <a:latin typeface="Arial"/>
            </a:endParaRPr>
          </a:p>
        </p:txBody>
      </p:sp>
      <p:sp>
        <p:nvSpPr>
          <p:cNvPr id="340" name="CustomShape 4"/>
          <p:cNvSpPr/>
          <p:nvPr/>
        </p:nvSpPr>
        <p:spPr>
          <a:xfrm>
            <a:off x="439920" y="914400"/>
            <a:ext cx="5229360" cy="824040"/>
          </a:xfrm>
          <a:prstGeom prst="rect">
            <a:avLst/>
          </a:prstGeom>
          <a:noFill/>
          <a:ln>
            <a:noFill/>
          </a:ln>
        </p:spPr>
        <p:style>
          <a:lnRef idx="0">
            <a:scrgbClr r="0" g="0" b="0"/>
          </a:lnRef>
          <a:fillRef idx="0">
            <a:scrgbClr r="0" g="0" b="0"/>
          </a:fillRef>
          <a:effectRef idx="0">
            <a:scrgbClr r="0" g="0" b="0"/>
          </a:effectRef>
          <a:fontRef idx="minor"/>
        </p:style>
      </p:sp>
      <p:pic>
        <p:nvPicPr>
          <p:cNvPr id="341" name="Obrázek 340"/>
          <p:cNvPicPr/>
          <p:nvPr/>
        </p:nvPicPr>
        <p:blipFill>
          <a:blip r:embed="rId3"/>
          <a:stretch/>
        </p:blipFill>
        <p:spPr>
          <a:xfrm>
            <a:off x="7330320" y="2795760"/>
            <a:ext cx="3327840" cy="3327840"/>
          </a:xfrm>
          <a:prstGeom prst="rect">
            <a:avLst/>
          </a:prstGeom>
          <a:ln>
            <a:noFill/>
          </a:ln>
        </p:spPr>
      </p:pic>
      <p:pic>
        <p:nvPicPr>
          <p:cNvPr id="342" name="Obrázek 341"/>
          <p:cNvPicPr/>
          <p:nvPr/>
        </p:nvPicPr>
        <p:blipFill>
          <a:blip r:embed="rId4"/>
          <a:stretch/>
        </p:blipFill>
        <p:spPr>
          <a:xfrm>
            <a:off x="4074480" y="2782440"/>
            <a:ext cx="3291840" cy="3291840"/>
          </a:xfrm>
          <a:prstGeom prst="rect">
            <a:avLst/>
          </a:prstGeom>
          <a:ln>
            <a:noFill/>
          </a:ln>
        </p:spPr>
      </p:pic>
      <p:sp>
        <p:nvSpPr>
          <p:cNvPr id="343" name="TextShape 5"/>
          <p:cNvSpPr txBox="1"/>
          <p:nvPr/>
        </p:nvSpPr>
        <p:spPr>
          <a:xfrm>
            <a:off x="979920" y="1645920"/>
            <a:ext cx="5329440" cy="1299960"/>
          </a:xfrm>
          <a:prstGeom prst="rect">
            <a:avLst/>
          </a:prstGeom>
          <a:noFill/>
          <a:ln>
            <a:noFill/>
          </a:ln>
        </p:spPr>
        <p:txBody>
          <a:bodyPr lIns="0" tIns="0" rIns="0" bIns="0">
            <a:noAutofit/>
          </a:bodyPr>
          <a:lstStyle/>
          <a:p>
            <a:r>
              <a:rPr lang="en-US" sz="2300" b="0" strike="noStrike" spc="-1">
                <a:latin typeface="Times New Roman"/>
              </a:rPr>
              <a:t>Metrics evaluating model performance</a:t>
            </a:r>
            <a:endParaRPr lang="en-US" sz="2300" b="0" strike="noStrike" spc="-1">
              <a:latin typeface="Arial"/>
            </a:endParaRPr>
          </a:p>
          <a:p>
            <a:pPr marL="648000" lvl="2" indent="-216000">
              <a:spcBef>
                <a:spcPts val="283"/>
              </a:spcBef>
              <a:spcAft>
                <a:spcPts val="283"/>
              </a:spcAft>
              <a:buClr>
                <a:srgbClr val="000000"/>
              </a:buClr>
              <a:buSzPct val="60000"/>
              <a:buFont typeface="Symbol" charset="2"/>
              <a:buChar char=""/>
            </a:pPr>
            <a:r>
              <a:rPr lang="en-US" sz="1800" b="0" strike="noStrike" spc="-1">
                <a:latin typeface="Times New Roman"/>
              </a:rPr>
              <a:t>AUC (Receiver operating characteristic)</a:t>
            </a:r>
            <a:endParaRPr lang="en-US" sz="1800" b="0" strike="noStrike" spc="-1">
              <a:latin typeface="Arial"/>
            </a:endParaRPr>
          </a:p>
          <a:p>
            <a:pPr marL="648000" lvl="2" indent="-216000">
              <a:spcBef>
                <a:spcPts val="283"/>
              </a:spcBef>
              <a:spcAft>
                <a:spcPts val="283"/>
              </a:spcAft>
              <a:buClr>
                <a:srgbClr val="000000"/>
              </a:buClr>
              <a:buSzPct val="60000"/>
              <a:buFont typeface="Symbol" charset="2"/>
              <a:buChar char=""/>
            </a:pPr>
            <a:r>
              <a:rPr lang="en-US" sz="1800" b="0" strike="noStrike" spc="-1">
                <a:latin typeface="Times New Roman"/>
              </a:rPr>
              <a:t>Precision-Recall curve</a:t>
            </a:r>
            <a:endParaRPr lang="en-US" sz="18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45"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1B2B782-C72D-4E33-8992-5E2BC94597A6}" type="slidenum">
              <a:rPr lang="en-US" sz="1200" b="1" strike="noStrike" spc="-1">
                <a:solidFill>
                  <a:srgbClr val="7AC143"/>
                </a:solidFill>
                <a:latin typeface="Arial"/>
                <a:ea typeface="DejaVu Sans"/>
              </a:rPr>
              <a:t>25</a:t>
            </a:fld>
            <a:endParaRPr lang="en-US" sz="1200" b="0" strike="noStrike" spc="-1">
              <a:latin typeface="Arial"/>
            </a:endParaRPr>
          </a:p>
        </p:txBody>
      </p:sp>
      <p:sp>
        <p:nvSpPr>
          <p:cNvPr id="346"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TensorBoard</a:t>
            </a:r>
            <a:endParaRPr lang="en-US" sz="3600" b="0" strike="noStrike" spc="-1">
              <a:latin typeface="Arial"/>
            </a:endParaRPr>
          </a:p>
        </p:txBody>
      </p:sp>
      <p:sp>
        <p:nvSpPr>
          <p:cNvPr id="347" name="CustomShape 4"/>
          <p:cNvSpPr/>
          <p:nvPr/>
        </p:nvSpPr>
        <p:spPr>
          <a:xfrm>
            <a:off x="439920" y="914400"/>
            <a:ext cx="4040640" cy="824040"/>
          </a:xfrm>
          <a:prstGeom prst="rect">
            <a:avLst/>
          </a:prstGeom>
          <a:noFill/>
          <a:ln>
            <a:noFill/>
          </a:ln>
        </p:spPr>
        <p:style>
          <a:lnRef idx="0">
            <a:scrgbClr r="0" g="0" b="0"/>
          </a:lnRef>
          <a:fillRef idx="0">
            <a:scrgbClr r="0" g="0" b="0"/>
          </a:fillRef>
          <a:effectRef idx="0">
            <a:scrgbClr r="0" g="0" b="0"/>
          </a:effectRef>
          <a:fontRef idx="minor"/>
        </p:style>
      </p:sp>
      <p:sp>
        <p:nvSpPr>
          <p:cNvPr id="348" name="TextShape 5"/>
          <p:cNvSpPr txBox="1"/>
          <p:nvPr/>
        </p:nvSpPr>
        <p:spPr>
          <a:xfrm>
            <a:off x="1028700" y="1738440"/>
            <a:ext cx="5329440" cy="1433880"/>
          </a:xfrm>
          <a:prstGeom prst="rect">
            <a:avLst/>
          </a:prstGeom>
          <a:noFill/>
          <a:ln>
            <a:noFill/>
          </a:ln>
        </p:spPr>
        <p:txBody>
          <a:bodyPr lIns="0" tIns="0" rIns="0" bIns="0">
            <a:noAutofit/>
          </a:bodyPr>
          <a:lstStyle/>
          <a:p>
            <a:pPr marL="342900" indent="-342900">
              <a:lnSpc>
                <a:spcPct val="150000"/>
              </a:lnSpc>
              <a:buFont typeface="Arial" panose="020B0604020202020204" pitchFamily="34" charset="0"/>
              <a:buChar char="•"/>
            </a:pPr>
            <a:r>
              <a:rPr lang="en-US" sz="2300" b="0" strike="noStrike" spc="-1" dirty="0">
                <a:latin typeface="Times New Roman"/>
              </a:rPr>
              <a:t>Visualize and compare metrics</a:t>
            </a:r>
            <a:endParaRPr lang="en-US" sz="2300" b="0" strike="noStrike" spc="-1" dirty="0">
              <a:latin typeface="Arial"/>
            </a:endParaRPr>
          </a:p>
          <a:p>
            <a:pPr marL="342900" indent="-342900">
              <a:lnSpc>
                <a:spcPct val="150000"/>
              </a:lnSpc>
              <a:buFont typeface="Arial" panose="020B0604020202020204" pitchFamily="34" charset="0"/>
              <a:buChar char="•"/>
            </a:pPr>
            <a:r>
              <a:rPr lang="en-US" sz="2300" b="0" strike="noStrike" spc="-1" dirty="0">
                <a:latin typeface="Times New Roman"/>
              </a:rPr>
              <a:t>Browse model architecture</a:t>
            </a:r>
            <a:endParaRPr lang="en-US" sz="2300" b="0" strike="noStrike" spc="-1" dirty="0">
              <a:latin typeface="Arial"/>
            </a:endParaRPr>
          </a:p>
          <a:p>
            <a:pPr marL="342900" indent="-342900">
              <a:lnSpc>
                <a:spcPct val="150000"/>
              </a:lnSpc>
              <a:buFont typeface="Arial" panose="020B0604020202020204" pitchFamily="34" charset="0"/>
              <a:buChar char="•"/>
            </a:pPr>
            <a:r>
              <a:rPr lang="en-US" sz="2300" b="0" strike="noStrike" spc="-1" dirty="0">
                <a:latin typeface="Times New Roman"/>
              </a:rPr>
              <a:t>Check model parameters’ distribution</a:t>
            </a:r>
            <a:endParaRPr lang="en-US" sz="2300" b="0" strike="noStrike" spc="-1" dirty="0">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50"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A0B07773-340B-4689-AC37-38F7142BC12A}" type="slidenum">
              <a:rPr lang="en-US" sz="1200" b="1" strike="noStrike" spc="-1">
                <a:solidFill>
                  <a:srgbClr val="7AC143"/>
                </a:solidFill>
                <a:latin typeface="Arial"/>
                <a:ea typeface="DejaVu Sans"/>
              </a:rPr>
              <a:t>26</a:t>
            </a:fld>
            <a:endParaRPr lang="en-US" sz="1200" b="0" strike="noStrike" spc="-1">
              <a:latin typeface="Arial"/>
            </a:endParaRPr>
          </a:p>
        </p:txBody>
      </p:sp>
      <p:sp>
        <p:nvSpPr>
          <p:cNvPr id="351" name="CustomShape 3"/>
          <p:cNvSpPr/>
          <p:nvPr/>
        </p:nvSpPr>
        <p:spPr>
          <a:xfrm>
            <a:off x="44928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3 Evaluation / Prediction</a:t>
            </a:r>
            <a:endParaRPr lang="en-US" sz="3600" b="0" strike="noStrike" spc="-1">
              <a:latin typeface="Arial"/>
            </a:endParaRPr>
          </a:p>
        </p:txBody>
      </p:sp>
      <p:sp>
        <p:nvSpPr>
          <p:cNvPr id="352" name="TextShape 4"/>
          <p:cNvSpPr txBox="1"/>
          <p:nvPr/>
        </p:nvSpPr>
        <p:spPr>
          <a:xfrm>
            <a:off x="1120140" y="1189080"/>
            <a:ext cx="5146560" cy="3435840"/>
          </a:xfrm>
          <a:prstGeom prst="rect">
            <a:avLst/>
          </a:prstGeom>
          <a:noFill/>
          <a:ln>
            <a:noFill/>
          </a:ln>
        </p:spPr>
        <p:txBody>
          <a:bodyPr lIns="0" tIns="0" rIns="0" bIns="0">
            <a:noAutofit/>
          </a:bodyPr>
          <a:lstStyle/>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Apply trained model</a:t>
            </a:r>
            <a:endParaRPr lang="en-US" sz="2300" b="0" strike="noStrike" spc="-1" dirty="0">
              <a:latin typeface="Arial"/>
            </a:endParaRPr>
          </a:p>
          <a:p>
            <a:pPr marL="432000" lvl="1" indent="-216000">
              <a:lnSpc>
                <a:spcPct val="150000"/>
              </a:lnSpc>
              <a:spcBef>
                <a:spcPts val="283"/>
              </a:spcBef>
              <a:spcAft>
                <a:spcPts val="283"/>
              </a:spcAft>
              <a:buClr>
                <a:srgbClr val="000000"/>
              </a:buClr>
              <a:buSzPct val="70000"/>
              <a:buFont typeface="Symbol" charset="2"/>
              <a:buChar char=""/>
            </a:pPr>
            <a:r>
              <a:rPr lang="en-US" sz="1600" b="0" strike="noStrike" spc="-1" dirty="0">
                <a:latin typeface="Times New Roman"/>
                <a:ea typeface="Noto Sans CJK SC"/>
              </a:rPr>
              <a:t>Evaluate on different dataset</a:t>
            </a:r>
            <a:endParaRPr lang="en-US" sz="1600" b="0" strike="noStrike" spc="-1" dirty="0">
              <a:latin typeface="Arial"/>
            </a:endParaRPr>
          </a:p>
          <a:p>
            <a:pPr marL="432000" lvl="1" indent="-216000">
              <a:lnSpc>
                <a:spcPct val="150000"/>
              </a:lnSpc>
              <a:spcBef>
                <a:spcPts val="283"/>
              </a:spcBef>
              <a:spcAft>
                <a:spcPts val="283"/>
              </a:spcAft>
              <a:buClr>
                <a:srgbClr val="000000"/>
              </a:buClr>
              <a:buSzPct val="70000"/>
              <a:buFont typeface="Symbol" charset="2"/>
              <a:buChar char=""/>
            </a:pPr>
            <a:r>
              <a:rPr lang="en-US" sz="1600" b="0" strike="noStrike" spc="-1" dirty="0">
                <a:latin typeface="Times New Roman"/>
                <a:ea typeface="Noto Sans CJK SC"/>
              </a:rPr>
              <a:t>Classify novel sequences</a:t>
            </a:r>
            <a:endParaRPr lang="en-US" sz="16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Preprocess sequences</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Predict!</a:t>
            </a:r>
            <a:endParaRPr lang="en-US" sz="2300" b="0" strike="noStrike" spc="-1" dirty="0">
              <a:latin typeface="Arial"/>
            </a:endParaRPr>
          </a:p>
          <a:p>
            <a:pPr marL="342900" indent="-342900">
              <a:lnSpc>
                <a:spcPct val="150000"/>
              </a:lnSpc>
              <a:spcBef>
                <a:spcPts val="283"/>
              </a:spcBef>
              <a:spcAft>
                <a:spcPts val="283"/>
              </a:spcAft>
              <a:buFont typeface="Arial" panose="020B0604020202020204" pitchFamily="34" charset="0"/>
              <a:buChar char="•"/>
            </a:pPr>
            <a:r>
              <a:rPr lang="en-US" sz="2300" b="0" strike="noStrike" spc="-1" dirty="0">
                <a:latin typeface="Times New Roman"/>
                <a:ea typeface="Noto Sans CJK SC"/>
              </a:rPr>
              <a:t>Calculate Integrated Gradients</a:t>
            </a:r>
            <a:endParaRPr lang="en-US" sz="2300" b="0"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CD26942C-5514-4A83-AC3A-41288C2347B4}" type="slidenum">
              <a:rPr lang="en-US" sz="1200" b="1" strike="noStrike" spc="-1">
                <a:solidFill>
                  <a:srgbClr val="7AC143"/>
                </a:solidFill>
                <a:latin typeface="Arial"/>
                <a:ea typeface="DejaVu Sans"/>
              </a:rPr>
              <a:t>27</a:t>
            </a:fld>
            <a:endParaRPr lang="en-US" sz="1200" b="0" strike="noStrike" spc="-1">
              <a:latin typeface="Arial"/>
            </a:endParaRPr>
          </a:p>
        </p:txBody>
      </p:sp>
      <p:sp>
        <p:nvSpPr>
          <p:cNvPr id="354" name="CustomShape 2"/>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355" name="CustomShape 3"/>
          <p:cNvSpPr/>
          <p:nvPr/>
        </p:nvSpPr>
        <p:spPr>
          <a:xfrm>
            <a:off x="46044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cs-CZ" sz="3600" b="0" strike="noStrike" spc="-1">
                <a:solidFill>
                  <a:srgbClr val="21A9C0"/>
                </a:solidFill>
                <a:latin typeface="Arial"/>
                <a:ea typeface="DejaVu Sans"/>
              </a:rPr>
              <a:t>Integrated Gradients</a:t>
            </a:r>
            <a:endParaRPr lang="en-US" sz="3600" b="0" strike="noStrike" spc="-1">
              <a:latin typeface="Arial"/>
            </a:endParaRPr>
          </a:p>
        </p:txBody>
      </p:sp>
      <p:sp>
        <p:nvSpPr>
          <p:cNvPr id="356" name="CustomShape 4"/>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57" name="CustomShape 5"/>
          <p:cNvSpPr/>
          <p:nvPr/>
        </p:nvSpPr>
        <p:spPr>
          <a:xfrm>
            <a:off x="2615760" y="1554480"/>
            <a:ext cx="1737360" cy="54864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358" name="Obrázek 357"/>
          <p:cNvPicPr/>
          <p:nvPr/>
        </p:nvPicPr>
        <p:blipFill>
          <a:blip r:embed="rId3"/>
          <a:stretch/>
        </p:blipFill>
        <p:spPr>
          <a:xfrm>
            <a:off x="2291040" y="1333080"/>
            <a:ext cx="7379280" cy="4155480"/>
          </a:xfrm>
          <a:prstGeom prst="rect">
            <a:avLst/>
          </a:prstGeom>
          <a:ln>
            <a:noFill/>
          </a:ln>
        </p:spPr>
      </p:pic>
      <p:sp>
        <p:nvSpPr>
          <p:cNvPr id="359" name="TextShape 6"/>
          <p:cNvSpPr txBox="1"/>
          <p:nvPr/>
        </p:nvSpPr>
        <p:spPr>
          <a:xfrm>
            <a:off x="3657600" y="5669280"/>
            <a:ext cx="4937760" cy="365760"/>
          </a:xfrm>
          <a:prstGeom prst="rect">
            <a:avLst/>
          </a:prstGeom>
          <a:noFill/>
          <a:ln>
            <a:noFill/>
          </a:ln>
        </p:spPr>
        <p:txBody>
          <a:bodyPr lIns="90000" tIns="45000" rIns="90000" bIns="45000">
            <a:noAutofit/>
          </a:bodyPr>
          <a:lstStyle/>
          <a:p>
            <a:r>
              <a:rPr lang="en-US" sz="1200" b="0" strike="noStrike" spc="-1">
                <a:latin typeface="Arial"/>
              </a:rPr>
              <a:t>Source: AI Explained: What are Integrated Gradients? (A. Taly, 2020)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3333960" y="640836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361"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91E4EBE-89D5-46AC-AFEB-D6A979690283}" type="slidenum">
              <a:rPr lang="en-US" sz="1200" b="1" strike="noStrike" spc="-1">
                <a:solidFill>
                  <a:srgbClr val="7AC143"/>
                </a:solidFill>
                <a:latin typeface="Arial"/>
                <a:ea typeface="DejaVu Sans"/>
              </a:rPr>
              <a:t>28</a:t>
            </a:fld>
            <a:endParaRPr lang="en-US" sz="1200" b="0" strike="noStrike" spc="-1">
              <a:latin typeface="Arial"/>
            </a:endParaRPr>
          </a:p>
        </p:txBody>
      </p:sp>
      <p:sp>
        <p:nvSpPr>
          <p:cNvPr id="362" name="CustomShape 3"/>
          <p:cNvSpPr/>
          <p:nvPr/>
        </p:nvSpPr>
        <p:spPr>
          <a:xfrm>
            <a:off x="449280" y="365040"/>
            <a:ext cx="924336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Integrated Gradients @ENNGene</a:t>
            </a:r>
            <a:endParaRPr lang="en-US" sz="3600" b="0" strike="noStrike" spc="-1">
              <a:latin typeface="Arial"/>
            </a:endParaRPr>
          </a:p>
        </p:txBody>
      </p:sp>
      <p:sp>
        <p:nvSpPr>
          <p:cNvPr id="363" name="CustomShape 4"/>
          <p:cNvSpPr/>
          <p:nvPr/>
        </p:nvSpPr>
        <p:spPr>
          <a:xfrm>
            <a:off x="439920" y="914400"/>
            <a:ext cx="3766320" cy="824040"/>
          </a:xfrm>
          <a:prstGeom prst="rect">
            <a:avLst/>
          </a:prstGeom>
          <a:noFill/>
          <a:ln>
            <a:noFill/>
          </a:ln>
        </p:spPr>
        <p:style>
          <a:lnRef idx="0">
            <a:scrgbClr r="0" g="0" b="0"/>
          </a:lnRef>
          <a:fillRef idx="0">
            <a:scrgbClr r="0" g="0" b="0"/>
          </a:fillRef>
          <a:effectRef idx="0">
            <a:scrgbClr r="0" g="0" b="0"/>
          </a:effectRef>
          <a:fontRef idx="minor"/>
        </p:style>
      </p:sp>
      <p:sp>
        <p:nvSpPr>
          <p:cNvPr id="364" name="TextShape 5"/>
          <p:cNvSpPr txBox="1"/>
          <p:nvPr/>
        </p:nvSpPr>
        <p:spPr>
          <a:xfrm>
            <a:off x="1481760" y="1133280"/>
            <a:ext cx="9235440" cy="4005720"/>
          </a:xfrm>
          <a:prstGeom prst="rect">
            <a:avLst/>
          </a:prstGeom>
          <a:noFill/>
          <a:ln>
            <a:noFill/>
          </a:ln>
        </p:spPr>
        <p:txBody>
          <a:bodyPr lIns="90000" tIns="45000" rIns="90000" bIns="45000">
            <a:noAutofit/>
          </a:bodyPr>
          <a:lstStyle/>
          <a:p>
            <a:pPr algn="ctr">
              <a:lnSpc>
                <a:spcPct val="100000"/>
              </a:lnSpc>
              <a:spcBef>
                <a:spcPts val="283"/>
              </a:spcBef>
              <a:spcAft>
                <a:spcPts val="283"/>
              </a:spcAft>
            </a:pPr>
            <a:endParaRPr lang="en-US" sz="1800" b="0" strike="noStrike" spc="-1">
              <a:latin typeface="Arial"/>
            </a:endParaRPr>
          </a:p>
          <a:p>
            <a:pPr algn="ctr">
              <a:lnSpc>
                <a:spcPct val="100000"/>
              </a:lnSpc>
              <a:spcBef>
                <a:spcPts val="283"/>
              </a:spcBef>
              <a:spcAft>
                <a:spcPts val="283"/>
              </a:spcAft>
            </a:pPr>
            <a:r>
              <a:rPr lang="en-US" sz="2300" b="0" strike="noStrike" spc="-1">
                <a:latin typeface="Times New Roman"/>
                <a:ea typeface="Noto Sans CJK SC"/>
              </a:rPr>
              <a:t>Differentiating bases with </a:t>
            </a:r>
            <a:r>
              <a:rPr lang="en-US" sz="2300" b="1" strike="noStrike" spc="-1">
                <a:solidFill>
                  <a:srgbClr val="C9211E"/>
                </a:solidFill>
                <a:latin typeface="Times New Roman"/>
                <a:ea typeface="Noto Sans CJK SC"/>
              </a:rPr>
              <a:t>high</a:t>
            </a:r>
            <a:r>
              <a:rPr lang="en-US" sz="2300" b="0" strike="noStrike" spc="-1">
                <a:latin typeface="Times New Roman"/>
                <a:ea typeface="Noto Sans CJK SC"/>
              </a:rPr>
              <a:t> and </a:t>
            </a:r>
            <a:r>
              <a:rPr lang="en-US" sz="2300" b="1" strike="noStrike" spc="-1">
                <a:solidFill>
                  <a:srgbClr val="5983B0"/>
                </a:solidFill>
                <a:latin typeface="Times New Roman"/>
                <a:ea typeface="Noto Sans CJK SC"/>
              </a:rPr>
              <a:t>low</a:t>
            </a:r>
            <a:r>
              <a:rPr lang="en-US" sz="2300" b="0" strike="noStrike" spc="-1">
                <a:latin typeface="Times New Roman"/>
                <a:ea typeface="Noto Sans CJK SC"/>
              </a:rPr>
              <a:t> attribution</a:t>
            </a:r>
            <a:endParaRPr lang="en-US" sz="2300" b="0" strike="noStrike" spc="-1">
              <a:latin typeface="Arial"/>
            </a:endParaRPr>
          </a:p>
          <a:p>
            <a:pPr algn="ctr">
              <a:lnSpc>
                <a:spcPct val="100000"/>
              </a:lnSpc>
              <a:spcBef>
                <a:spcPts val="283"/>
              </a:spcBef>
              <a:spcAft>
                <a:spcPts val="283"/>
              </a:spcAft>
            </a:pPr>
            <a:endParaRPr lang="en-US" sz="2300" b="0" strike="noStrike" spc="-1">
              <a:latin typeface="Arial"/>
            </a:endParaRPr>
          </a:p>
          <a:p>
            <a:pPr algn="ctr">
              <a:lnSpc>
                <a:spcPct val="100000"/>
              </a:lnSpc>
              <a:spcBef>
                <a:spcPts val="283"/>
              </a:spcBef>
              <a:spcAft>
                <a:spcPts val="283"/>
              </a:spcAft>
            </a:pPr>
            <a:r>
              <a:rPr lang="en-US" sz="2300" b="0" strike="noStrike" spc="-1">
                <a:latin typeface="Times New Roman"/>
                <a:ea typeface="Noto Sans CJK SC"/>
              </a:rPr>
              <a:t>Available for all combinations of all three branches</a:t>
            </a:r>
            <a:endParaRPr lang="en-US" sz="2300" b="0" strike="noStrike" spc="-1">
              <a:latin typeface="Arial"/>
            </a:endParaRPr>
          </a:p>
        </p:txBody>
      </p:sp>
      <p:pic>
        <p:nvPicPr>
          <p:cNvPr id="365" name="Obrázek 364"/>
          <p:cNvPicPr/>
          <p:nvPr/>
        </p:nvPicPr>
        <p:blipFill>
          <a:blip r:embed="rId3"/>
          <a:srcRect t="68601"/>
          <a:stretch/>
        </p:blipFill>
        <p:spPr>
          <a:xfrm>
            <a:off x="3237480" y="3383280"/>
            <a:ext cx="5723640" cy="209520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296640" y="2651760"/>
            <a:ext cx="2743200" cy="1636200"/>
          </a:xfrm>
          <a:prstGeom prst="rect">
            <a:avLst/>
          </a:prstGeom>
          <a:noFill/>
          <a:ln>
            <a:noFill/>
          </a:ln>
        </p:spPr>
        <p:txBody>
          <a:bodyPr lIns="0" tIns="0" rIns="0" bIns="0" anchor="ctr">
            <a:noAutofit/>
          </a:bodyPr>
          <a:lstStyle/>
          <a:p>
            <a:pPr indent="-324000" algn="r">
              <a:lnSpc>
                <a:spcPct val="100000"/>
              </a:lnSpc>
              <a:tabLst>
                <a:tab pos="0" algn="l"/>
              </a:tabLst>
            </a:pPr>
            <a:r>
              <a:rPr lang="en-US" sz="1500" b="0" strike="noStrike" spc="-1">
                <a:solidFill>
                  <a:srgbClr val="000000"/>
                </a:solidFill>
                <a:latin typeface="Arial"/>
                <a:ea typeface="DejaVu Sans"/>
              </a:rPr>
              <a:t>Contact @ Eliška Chalupová</a:t>
            </a:r>
            <a:endParaRPr lang="en-US" sz="1500" b="0" strike="noStrike" spc="-1">
              <a:solidFill>
                <a:srgbClr val="39464A"/>
              </a:solidFill>
              <a:latin typeface="Arial"/>
            </a:endParaRPr>
          </a:p>
          <a:p>
            <a:pPr indent="-324000" algn="r">
              <a:lnSpc>
                <a:spcPct val="100000"/>
              </a:lnSpc>
              <a:tabLst>
                <a:tab pos="0" algn="l"/>
              </a:tabLst>
            </a:pPr>
            <a:r>
              <a:rPr lang="en-US" sz="1500" b="0" strike="noStrike" spc="-1">
                <a:solidFill>
                  <a:srgbClr val="0563C1"/>
                </a:solidFill>
                <a:latin typeface="Arial"/>
                <a:ea typeface="DejaVu Sans"/>
                <a:hlinkClick r:id="rId3"/>
              </a:rPr>
              <a:t>chalupovaeliska@email.cz</a:t>
            </a:r>
            <a:r>
              <a:rPr lang="en-US" sz="1500" b="0" strike="noStrike" spc="-1">
                <a:solidFill>
                  <a:srgbClr val="0563C1"/>
                </a:solidFill>
                <a:latin typeface="Arial"/>
                <a:ea typeface="DejaVu Sans"/>
              </a:rPr>
              <a:t>  </a:t>
            </a:r>
            <a:endParaRPr lang="en-US" sz="1500" b="0" strike="noStrike" spc="-1">
              <a:solidFill>
                <a:srgbClr val="39464A"/>
              </a:solidFill>
              <a:latin typeface="Arial"/>
            </a:endParaRPr>
          </a:p>
          <a:p>
            <a:pPr indent="-324000" algn="r">
              <a:lnSpc>
                <a:spcPct val="100000"/>
              </a:lnSpc>
              <a:tabLst>
                <a:tab pos="0" algn="l"/>
              </a:tabLst>
            </a:pPr>
            <a:r>
              <a:rPr lang="en-US" sz="1500" b="0" strike="noStrike" spc="-1">
                <a:solidFill>
                  <a:srgbClr val="0563C1"/>
                </a:solidFill>
                <a:latin typeface="Arial"/>
                <a:ea typeface="DejaVu Sans"/>
                <a:hlinkClick r:id="rId4"/>
              </a:rPr>
              <a:t>375973@mail.muni.cz</a:t>
            </a:r>
            <a:r>
              <a:rPr lang="en-US" sz="1500" b="0" strike="noStrike" spc="-1">
                <a:solidFill>
                  <a:srgbClr val="0563C1"/>
                </a:solidFill>
                <a:latin typeface="Arial"/>
                <a:ea typeface="DejaVu Sans"/>
              </a:rPr>
              <a:t>      </a:t>
            </a:r>
            <a:endParaRPr lang="en-US" sz="1500" b="0" strike="noStrike" spc="-1">
              <a:solidFill>
                <a:srgbClr val="39464A"/>
              </a:solidFill>
              <a:latin typeface="Arial"/>
            </a:endParaRPr>
          </a:p>
        </p:txBody>
      </p:sp>
      <p:sp>
        <p:nvSpPr>
          <p:cNvPr id="367" name="CustomShape 2"/>
          <p:cNvSpPr/>
          <p:nvPr/>
        </p:nvSpPr>
        <p:spPr>
          <a:xfrm>
            <a:off x="2926080" y="6408360"/>
            <a:ext cx="1828800" cy="215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pPr>
            <a:r>
              <a:rPr lang="cs-CZ" sz="1800" b="0" strike="noStrike" spc="-1">
                <a:solidFill>
                  <a:srgbClr val="21A9C0"/>
                </a:solidFill>
                <a:latin typeface="Arial"/>
                <a:hlinkClick r:id="rId5"/>
              </a:rPr>
              <a:t>www.ceitec.eu</a:t>
            </a:r>
            <a:r>
              <a:rPr lang="cs-CZ" sz="1800" b="0" strike="noStrike" spc="-1">
                <a:solidFill>
                  <a:srgbClr val="21A9C0"/>
                </a:solidFill>
                <a:latin typeface="Arial"/>
              </a:rPr>
              <a:t>  </a:t>
            </a:r>
            <a:endParaRPr lang="en-US" sz="1800" b="0" strike="noStrike" spc="-1">
              <a:latin typeface="Arial"/>
            </a:endParaRPr>
          </a:p>
        </p:txBody>
      </p:sp>
      <p:sp>
        <p:nvSpPr>
          <p:cNvPr id="368" name="CustomShape 3"/>
          <p:cNvSpPr/>
          <p:nvPr/>
        </p:nvSpPr>
        <p:spPr>
          <a:xfrm>
            <a:off x="2363400" y="1836360"/>
            <a:ext cx="841320" cy="280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600" b="0" strike="noStrike" spc="-1">
                <a:solidFill>
                  <a:srgbClr val="21A9C0"/>
                </a:solidFill>
                <a:latin typeface="Arial"/>
              </a:rPr>
              <a:t>CEITEC</a:t>
            </a:r>
            <a:endParaRPr lang="en-US" sz="1600" b="0" strike="noStrike" spc="-1">
              <a:latin typeface="Arial"/>
            </a:endParaRPr>
          </a:p>
        </p:txBody>
      </p:sp>
      <p:sp>
        <p:nvSpPr>
          <p:cNvPr id="369" name="CustomShape 4"/>
          <p:cNvSpPr/>
          <p:nvPr/>
        </p:nvSpPr>
        <p:spPr>
          <a:xfrm>
            <a:off x="2026440" y="2419200"/>
            <a:ext cx="1553760" cy="280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600" b="0" strike="noStrike" spc="-1">
                <a:solidFill>
                  <a:srgbClr val="21A9C0"/>
                </a:solidFill>
                <a:latin typeface="Arial"/>
              </a:rPr>
              <a:t>@CEITEC_Brno</a:t>
            </a:r>
            <a:endParaRPr lang="en-US" sz="1600" b="0" strike="noStrike" spc="-1">
              <a:latin typeface="Arial"/>
            </a:endParaRPr>
          </a:p>
        </p:txBody>
      </p:sp>
      <p:sp>
        <p:nvSpPr>
          <p:cNvPr id="370" name="CustomShape 5"/>
          <p:cNvSpPr/>
          <p:nvPr/>
        </p:nvSpPr>
        <p:spPr>
          <a:xfrm>
            <a:off x="1489680" y="2383200"/>
            <a:ext cx="414000" cy="359640"/>
          </a:xfrm>
          <a:custGeom>
            <a:avLst/>
            <a:gdLst/>
            <a:ahLst/>
            <a:cxnLst/>
            <a:rect l="l" t="t" r="r" b="b"/>
            <a:pathLst>
              <a:path w="1833" h="1587">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271" y="612"/>
                </a:moveTo>
                <a:cubicBezTo>
                  <a:pt x="1307" y="586"/>
                  <a:pt x="1338" y="554"/>
                  <a:pt x="1362" y="517"/>
                </a:cubicBezTo>
                <a:cubicBezTo>
                  <a:pt x="1330" y="532"/>
                  <a:pt x="1295" y="542"/>
                  <a:pt x="1257" y="546"/>
                </a:cubicBezTo>
                <a:cubicBezTo>
                  <a:pt x="1295" y="523"/>
                  <a:pt x="1324" y="487"/>
                  <a:pt x="1338" y="445"/>
                </a:cubicBezTo>
                <a:cubicBezTo>
                  <a:pt x="1303" y="466"/>
                  <a:pt x="1263" y="481"/>
                  <a:pt x="1222" y="489"/>
                </a:cubicBezTo>
                <a:cubicBezTo>
                  <a:pt x="1188" y="454"/>
                  <a:pt x="1141" y="431"/>
                  <a:pt x="1088" y="431"/>
                </a:cubicBezTo>
                <a:cubicBezTo>
                  <a:pt x="987" y="431"/>
                  <a:pt x="905" y="513"/>
                  <a:pt x="905" y="614"/>
                </a:cubicBezTo>
                <a:cubicBezTo>
                  <a:pt x="905" y="629"/>
                  <a:pt x="907" y="642"/>
                  <a:pt x="910" y="656"/>
                </a:cubicBezTo>
                <a:cubicBezTo>
                  <a:pt x="758" y="648"/>
                  <a:pt x="623" y="575"/>
                  <a:pt x="533" y="465"/>
                </a:cubicBezTo>
                <a:cubicBezTo>
                  <a:pt x="518" y="492"/>
                  <a:pt x="509" y="523"/>
                  <a:pt x="509" y="557"/>
                </a:cubicBezTo>
                <a:cubicBezTo>
                  <a:pt x="509" y="620"/>
                  <a:pt x="541" y="676"/>
                  <a:pt x="590" y="709"/>
                </a:cubicBezTo>
                <a:cubicBezTo>
                  <a:pt x="560" y="708"/>
                  <a:pt x="532" y="700"/>
                  <a:pt x="507" y="686"/>
                </a:cubicBezTo>
                <a:cubicBezTo>
                  <a:pt x="507" y="687"/>
                  <a:pt x="507" y="688"/>
                  <a:pt x="507" y="688"/>
                </a:cubicBezTo>
                <a:cubicBezTo>
                  <a:pt x="507" y="777"/>
                  <a:pt x="570" y="851"/>
                  <a:pt x="654" y="868"/>
                </a:cubicBezTo>
                <a:cubicBezTo>
                  <a:pt x="638" y="872"/>
                  <a:pt x="622" y="874"/>
                  <a:pt x="606" y="874"/>
                </a:cubicBezTo>
                <a:cubicBezTo>
                  <a:pt x="594" y="874"/>
                  <a:pt x="582" y="873"/>
                  <a:pt x="571" y="871"/>
                </a:cubicBezTo>
                <a:cubicBezTo>
                  <a:pt x="595" y="943"/>
                  <a:pt x="662" y="996"/>
                  <a:pt x="742" y="998"/>
                </a:cubicBezTo>
                <a:cubicBezTo>
                  <a:pt x="679" y="1047"/>
                  <a:pt x="601" y="1076"/>
                  <a:pt x="515" y="1076"/>
                </a:cubicBezTo>
                <a:cubicBezTo>
                  <a:pt x="500" y="1076"/>
                  <a:pt x="486" y="1075"/>
                  <a:pt x="471" y="1073"/>
                </a:cubicBezTo>
                <a:cubicBezTo>
                  <a:pt x="552" y="1125"/>
                  <a:pt x="648" y="1156"/>
                  <a:pt x="752" y="1156"/>
                </a:cubicBezTo>
                <a:cubicBezTo>
                  <a:pt x="1088" y="1156"/>
                  <a:pt x="1272" y="877"/>
                  <a:pt x="1272" y="635"/>
                </a:cubicBezTo>
                <a:cubicBezTo>
                  <a:pt x="1272" y="627"/>
                  <a:pt x="1272" y="619"/>
                  <a:pt x="1271" y="612"/>
                </a:cubicBezTo>
                <a:close/>
                <a:moveTo>
                  <a:pt x="1271" y="612"/>
                </a:moveTo>
                <a:cubicBezTo>
                  <a:pt x="1271" y="612"/>
                  <a:pt x="1271" y="612"/>
                  <a:pt x="1271" y="612"/>
                </a:cubicBezTo>
              </a:path>
            </a:pathLst>
          </a:custGeom>
          <a:solidFill>
            <a:srgbClr val="21A9C0"/>
          </a:solidFill>
          <a:ln>
            <a:noFill/>
          </a:ln>
        </p:spPr>
        <p:style>
          <a:lnRef idx="0">
            <a:scrgbClr r="0" g="0" b="0"/>
          </a:lnRef>
          <a:fillRef idx="0">
            <a:scrgbClr r="0" g="0" b="0"/>
          </a:fillRef>
          <a:effectRef idx="0">
            <a:scrgbClr r="0" g="0" b="0"/>
          </a:effectRef>
          <a:fontRef idx="minor"/>
        </p:style>
      </p:sp>
      <p:sp>
        <p:nvSpPr>
          <p:cNvPr id="371" name="CustomShape 6"/>
          <p:cNvSpPr/>
          <p:nvPr/>
        </p:nvSpPr>
        <p:spPr>
          <a:xfrm>
            <a:off x="1826640" y="1797120"/>
            <a:ext cx="416880" cy="359640"/>
          </a:xfrm>
          <a:custGeom>
            <a:avLst/>
            <a:gdLst/>
            <a:ahLst/>
            <a:cxnLst/>
            <a:rect l="l" t="t" r="r" b="b"/>
            <a:pathLst>
              <a:path w="1833" h="1587">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131" y="659"/>
                </a:moveTo>
                <a:cubicBezTo>
                  <a:pt x="985" y="659"/>
                  <a:pt x="985" y="659"/>
                  <a:pt x="985" y="659"/>
                </a:cubicBezTo>
                <a:cubicBezTo>
                  <a:pt x="985" y="563"/>
                  <a:pt x="985" y="563"/>
                  <a:pt x="985" y="563"/>
                </a:cubicBezTo>
                <a:cubicBezTo>
                  <a:pt x="985" y="527"/>
                  <a:pt x="1009" y="519"/>
                  <a:pt x="1026" y="519"/>
                </a:cubicBezTo>
                <a:cubicBezTo>
                  <a:pt x="1129" y="519"/>
                  <a:pt x="1129" y="519"/>
                  <a:pt x="1129" y="519"/>
                </a:cubicBezTo>
                <a:cubicBezTo>
                  <a:pt x="1129" y="361"/>
                  <a:pt x="1129" y="361"/>
                  <a:pt x="1129" y="361"/>
                </a:cubicBezTo>
                <a:cubicBezTo>
                  <a:pt x="987" y="360"/>
                  <a:pt x="987" y="360"/>
                  <a:pt x="987" y="360"/>
                </a:cubicBezTo>
                <a:cubicBezTo>
                  <a:pt x="830" y="360"/>
                  <a:pt x="794" y="478"/>
                  <a:pt x="794" y="553"/>
                </a:cubicBezTo>
                <a:cubicBezTo>
                  <a:pt x="794" y="659"/>
                  <a:pt x="794" y="659"/>
                  <a:pt x="794" y="659"/>
                </a:cubicBezTo>
                <a:cubicBezTo>
                  <a:pt x="703" y="659"/>
                  <a:pt x="703" y="659"/>
                  <a:pt x="703" y="659"/>
                </a:cubicBezTo>
                <a:cubicBezTo>
                  <a:pt x="703" y="821"/>
                  <a:pt x="703" y="821"/>
                  <a:pt x="703" y="821"/>
                </a:cubicBezTo>
                <a:cubicBezTo>
                  <a:pt x="794" y="821"/>
                  <a:pt x="794" y="821"/>
                  <a:pt x="794" y="821"/>
                </a:cubicBezTo>
                <a:cubicBezTo>
                  <a:pt x="794" y="1282"/>
                  <a:pt x="794" y="1282"/>
                  <a:pt x="794" y="1282"/>
                </a:cubicBezTo>
                <a:cubicBezTo>
                  <a:pt x="985" y="1282"/>
                  <a:pt x="985" y="1282"/>
                  <a:pt x="985" y="1282"/>
                </a:cubicBezTo>
                <a:cubicBezTo>
                  <a:pt x="985" y="821"/>
                  <a:pt x="985" y="821"/>
                  <a:pt x="985" y="821"/>
                </a:cubicBezTo>
                <a:cubicBezTo>
                  <a:pt x="1115" y="821"/>
                  <a:pt x="1115" y="821"/>
                  <a:pt x="1115" y="821"/>
                </a:cubicBezTo>
                <a:lnTo>
                  <a:pt x="1131" y="659"/>
                </a:lnTo>
                <a:close/>
                <a:moveTo>
                  <a:pt x="1115" y="821"/>
                </a:moveTo>
                <a:cubicBezTo>
                  <a:pt x="1115" y="821"/>
                  <a:pt x="1115" y="821"/>
                  <a:pt x="1115" y="821"/>
                </a:cubicBezTo>
              </a:path>
            </a:pathLst>
          </a:custGeom>
          <a:solidFill>
            <a:srgbClr val="21A9C0"/>
          </a:solidFill>
          <a:ln>
            <a:noFill/>
          </a:ln>
        </p:spPr>
        <p:style>
          <a:lnRef idx="0">
            <a:scrgbClr r="0" g="0" b="0"/>
          </a:lnRef>
          <a:fillRef idx="0">
            <a:scrgbClr r="0" g="0" b="0"/>
          </a:fillRef>
          <a:effectRef idx="0">
            <a:scrgbClr r="0" g="0" b="0"/>
          </a:effectRef>
          <a:fontRef idx="minor"/>
        </p:style>
      </p:sp>
      <p:sp>
        <p:nvSpPr>
          <p:cNvPr id="372" name="TextShape 7"/>
          <p:cNvSpPr txBox="1"/>
          <p:nvPr/>
        </p:nvSpPr>
        <p:spPr>
          <a:xfrm>
            <a:off x="146880" y="4470840"/>
            <a:ext cx="4663440" cy="530640"/>
          </a:xfrm>
          <a:prstGeom prst="rect">
            <a:avLst/>
          </a:prstGeom>
          <a:noFill/>
          <a:ln>
            <a:noFill/>
          </a:ln>
        </p:spPr>
        <p:txBody>
          <a:bodyPr lIns="90000" tIns="45000" rIns="90000" bIns="45000">
            <a:noAutofit/>
          </a:bodyPr>
          <a:lstStyle/>
          <a:p>
            <a:r>
              <a:rPr lang="en-US" sz="1300" b="0" strike="noStrike" spc="-1">
                <a:latin typeface="Arial"/>
              </a:rPr>
              <a:t>github.com/ML-Bioinfo-CEITEC/ENNGene</a:t>
            </a:r>
          </a:p>
          <a:p>
            <a:endParaRPr lang="en-US" sz="1300" b="0" strike="noStrike" spc="-1">
              <a:latin typeface="Arial"/>
            </a:endParaRPr>
          </a:p>
        </p:txBody>
      </p:sp>
      <p:pic>
        <p:nvPicPr>
          <p:cNvPr id="373" name="Obrázek 372"/>
          <p:cNvPicPr/>
          <p:nvPr/>
        </p:nvPicPr>
        <p:blipFill>
          <a:blip r:embed="rId6"/>
          <a:stretch/>
        </p:blipFill>
        <p:spPr>
          <a:xfrm>
            <a:off x="548640" y="5303520"/>
            <a:ext cx="1276560" cy="982440"/>
          </a:xfrm>
          <a:prstGeom prst="rect">
            <a:avLst/>
          </a:prstGeom>
          <a:ln>
            <a:noFill/>
          </a:ln>
        </p:spPr>
      </p:pic>
      <p:sp>
        <p:nvSpPr>
          <p:cNvPr id="374" name="TextShape 8"/>
          <p:cNvSpPr txBox="1"/>
          <p:nvPr/>
        </p:nvSpPr>
        <p:spPr>
          <a:xfrm>
            <a:off x="2067120" y="5616720"/>
            <a:ext cx="1855440" cy="346680"/>
          </a:xfrm>
          <a:prstGeom prst="rect">
            <a:avLst/>
          </a:prstGeom>
          <a:noFill/>
          <a:ln>
            <a:noFill/>
          </a:ln>
        </p:spPr>
        <p:txBody>
          <a:bodyPr lIns="90000" tIns="45000" rIns="90000" bIns="45000">
            <a:noAutofit/>
          </a:bodyPr>
          <a:lstStyle/>
          <a:p>
            <a:r>
              <a:rPr lang="cs-CZ" sz="1800" b="0" strike="noStrike" spc="-1">
                <a:solidFill>
                  <a:srgbClr val="21A9C0"/>
                </a:solidFill>
                <a:latin typeface="Arial"/>
              </a:rPr>
              <a:t>www.sci.muni.cz</a:t>
            </a:r>
            <a:endParaRPr lang="en-US" sz="18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466560" y="365040"/>
            <a:ext cx="1169496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3200" b="0" strike="noStrike" spc="-1">
                <a:solidFill>
                  <a:srgbClr val="21A9C0"/>
                </a:solidFill>
                <a:latin typeface="Arial"/>
                <a:ea typeface="Arial"/>
              </a:rPr>
              <a:t>Outline</a:t>
            </a:r>
            <a:endParaRPr lang="en-US" sz="3200" b="0" strike="noStrike" spc="-1">
              <a:latin typeface="Arial"/>
            </a:endParaRPr>
          </a:p>
        </p:txBody>
      </p:sp>
      <p:sp>
        <p:nvSpPr>
          <p:cNvPr id="165"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E65D6C2-962D-4589-9384-9DB6E77192DE}" type="slidenum">
              <a:rPr lang="en-US" sz="1200" b="1" strike="noStrike" spc="-1">
                <a:solidFill>
                  <a:srgbClr val="7AC143"/>
                </a:solidFill>
                <a:latin typeface="Arial"/>
                <a:ea typeface="DejaVu Sans"/>
              </a:rPr>
              <a:t>3</a:t>
            </a:fld>
            <a:endParaRPr lang="en-US" sz="1200" b="0" strike="noStrike" spc="-1">
              <a:latin typeface="Arial"/>
            </a:endParaRPr>
          </a:p>
        </p:txBody>
      </p:sp>
      <p:sp>
        <p:nvSpPr>
          <p:cNvPr id="166" name="CustomShape 3"/>
          <p:cNvSpPr/>
          <p:nvPr/>
        </p:nvSpPr>
        <p:spPr>
          <a:xfrm>
            <a:off x="1280160" y="4635000"/>
            <a:ext cx="3362760" cy="1620360"/>
          </a:xfrm>
          <a:prstGeom prst="rect">
            <a:avLst/>
          </a:prstGeom>
          <a:noFill/>
          <a:ln>
            <a:noFill/>
          </a:ln>
        </p:spPr>
        <p:style>
          <a:lnRef idx="0">
            <a:scrgbClr r="0" g="0" b="0"/>
          </a:lnRef>
          <a:fillRef idx="0">
            <a:scrgbClr r="0" g="0" b="0"/>
          </a:fillRef>
          <a:effectRef idx="0">
            <a:scrgbClr r="0" g="0" b="0"/>
          </a:effectRef>
          <a:fontRef idx="minor"/>
        </p:style>
      </p:sp>
      <p:sp>
        <p:nvSpPr>
          <p:cNvPr id="167" name="CustomShape 4"/>
          <p:cNvSpPr/>
          <p:nvPr/>
        </p:nvSpPr>
        <p:spPr>
          <a:xfrm>
            <a:off x="457200" y="914400"/>
            <a:ext cx="2641680" cy="824040"/>
          </a:xfrm>
          <a:prstGeom prst="rect">
            <a:avLst/>
          </a:prstGeom>
          <a:noFill/>
          <a:ln>
            <a:noFill/>
          </a:ln>
        </p:spPr>
        <p:style>
          <a:lnRef idx="0">
            <a:scrgbClr r="0" g="0" b="0"/>
          </a:lnRef>
          <a:fillRef idx="0">
            <a:scrgbClr r="0" g="0" b="0"/>
          </a:fillRef>
          <a:effectRef idx="0">
            <a:scrgbClr r="0" g="0" b="0"/>
          </a:effectRef>
          <a:fontRef idx="minor"/>
        </p:style>
      </p:sp>
      <p:sp>
        <p:nvSpPr>
          <p:cNvPr id="168" name="CustomShape 5"/>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
        <p:nvSpPr>
          <p:cNvPr id="169" name="TextShape 6"/>
          <p:cNvSpPr txBox="1"/>
          <p:nvPr/>
        </p:nvSpPr>
        <p:spPr>
          <a:xfrm>
            <a:off x="3433680" y="914400"/>
            <a:ext cx="5760720" cy="4300920"/>
          </a:xfrm>
          <a:prstGeom prst="rect">
            <a:avLst/>
          </a:prstGeom>
          <a:noFill/>
          <a:ln>
            <a:noFill/>
          </a:ln>
        </p:spPr>
        <p:txBody>
          <a:bodyPr lIns="90000" tIns="45000" rIns="90000" bIns="45000">
            <a:noAutofit/>
          </a:bodyPr>
          <a:lstStyle/>
          <a:p>
            <a:pPr>
              <a:lnSpc>
                <a:spcPct val="100000"/>
              </a:lnSpc>
              <a:spcBef>
                <a:spcPts val="283"/>
              </a:spcBef>
              <a:spcAft>
                <a:spcPts val="283"/>
              </a:spcAft>
              <a:buClr>
                <a:srgbClr val="000000"/>
              </a:buClr>
              <a:buSzPct val="80000"/>
            </a:pPr>
            <a:r>
              <a:rPr lang="en-US" sz="2300" b="1" strike="noStrike" spc="-1" dirty="0">
                <a:latin typeface="Times New Roman"/>
                <a:ea typeface="Noto Sans CJK SC"/>
              </a:rPr>
              <a:t>Basic concepts &amp; key terms</a:t>
            </a:r>
            <a:endParaRPr lang="en-US" sz="23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300" b="0" strike="noStrike" spc="-1" dirty="0">
                <a:latin typeface="Times New Roman"/>
                <a:ea typeface="Noto Sans CJK SC"/>
              </a:rPr>
              <a:t>Deep Neural Networks</a:t>
            </a:r>
            <a:endParaRPr lang="en-US" sz="2300" b="0" strike="noStrike" spc="-1" dirty="0">
              <a:latin typeface="Arial"/>
            </a:endParaRPr>
          </a:p>
          <a:p>
            <a:pPr marL="648000" lvl="2" indent="-216000">
              <a:lnSpc>
                <a:spcPct val="100000"/>
              </a:lnSpc>
              <a:spcBef>
                <a:spcPts val="283"/>
              </a:spcBef>
              <a:spcAft>
                <a:spcPts val="283"/>
              </a:spcAft>
              <a:buClr>
                <a:srgbClr val="000000"/>
              </a:buClr>
              <a:buSzPct val="45000"/>
              <a:buFont typeface="Symbol" charset="2"/>
              <a:buChar char=""/>
            </a:pPr>
            <a:r>
              <a:rPr lang="en-US" sz="2300" b="0" strike="noStrike" spc="-1" dirty="0">
                <a:latin typeface="Times New Roman"/>
                <a:ea typeface="Noto Sans CJK SC"/>
              </a:rPr>
              <a:t>Convolutional Networks</a:t>
            </a:r>
            <a:endParaRPr lang="en-US" sz="23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endParaRPr lang="en-US" sz="2300" b="0" strike="noStrike" spc="-1" dirty="0">
              <a:latin typeface="Arial"/>
            </a:endParaRPr>
          </a:p>
          <a:p>
            <a:pPr>
              <a:lnSpc>
                <a:spcPct val="100000"/>
              </a:lnSpc>
              <a:spcBef>
                <a:spcPts val="283"/>
              </a:spcBef>
              <a:spcAft>
                <a:spcPts val="283"/>
              </a:spcAft>
              <a:buClr>
                <a:srgbClr val="000000"/>
              </a:buClr>
              <a:buSzPct val="80000"/>
            </a:pPr>
            <a:r>
              <a:rPr lang="en-US" sz="2300" b="1" strike="noStrike" spc="-1" dirty="0">
                <a:latin typeface="Times New Roman"/>
                <a:ea typeface="Noto Sans CJK SC"/>
              </a:rPr>
              <a:t>RNA-binding proteins</a:t>
            </a:r>
            <a:endParaRPr lang="en-US" sz="23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300" b="0" strike="noStrike" spc="-1" dirty="0">
                <a:latin typeface="Times New Roman"/>
                <a:ea typeface="Noto Sans CJK SC"/>
              </a:rPr>
              <a:t>Previous methods</a:t>
            </a:r>
            <a:endParaRPr lang="en-US" sz="23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300" b="0" strike="noStrike" spc="-1" dirty="0">
                <a:latin typeface="Times New Roman"/>
                <a:ea typeface="Noto Sans CJK SC"/>
              </a:rPr>
              <a:t>Deep Learning approaches</a:t>
            </a:r>
            <a:endParaRPr lang="en-US" sz="23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300" b="0" strike="noStrike" spc="-1" dirty="0">
                <a:latin typeface="Times New Roman"/>
                <a:ea typeface="Noto Sans CJK SC"/>
              </a:rPr>
              <a:t>Our results</a:t>
            </a:r>
            <a:endParaRPr lang="en-US" sz="23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endParaRPr lang="en-US" sz="2300" b="0" strike="noStrike" spc="-1" dirty="0">
              <a:latin typeface="Arial"/>
            </a:endParaRPr>
          </a:p>
          <a:p>
            <a:pPr>
              <a:spcBef>
                <a:spcPts val="283"/>
              </a:spcBef>
              <a:spcAft>
                <a:spcPts val="283"/>
              </a:spcAft>
              <a:buClr>
                <a:srgbClr val="000000"/>
              </a:buClr>
              <a:buSzPct val="80000"/>
            </a:pPr>
            <a:r>
              <a:rPr lang="en-US" sz="2300" b="1" strike="noStrike" spc="-1" dirty="0" err="1">
                <a:latin typeface="Times New Roman"/>
              </a:rPr>
              <a:t>ENNGene</a:t>
            </a:r>
            <a:endParaRPr lang="en-US" sz="23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300" b="0" strike="noStrike" spc="-1" dirty="0">
                <a:latin typeface="Times New Roman"/>
                <a:ea typeface="Noto Sans CJK SC"/>
              </a:rPr>
              <a:t>Tool overview</a:t>
            </a:r>
            <a:endParaRPr lang="en-US" sz="23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2827440" y="2742120"/>
            <a:ext cx="666576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3800" b="1" strike="noStrike" spc="-1">
                <a:solidFill>
                  <a:srgbClr val="21A9C0"/>
                </a:solidFill>
                <a:latin typeface="Arial"/>
                <a:ea typeface="Arial"/>
              </a:rPr>
              <a:t>Basic </a:t>
            </a:r>
            <a:r>
              <a:rPr lang="en-US" sz="3800" b="1" strike="noStrike" spc="-1">
                <a:solidFill>
                  <a:srgbClr val="000000"/>
                </a:solidFill>
                <a:latin typeface="Arial"/>
                <a:ea typeface="Arial"/>
              </a:rPr>
              <a:t>concepts</a:t>
            </a:r>
            <a:r>
              <a:rPr lang="en-US" sz="3800" b="1" strike="noStrike" spc="-1">
                <a:solidFill>
                  <a:srgbClr val="21A9C0"/>
                </a:solidFill>
                <a:latin typeface="Arial"/>
                <a:ea typeface="Arial"/>
              </a:rPr>
              <a:t> &amp; key terms</a:t>
            </a:r>
            <a:endParaRPr lang="en-US" sz="3800" b="1" strike="noStrike" spc="-1">
              <a:latin typeface="Arial"/>
            </a:endParaRPr>
          </a:p>
        </p:txBody>
      </p:sp>
      <p:sp>
        <p:nvSpPr>
          <p:cNvPr id="171"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55E3D4B-0F48-48A6-8282-6C532AEF7317}" type="slidenum">
              <a:rPr lang="en-US" sz="1200" b="1" strike="noStrike" spc="-1">
                <a:solidFill>
                  <a:srgbClr val="7AC143"/>
                </a:solidFill>
                <a:latin typeface="Arial"/>
                <a:ea typeface="DejaVu Sans"/>
              </a:rPr>
              <a:t>4</a:t>
            </a:fld>
            <a:endParaRPr lang="en-US" sz="1200" b="0" strike="noStrike" spc="-1">
              <a:latin typeface="Arial"/>
            </a:endParaRPr>
          </a:p>
        </p:txBody>
      </p:sp>
      <p:sp>
        <p:nvSpPr>
          <p:cNvPr id="172" name="CustomShape 3"/>
          <p:cNvSpPr/>
          <p:nvPr/>
        </p:nvSpPr>
        <p:spPr>
          <a:xfrm>
            <a:off x="1280160" y="4635000"/>
            <a:ext cx="3362760" cy="1620360"/>
          </a:xfrm>
          <a:prstGeom prst="rect">
            <a:avLst/>
          </a:prstGeom>
          <a:noFill/>
          <a:ln>
            <a:noFill/>
          </a:ln>
        </p:spPr>
        <p:style>
          <a:lnRef idx="0">
            <a:scrgbClr r="0" g="0" b="0"/>
          </a:lnRef>
          <a:fillRef idx="0">
            <a:scrgbClr r="0" g="0" b="0"/>
          </a:fillRef>
          <a:effectRef idx="0">
            <a:scrgbClr r="0" g="0" b="0"/>
          </a:effectRef>
          <a:fontRef idx="minor"/>
        </p:style>
      </p:sp>
      <p:sp>
        <p:nvSpPr>
          <p:cNvPr id="173" name="CustomShape 4"/>
          <p:cNvSpPr/>
          <p:nvPr/>
        </p:nvSpPr>
        <p:spPr>
          <a:xfrm>
            <a:off x="457200" y="914400"/>
            <a:ext cx="2641680" cy="824040"/>
          </a:xfrm>
          <a:prstGeom prst="rect">
            <a:avLst/>
          </a:prstGeom>
          <a:noFill/>
          <a:ln>
            <a:noFill/>
          </a:ln>
        </p:spPr>
        <p:style>
          <a:lnRef idx="0">
            <a:scrgbClr r="0" g="0" b="0"/>
          </a:lnRef>
          <a:fillRef idx="0">
            <a:scrgbClr r="0" g="0" b="0"/>
          </a:fillRef>
          <a:effectRef idx="0">
            <a:scrgbClr r="0" g="0" b="0"/>
          </a:effectRef>
          <a:fontRef idx="minor"/>
        </p:style>
      </p:sp>
      <p:sp>
        <p:nvSpPr>
          <p:cNvPr id="174" name="CustomShape 5"/>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00DC354-8DA0-4AED-A62C-89F2807D177E}" type="slidenum">
              <a:rPr lang="en-US" sz="1200" b="1" strike="noStrike" spc="-1">
                <a:solidFill>
                  <a:srgbClr val="7AC143"/>
                </a:solidFill>
                <a:latin typeface="Arial"/>
                <a:ea typeface="DejaVu Sans"/>
              </a:rPr>
              <a:t>5</a:t>
            </a:fld>
            <a:endParaRPr lang="en-US" sz="1200" b="0" strike="noStrike" spc="-1">
              <a:latin typeface="Arial"/>
            </a:endParaRPr>
          </a:p>
        </p:txBody>
      </p:sp>
      <p:sp>
        <p:nvSpPr>
          <p:cNvPr id="176" name="CustomShape 2"/>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177" name="CustomShape 3"/>
          <p:cNvSpPr/>
          <p:nvPr/>
        </p:nvSpPr>
        <p:spPr>
          <a:xfrm>
            <a:off x="46044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Deep Neural Networks</a:t>
            </a:r>
            <a:endParaRPr lang="en-US" sz="3600" b="0" strike="noStrike" spc="-1">
              <a:latin typeface="Arial"/>
            </a:endParaRPr>
          </a:p>
        </p:txBody>
      </p:sp>
      <p:sp>
        <p:nvSpPr>
          <p:cNvPr id="178" name="CustomShape 4"/>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pic>
        <p:nvPicPr>
          <p:cNvPr id="179" name="Obrázek 178"/>
          <p:cNvPicPr/>
          <p:nvPr/>
        </p:nvPicPr>
        <p:blipFill>
          <a:blip r:embed="rId3"/>
          <a:stretch/>
        </p:blipFill>
        <p:spPr>
          <a:xfrm>
            <a:off x="2649240" y="1296000"/>
            <a:ext cx="6790680" cy="480168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E41E408-261F-41A2-9A19-12958C635CB0}" type="slidenum">
              <a:rPr lang="en-US" sz="1200" b="1" strike="noStrike" spc="-1">
                <a:solidFill>
                  <a:srgbClr val="7AC143"/>
                </a:solidFill>
                <a:latin typeface="Arial"/>
                <a:ea typeface="DejaVu Sans"/>
              </a:rPr>
              <a:t>6</a:t>
            </a:fld>
            <a:endParaRPr lang="en-US" sz="1200" b="0" strike="noStrike" spc="-1">
              <a:latin typeface="Arial"/>
            </a:endParaRPr>
          </a:p>
        </p:txBody>
      </p:sp>
      <p:sp>
        <p:nvSpPr>
          <p:cNvPr id="181" name="CustomShape 2"/>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182" name="CustomShape 3"/>
          <p:cNvSpPr/>
          <p:nvPr/>
        </p:nvSpPr>
        <p:spPr>
          <a:xfrm>
            <a:off x="46044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US" sz="3600" b="0" strike="noStrike" spc="-1">
                <a:solidFill>
                  <a:srgbClr val="21A9C0"/>
                </a:solidFill>
                <a:latin typeface="Arial"/>
                <a:ea typeface="DejaVu Sans"/>
              </a:rPr>
              <a:t>Convolutional Neural Networks</a:t>
            </a:r>
            <a:endParaRPr lang="en-US" sz="3600" b="0" strike="noStrike" spc="-1">
              <a:latin typeface="Arial"/>
            </a:endParaRPr>
          </a:p>
        </p:txBody>
      </p:sp>
      <p:pic>
        <p:nvPicPr>
          <p:cNvPr id="183" name="Obrázek 182"/>
          <p:cNvPicPr/>
          <p:nvPr/>
        </p:nvPicPr>
        <p:blipFill>
          <a:blip r:embed="rId3"/>
          <a:stretch/>
        </p:blipFill>
        <p:spPr>
          <a:xfrm>
            <a:off x="346320" y="1975680"/>
            <a:ext cx="11475360" cy="3876840"/>
          </a:xfrm>
          <a:prstGeom prst="rect">
            <a:avLst/>
          </a:prstGeom>
          <a:ln>
            <a:noFill/>
          </a:ln>
        </p:spPr>
      </p:pic>
      <p:sp>
        <p:nvSpPr>
          <p:cNvPr id="184" name="CustomShape 4"/>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3474720" y="2742120"/>
            <a:ext cx="502920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3800" b="1" strike="noStrike" spc="-1">
                <a:solidFill>
                  <a:srgbClr val="21A9C0"/>
                </a:solidFill>
                <a:latin typeface="Arial"/>
                <a:ea typeface="Arial"/>
              </a:rPr>
              <a:t>RNA-binding </a:t>
            </a:r>
            <a:r>
              <a:rPr lang="en-US" sz="3800" b="1" strike="noStrike" spc="-1">
                <a:solidFill>
                  <a:srgbClr val="000000"/>
                </a:solidFill>
                <a:latin typeface="Arial"/>
                <a:ea typeface="Arial"/>
              </a:rPr>
              <a:t>proteins</a:t>
            </a:r>
            <a:endParaRPr lang="en-US" sz="3800" b="1" strike="noStrike" spc="-1">
              <a:latin typeface="Arial"/>
            </a:endParaRPr>
          </a:p>
        </p:txBody>
      </p:sp>
      <p:sp>
        <p:nvSpPr>
          <p:cNvPr id="186" name="CustomShape 2"/>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CF0831B-ADCB-492D-8C65-B670CE0AEB75}" type="slidenum">
              <a:rPr lang="en-US" sz="1200" b="1" strike="noStrike" spc="-1">
                <a:solidFill>
                  <a:srgbClr val="7AC143"/>
                </a:solidFill>
                <a:latin typeface="Arial"/>
                <a:ea typeface="DejaVu Sans"/>
              </a:rPr>
              <a:t>7</a:t>
            </a:fld>
            <a:endParaRPr lang="en-US" sz="1200" b="0" strike="noStrike" spc="-1">
              <a:latin typeface="Arial"/>
            </a:endParaRPr>
          </a:p>
        </p:txBody>
      </p:sp>
      <p:sp>
        <p:nvSpPr>
          <p:cNvPr id="187" name="CustomShape 3"/>
          <p:cNvSpPr/>
          <p:nvPr/>
        </p:nvSpPr>
        <p:spPr>
          <a:xfrm>
            <a:off x="1280160" y="4635000"/>
            <a:ext cx="3362760" cy="1620360"/>
          </a:xfrm>
          <a:prstGeom prst="rect">
            <a:avLst/>
          </a:prstGeom>
          <a:noFill/>
          <a:ln>
            <a:noFill/>
          </a:ln>
        </p:spPr>
        <p:style>
          <a:lnRef idx="0">
            <a:scrgbClr r="0" g="0" b="0"/>
          </a:lnRef>
          <a:fillRef idx="0">
            <a:scrgbClr r="0" g="0" b="0"/>
          </a:fillRef>
          <a:effectRef idx="0">
            <a:scrgbClr r="0" g="0" b="0"/>
          </a:effectRef>
          <a:fontRef idx="minor"/>
        </p:style>
      </p:sp>
      <p:sp>
        <p:nvSpPr>
          <p:cNvPr id="188" name="CustomShape 4"/>
          <p:cNvSpPr/>
          <p:nvPr/>
        </p:nvSpPr>
        <p:spPr>
          <a:xfrm>
            <a:off x="457200" y="914400"/>
            <a:ext cx="2641680" cy="824040"/>
          </a:xfrm>
          <a:prstGeom prst="rect">
            <a:avLst/>
          </a:prstGeom>
          <a:noFill/>
          <a:ln>
            <a:noFill/>
          </a:ln>
        </p:spPr>
        <p:style>
          <a:lnRef idx="0">
            <a:scrgbClr r="0" g="0" b="0"/>
          </a:lnRef>
          <a:fillRef idx="0">
            <a:scrgbClr r="0" g="0" b="0"/>
          </a:fillRef>
          <a:effectRef idx="0">
            <a:scrgbClr r="0" g="0" b="0"/>
          </a:effectRef>
          <a:fontRef idx="minor"/>
        </p:style>
      </p:sp>
      <p:sp>
        <p:nvSpPr>
          <p:cNvPr id="189" name="CustomShape 5"/>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1BF3AC7-9200-43CD-86A6-DB18E25B32FF}" type="slidenum">
              <a:rPr lang="en-US" sz="1200" b="1" strike="noStrike" spc="-1">
                <a:solidFill>
                  <a:srgbClr val="7AC143"/>
                </a:solidFill>
                <a:latin typeface="Arial"/>
                <a:ea typeface="DejaVu Sans"/>
              </a:rPr>
              <a:t>8</a:t>
            </a:fld>
            <a:endParaRPr lang="en-US" sz="1200" b="0" strike="noStrike" spc="-1">
              <a:latin typeface="Arial"/>
            </a:endParaRPr>
          </a:p>
        </p:txBody>
      </p:sp>
      <p:sp>
        <p:nvSpPr>
          <p:cNvPr id="192" name="CustomShape 3"/>
          <p:cNvSpPr/>
          <p:nvPr/>
        </p:nvSpPr>
        <p:spPr>
          <a:xfrm>
            <a:off x="46044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cs-CZ" sz="3600" b="0" strike="noStrike" spc="-1">
                <a:solidFill>
                  <a:srgbClr val="21A9C0"/>
                </a:solidFill>
                <a:latin typeface="Arial"/>
                <a:ea typeface="DejaVu Sans"/>
              </a:rPr>
              <a:t>RNA-binding proteins</a:t>
            </a:r>
            <a:endParaRPr lang="en-US" sz="3600" b="0" strike="noStrike" spc="-1">
              <a:latin typeface="Arial"/>
            </a:endParaRPr>
          </a:p>
        </p:txBody>
      </p:sp>
      <p:sp>
        <p:nvSpPr>
          <p:cNvPr id="193" name="CustomShape 4"/>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pic>
        <p:nvPicPr>
          <p:cNvPr id="194" name="Obrázek 193"/>
          <p:cNvPicPr/>
          <p:nvPr/>
        </p:nvPicPr>
        <p:blipFill>
          <a:blip r:embed="rId3"/>
          <a:stretch/>
        </p:blipFill>
        <p:spPr>
          <a:xfrm>
            <a:off x="6108480" y="685080"/>
            <a:ext cx="5612400" cy="4837320"/>
          </a:xfrm>
          <a:prstGeom prst="rect">
            <a:avLst/>
          </a:prstGeom>
          <a:ln>
            <a:noFill/>
          </a:ln>
        </p:spPr>
      </p:pic>
      <p:sp>
        <p:nvSpPr>
          <p:cNvPr id="195" name="TextShape 5"/>
          <p:cNvSpPr txBox="1"/>
          <p:nvPr/>
        </p:nvSpPr>
        <p:spPr>
          <a:xfrm>
            <a:off x="6217920" y="5577840"/>
            <a:ext cx="5577840" cy="288360"/>
          </a:xfrm>
          <a:prstGeom prst="rect">
            <a:avLst/>
          </a:prstGeom>
          <a:noFill/>
          <a:ln>
            <a:noFill/>
          </a:ln>
        </p:spPr>
        <p:txBody>
          <a:bodyPr lIns="90000" tIns="45000" rIns="90000" bIns="45000">
            <a:noAutofit/>
          </a:bodyPr>
          <a:lstStyle/>
          <a:p>
            <a:r>
              <a:rPr lang="en-US" sz="700" b="0" strike="noStrike" spc="-1">
                <a:latin typeface="Arial"/>
              </a:rPr>
              <a:t>Source: Weiße et al., RNA-Binding Proteins as Regulators of Migration, Invasion and Metastasis in Oral Squamous Cell Carcinoma. 2020</a:t>
            </a:r>
          </a:p>
        </p:txBody>
      </p:sp>
      <p:sp>
        <p:nvSpPr>
          <p:cNvPr id="196" name="TextShape 6"/>
          <p:cNvSpPr txBox="1"/>
          <p:nvPr/>
        </p:nvSpPr>
        <p:spPr>
          <a:xfrm>
            <a:off x="182880" y="1368720"/>
            <a:ext cx="5925600" cy="4625640"/>
          </a:xfrm>
          <a:prstGeom prst="rect">
            <a:avLst/>
          </a:prstGeom>
          <a:noFill/>
          <a:ln>
            <a:noFill/>
          </a:ln>
        </p:spPr>
        <p:txBody>
          <a:bodyPr lIns="90000" tIns="45000" rIns="90000" bIns="45000">
            <a:noAutofit/>
          </a:bodyPr>
          <a:lstStyle/>
          <a:p>
            <a:pPr>
              <a:lnSpc>
                <a:spcPct val="100000"/>
              </a:lnSpc>
              <a:spcBef>
                <a:spcPts val="283"/>
              </a:spcBef>
              <a:spcAft>
                <a:spcPts val="283"/>
              </a:spcAft>
              <a:buClr>
                <a:srgbClr val="000000"/>
              </a:buClr>
              <a:buSzPct val="80000"/>
            </a:pPr>
            <a:r>
              <a:rPr lang="en-US" sz="2000" b="1" strike="noStrike" spc="-1" dirty="0">
                <a:latin typeface="Times New Roman"/>
                <a:ea typeface="Noto Sans CJK SC"/>
              </a:rPr>
              <a:t>Various methods with diverse results</a:t>
            </a:r>
            <a:endParaRPr lang="en-US" sz="20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000" b="0" strike="noStrike" spc="-1" dirty="0">
                <a:latin typeface="Times New Roman"/>
                <a:ea typeface="Noto Sans CJK SC"/>
              </a:rPr>
              <a:t>In vitro (SELEX, </a:t>
            </a:r>
            <a:r>
              <a:rPr lang="en-US" sz="2000" b="0" strike="noStrike" spc="-1" dirty="0" err="1">
                <a:latin typeface="Times New Roman"/>
                <a:ea typeface="Noto Sans CJK SC"/>
              </a:rPr>
              <a:t>RNAcompete</a:t>
            </a:r>
            <a:r>
              <a:rPr lang="en-US" sz="2000" b="0" strike="noStrike" spc="-1" dirty="0">
                <a:latin typeface="Times New Roman"/>
                <a:ea typeface="Noto Sans CJK SC"/>
              </a:rPr>
              <a:t>, RNA Bind-n-Seq)</a:t>
            </a:r>
            <a:endParaRPr lang="en-US" sz="20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000" b="0" strike="noStrike" spc="-1" dirty="0">
                <a:latin typeface="Times New Roman"/>
                <a:ea typeface="Noto Sans CJK SC"/>
              </a:rPr>
              <a:t>In vivo (RIP-chip, RIP-seq, CLIP-seq)</a:t>
            </a:r>
            <a:endParaRPr lang="en-US" sz="20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endParaRPr lang="en-US" sz="20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endParaRPr lang="en-US" sz="2000" b="0" strike="noStrike" spc="-1" dirty="0">
              <a:latin typeface="Arial"/>
            </a:endParaRPr>
          </a:p>
          <a:p>
            <a:pPr>
              <a:lnSpc>
                <a:spcPct val="100000"/>
              </a:lnSpc>
              <a:spcBef>
                <a:spcPts val="283"/>
              </a:spcBef>
              <a:spcAft>
                <a:spcPts val="283"/>
              </a:spcAft>
              <a:buClr>
                <a:srgbClr val="000000"/>
              </a:buClr>
              <a:buSzPct val="80000"/>
            </a:pPr>
            <a:r>
              <a:rPr lang="en-US" sz="2000" b="1" strike="noStrike" spc="-1" dirty="0">
                <a:latin typeface="Times New Roman"/>
                <a:ea typeface="Noto Sans CJK SC"/>
              </a:rPr>
              <a:t>Difficult to predict the binding events</a:t>
            </a:r>
            <a:endParaRPr lang="en-US" sz="20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000" b="0" strike="noStrike" spc="-1" dirty="0">
                <a:latin typeface="Times New Roman"/>
                <a:ea typeface="Noto Sans CJK SC"/>
              </a:rPr>
              <a:t>Diverse and often non-canonical forms of binding</a:t>
            </a:r>
            <a:endParaRPr lang="en-US" sz="20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000" b="0" strike="noStrike" spc="-1" dirty="0">
                <a:latin typeface="Times New Roman"/>
                <a:ea typeface="Noto Sans CJK SC"/>
              </a:rPr>
              <a:t>Binding sites split into two or more places</a:t>
            </a:r>
            <a:endParaRPr lang="en-US" sz="2000" b="0" strike="noStrike" spc="-1" dirty="0">
              <a:latin typeface="Arial"/>
            </a:endParaRPr>
          </a:p>
          <a:p>
            <a:pPr marL="432000" lvl="1" indent="-216000">
              <a:lnSpc>
                <a:spcPct val="100000"/>
              </a:lnSpc>
              <a:spcBef>
                <a:spcPts val="283"/>
              </a:spcBef>
              <a:spcAft>
                <a:spcPts val="283"/>
              </a:spcAft>
              <a:buClr>
                <a:srgbClr val="000000"/>
              </a:buClr>
              <a:buSzPct val="70000"/>
              <a:buFont typeface="Symbol" charset="2"/>
              <a:buChar char=""/>
            </a:pPr>
            <a:r>
              <a:rPr lang="en-US" sz="2000" b="0" strike="noStrike" spc="-1" dirty="0">
                <a:latin typeface="Times New Roman"/>
                <a:ea typeface="Noto Sans CJK SC"/>
              </a:rPr>
              <a:t>Binding is not only sequence-specific</a:t>
            </a:r>
            <a:endParaRPr lang="en-US" sz="20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1221200" y="6408360"/>
            <a:ext cx="50256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FD6E10F-8C1E-482E-A10B-D814CC9253F9}" type="slidenum">
              <a:rPr lang="en-US" sz="1200" b="1" strike="noStrike" spc="-1">
                <a:solidFill>
                  <a:srgbClr val="7AC143"/>
                </a:solidFill>
                <a:latin typeface="Arial"/>
                <a:ea typeface="DejaVu Sans"/>
              </a:rPr>
              <a:t>9</a:t>
            </a:fld>
            <a:endParaRPr lang="en-US" sz="1200" b="0" strike="noStrike" spc="-1">
              <a:latin typeface="Arial"/>
            </a:endParaRPr>
          </a:p>
        </p:txBody>
      </p:sp>
      <p:sp>
        <p:nvSpPr>
          <p:cNvPr id="198" name="CustomShape 2"/>
          <p:cNvSpPr/>
          <p:nvPr/>
        </p:nvSpPr>
        <p:spPr>
          <a:xfrm>
            <a:off x="1127520" y="4635000"/>
            <a:ext cx="3515400" cy="1620360"/>
          </a:xfrm>
          <a:prstGeom prst="rect">
            <a:avLst/>
          </a:prstGeom>
          <a:noFill/>
          <a:ln>
            <a:noFill/>
          </a:ln>
        </p:spPr>
        <p:style>
          <a:lnRef idx="0">
            <a:scrgbClr r="0" g="0" b="0"/>
          </a:lnRef>
          <a:fillRef idx="0">
            <a:scrgbClr r="0" g="0" b="0"/>
          </a:fillRef>
          <a:effectRef idx="0">
            <a:scrgbClr r="0" g="0" b="0"/>
          </a:effectRef>
          <a:fontRef idx="minor"/>
        </p:style>
      </p:sp>
      <p:sp>
        <p:nvSpPr>
          <p:cNvPr id="199" name="CustomShape 3"/>
          <p:cNvSpPr/>
          <p:nvPr/>
        </p:nvSpPr>
        <p:spPr>
          <a:xfrm>
            <a:off x="460440" y="365040"/>
            <a:ext cx="6488280" cy="82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cs-CZ" sz="3600" b="0" strike="noStrike" spc="-1">
                <a:solidFill>
                  <a:srgbClr val="21A9C0"/>
                </a:solidFill>
                <a:latin typeface="Arial"/>
                <a:ea typeface="DejaVu Sans"/>
              </a:rPr>
              <a:t>Older ML Methods</a:t>
            </a:r>
            <a:endParaRPr lang="en-US" sz="3600" b="0" strike="noStrike" spc="-1">
              <a:latin typeface="Arial"/>
            </a:endParaRPr>
          </a:p>
        </p:txBody>
      </p:sp>
      <p:sp>
        <p:nvSpPr>
          <p:cNvPr id="200" name="CustomShape 4"/>
          <p:cNvSpPr/>
          <p:nvPr/>
        </p:nvSpPr>
        <p:spPr>
          <a:xfrm>
            <a:off x="3333960" y="6409440"/>
            <a:ext cx="7885800" cy="214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r>
              <a:rPr lang="en-US" sz="1200" b="0" strike="noStrike" spc="-1">
                <a:solidFill>
                  <a:srgbClr val="7AC143"/>
                </a:solidFill>
                <a:latin typeface="Arial"/>
                <a:ea typeface="DejaVu Sans"/>
              </a:rPr>
              <a:t>Deep Learning the binding patterns of RNA-binding proteins using ENNGene</a:t>
            </a:r>
            <a:endParaRPr lang="en-US" sz="1200" b="0" strike="noStrike" spc="-1">
              <a:latin typeface="Arial"/>
            </a:endParaRPr>
          </a:p>
        </p:txBody>
      </p:sp>
      <p:graphicFrame>
        <p:nvGraphicFramePr>
          <p:cNvPr id="201" name="Table 5"/>
          <p:cNvGraphicFramePr/>
          <p:nvPr/>
        </p:nvGraphicFramePr>
        <p:xfrm>
          <a:off x="1916640" y="1393920"/>
          <a:ext cx="8349120" cy="4565520"/>
        </p:xfrm>
        <a:graphic>
          <a:graphicData uri="http://schemas.openxmlformats.org/drawingml/2006/table">
            <a:tbl>
              <a:tblPr/>
              <a:tblGrid>
                <a:gridCol w="2087280">
                  <a:extLst>
                    <a:ext uri="{9D8B030D-6E8A-4147-A177-3AD203B41FA5}">
                      <a16:colId xmlns:a16="http://schemas.microsoft.com/office/drawing/2014/main" val="20000"/>
                    </a:ext>
                  </a:extLst>
                </a:gridCol>
                <a:gridCol w="2087280">
                  <a:extLst>
                    <a:ext uri="{9D8B030D-6E8A-4147-A177-3AD203B41FA5}">
                      <a16:colId xmlns:a16="http://schemas.microsoft.com/office/drawing/2014/main" val="20001"/>
                    </a:ext>
                  </a:extLst>
                </a:gridCol>
                <a:gridCol w="2087280">
                  <a:extLst>
                    <a:ext uri="{9D8B030D-6E8A-4147-A177-3AD203B41FA5}">
                      <a16:colId xmlns:a16="http://schemas.microsoft.com/office/drawing/2014/main" val="20002"/>
                    </a:ext>
                  </a:extLst>
                </a:gridCol>
                <a:gridCol w="2087280">
                  <a:extLst>
                    <a:ext uri="{9D8B030D-6E8A-4147-A177-3AD203B41FA5}">
                      <a16:colId xmlns:a16="http://schemas.microsoft.com/office/drawing/2014/main" val="20003"/>
                    </a:ext>
                  </a:extLst>
                </a:gridCol>
              </a:tblGrid>
              <a:tr h="540000">
                <a:tc>
                  <a:txBody>
                    <a:bodyPr/>
                    <a:lstStyle/>
                    <a:p>
                      <a:pPr algn="ctr"/>
                      <a:r>
                        <a:rPr lang="en-US" sz="1800" b="1" strike="noStrike" spc="-1">
                          <a:latin typeface="Arial"/>
                        </a:rPr>
                        <a:t>Method</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Year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Features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Model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50080">
                <a:tc>
                  <a:txBody>
                    <a:bodyPr/>
                    <a:lstStyle/>
                    <a:p>
                      <a:pPr algn="ctr">
                        <a:lnSpc>
                          <a:spcPct val="115000"/>
                        </a:lnSpc>
                        <a:spcBef>
                          <a:spcPts val="1701"/>
                        </a:spcBef>
                        <a:spcAft>
                          <a:spcPts val="1701"/>
                        </a:spcAft>
                      </a:pPr>
                      <a:r>
                        <a:rPr lang="en-US" sz="1800" b="0" strike="noStrike" spc="-1">
                          <a:latin typeface="Arial"/>
                          <a:ea typeface="Noto Sans CJK SC"/>
                        </a:rPr>
                        <a:t>RNAContext</a:t>
                      </a:r>
                      <a:endParaRPr lang="en-US"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15000"/>
                        </a:lnSpc>
                      </a:pPr>
                      <a:r>
                        <a:rPr lang="en-US" sz="1800" b="0" strike="noStrike" spc="-1">
                          <a:latin typeface="Arial"/>
                        </a:rPr>
                        <a:t>2010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15000"/>
                        </a:lnSpc>
                      </a:pPr>
                      <a:r>
                        <a:rPr lang="en-US" sz="1800" b="0" strike="noStrike" spc="-1">
                          <a:latin typeface="Arial"/>
                        </a:rPr>
                        <a:t>Seq + struct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15000"/>
                        </a:lnSpc>
                      </a:pPr>
                      <a:r>
                        <a:rPr lang="en-US" sz="1800" b="0" strike="noStrike" spc="-1">
                          <a:latin typeface="Arial"/>
                        </a:rPr>
                        <a:t>Probabilistic</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50080">
                <a:tc>
                  <a:txBody>
                    <a:bodyPr/>
                    <a:lstStyle/>
                    <a:p>
                      <a:pPr algn="ctr"/>
                      <a:r>
                        <a:rPr lang="en-US" sz="1800" b="0" strike="noStrike" spc="-1">
                          <a:latin typeface="Arial"/>
                        </a:rPr>
                        <a:t>GraphProt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2014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Seq + struct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SVM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50080">
                <a:tc>
                  <a:txBody>
                    <a:bodyPr/>
                    <a:lstStyle/>
                    <a:p>
                      <a:pPr algn="ctr"/>
                      <a:r>
                        <a:rPr lang="en-US" sz="1800" b="0" strike="noStrike" spc="-1">
                          <a:latin typeface="Arial"/>
                        </a:rPr>
                        <a:t>Oli</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2014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Seq</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SVM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605880">
                <a:tc>
                  <a:txBody>
                    <a:bodyPr/>
                    <a:lstStyle/>
                    <a:p>
                      <a:pPr algn="ctr"/>
                      <a:r>
                        <a:rPr lang="en-US" sz="1800" b="0" strike="noStrike" spc="-1">
                          <a:latin typeface="Arial"/>
                        </a:rPr>
                        <a:t>iONMF</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2016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Seq + struct + reg. type, clip combin.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Matrix factorization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605880">
                <a:tc>
                  <a:txBody>
                    <a:bodyPr/>
                    <a:lstStyle/>
                    <a:p>
                      <a:pPr algn="ctr"/>
                      <a:r>
                        <a:rPr lang="en-US" sz="1800" b="0" strike="noStrike" spc="-1">
                          <a:latin typeface="Arial"/>
                        </a:rPr>
                        <a:t>RNAcommander</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2016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Seq</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Matrix factorization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47560">
                <a:tc>
                  <a:txBody>
                    <a:bodyPr/>
                    <a:lstStyle/>
                    <a:p>
                      <a:pPr algn="ctr"/>
                      <a:r>
                        <a:rPr lang="en-US" sz="1800" b="0" strike="noStrike" spc="-1">
                          <a:latin typeface="Arial"/>
                        </a:rPr>
                        <a:t>RCK</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2016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Seq + struct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Probabilistic</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47560">
                <a:tc>
                  <a:txBody>
                    <a:bodyPr/>
                    <a:lstStyle/>
                    <a:p>
                      <a:pPr algn="ctr"/>
                      <a:r>
                        <a:rPr lang="en-US" sz="1800" b="0" strike="noStrike" spc="-1">
                          <a:latin typeface="Arial"/>
                        </a:rPr>
                        <a:t>RPI-bind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2017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Seq + struct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SVM, NN, RF</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6957</TotalTime>
  <Words>1270</Words>
  <Application>Microsoft Office PowerPoint</Application>
  <PresentationFormat>Širokoúhlá obrazovka</PresentationFormat>
  <Paragraphs>323</Paragraphs>
  <Slides>29</Slides>
  <Notes>29</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29</vt:i4>
      </vt:variant>
    </vt:vector>
  </HeadingPairs>
  <TitlesOfParts>
    <vt:vector size="38" baseType="lpstr">
      <vt:lpstr>ArcadeClassic</vt:lpstr>
      <vt:lpstr>Arial</vt:lpstr>
      <vt:lpstr>Latin Modern Roman</vt:lpstr>
      <vt:lpstr>Symbol</vt:lpstr>
      <vt:lpstr>Times New Roman</vt:lpstr>
      <vt:lpstr>Wingdings</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Michaela Palata</dc:creator>
  <dc:description/>
  <cp:lastModifiedBy>Eliška Chalupová</cp:lastModifiedBy>
  <cp:revision>536</cp:revision>
  <dcterms:created xsi:type="dcterms:W3CDTF">2017-09-06T10:48:47Z</dcterms:created>
  <dcterms:modified xsi:type="dcterms:W3CDTF">2022-06-13T06:10:22Z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26</vt:i4>
  </property>
  <property fmtid="{D5CDD505-2E9C-101B-9397-08002B2CF9AE}" pid="8" name="PresentationFormat">
    <vt:lpwstr>Širokoúhlá obrazovka</vt:lpwstr>
  </property>
  <property fmtid="{D5CDD505-2E9C-101B-9397-08002B2CF9AE}" pid="9" name="ScaleCrop">
    <vt:bool>false</vt:bool>
  </property>
  <property fmtid="{D5CDD505-2E9C-101B-9397-08002B2CF9AE}" pid="10" name="ShareDoc">
    <vt:bool>false</vt:bool>
  </property>
  <property fmtid="{D5CDD505-2E9C-101B-9397-08002B2CF9AE}" pid="11" name="Slides">
    <vt:i4>26</vt:i4>
  </property>
</Properties>
</file>