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7" r:id="rId2"/>
    <p:sldId id="863" r:id="rId3"/>
    <p:sldId id="825" r:id="rId4"/>
    <p:sldId id="889" r:id="rId5"/>
    <p:sldId id="864" r:id="rId6"/>
    <p:sldId id="865" r:id="rId7"/>
    <p:sldId id="866" r:id="rId8"/>
    <p:sldId id="867" r:id="rId9"/>
    <p:sldId id="868" r:id="rId10"/>
    <p:sldId id="869" r:id="rId11"/>
    <p:sldId id="870" r:id="rId12"/>
    <p:sldId id="871" r:id="rId13"/>
    <p:sldId id="872" r:id="rId14"/>
    <p:sldId id="887" r:id="rId15"/>
    <p:sldId id="873" r:id="rId16"/>
    <p:sldId id="874" r:id="rId17"/>
    <p:sldId id="876" r:id="rId18"/>
    <p:sldId id="880" r:id="rId19"/>
    <p:sldId id="859" r:id="rId20"/>
    <p:sldId id="832" r:id="rId21"/>
    <p:sldId id="877" r:id="rId22"/>
    <p:sldId id="881" r:id="rId23"/>
    <p:sldId id="878" r:id="rId24"/>
    <p:sldId id="879" r:id="rId25"/>
    <p:sldId id="888" r:id="rId26"/>
    <p:sldId id="882" r:id="rId27"/>
    <p:sldId id="883" r:id="rId28"/>
    <p:sldId id="886" r:id="rId29"/>
    <p:sldId id="885" r:id="rId30"/>
    <p:sldId id="891" r:id="rId31"/>
    <p:sldId id="266" r:id="rId32"/>
    <p:sldId id="862" r:id="rId33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9C0"/>
    <a:srgbClr val="3333FF"/>
    <a:srgbClr val="7AC143"/>
    <a:srgbClr val="39464A"/>
    <a:srgbClr val="62BB46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391" autoAdjust="0"/>
  </p:normalViewPr>
  <p:slideViewPr>
    <p:cSldViewPr snapToGrid="0" showGuides="1">
      <p:cViewPr varScale="1">
        <p:scale>
          <a:sx n="72" d="100"/>
          <a:sy n="72" d="100"/>
        </p:scale>
        <p:origin x="726" y="60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ncbr2\0david_s\0ActaCrys\fig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 Number of Entries Available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Sheet1!$A$6:$A$50</c:f>
              <c:numCache>
                <c:formatCode>General</c:formatCode>
                <c:ptCount val="45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  <c:pt idx="11">
                  <c:v>2010</c:v>
                </c:pt>
                <c:pt idx="12">
                  <c:v>2009</c:v>
                </c:pt>
                <c:pt idx="13">
                  <c:v>2008</c:v>
                </c:pt>
                <c:pt idx="14">
                  <c:v>2007</c:v>
                </c:pt>
                <c:pt idx="15">
                  <c:v>2006</c:v>
                </c:pt>
                <c:pt idx="16">
                  <c:v>2005</c:v>
                </c:pt>
                <c:pt idx="17">
                  <c:v>2004</c:v>
                </c:pt>
                <c:pt idx="18">
                  <c:v>2003</c:v>
                </c:pt>
                <c:pt idx="19">
                  <c:v>2002</c:v>
                </c:pt>
                <c:pt idx="20">
                  <c:v>2001</c:v>
                </c:pt>
                <c:pt idx="21">
                  <c:v>2000</c:v>
                </c:pt>
                <c:pt idx="22">
                  <c:v>1999</c:v>
                </c:pt>
                <c:pt idx="23">
                  <c:v>1998</c:v>
                </c:pt>
                <c:pt idx="24">
                  <c:v>1997</c:v>
                </c:pt>
                <c:pt idx="25">
                  <c:v>1996</c:v>
                </c:pt>
                <c:pt idx="26">
                  <c:v>1995</c:v>
                </c:pt>
                <c:pt idx="27">
                  <c:v>1994</c:v>
                </c:pt>
                <c:pt idx="28">
                  <c:v>1993</c:v>
                </c:pt>
                <c:pt idx="29">
                  <c:v>1992</c:v>
                </c:pt>
                <c:pt idx="30">
                  <c:v>1991</c:v>
                </c:pt>
                <c:pt idx="31">
                  <c:v>1990</c:v>
                </c:pt>
                <c:pt idx="32">
                  <c:v>1989</c:v>
                </c:pt>
                <c:pt idx="33">
                  <c:v>1988</c:v>
                </c:pt>
                <c:pt idx="34">
                  <c:v>1987</c:v>
                </c:pt>
                <c:pt idx="35">
                  <c:v>1986</c:v>
                </c:pt>
                <c:pt idx="36">
                  <c:v>1985</c:v>
                </c:pt>
                <c:pt idx="37">
                  <c:v>1984</c:v>
                </c:pt>
                <c:pt idx="38">
                  <c:v>1983</c:v>
                </c:pt>
                <c:pt idx="39">
                  <c:v>1982</c:v>
                </c:pt>
                <c:pt idx="40">
                  <c:v>1981</c:v>
                </c:pt>
                <c:pt idx="41">
                  <c:v>1980</c:v>
                </c:pt>
                <c:pt idx="42">
                  <c:v>1979</c:v>
                </c:pt>
                <c:pt idx="43">
                  <c:v>1978</c:v>
                </c:pt>
                <c:pt idx="44">
                  <c:v>1977</c:v>
                </c:pt>
              </c:numCache>
            </c:numRef>
          </c:xVal>
          <c:yVal>
            <c:numRef>
              <c:f>Sheet1!$B$6:$B$51</c:f>
              <c:numCache>
                <c:formatCode>General</c:formatCode>
                <c:ptCount val="46"/>
                <c:pt idx="0">
                  <c:v>185532</c:v>
                </c:pt>
                <c:pt idx="1">
                  <c:v>172934</c:v>
                </c:pt>
                <c:pt idx="2">
                  <c:v>158966</c:v>
                </c:pt>
                <c:pt idx="3">
                  <c:v>147451</c:v>
                </c:pt>
                <c:pt idx="4">
                  <c:v>136271</c:v>
                </c:pt>
                <c:pt idx="5">
                  <c:v>125196</c:v>
                </c:pt>
                <c:pt idx="6">
                  <c:v>114376</c:v>
                </c:pt>
                <c:pt idx="7">
                  <c:v>105111</c:v>
                </c:pt>
                <c:pt idx="8">
                  <c:v>95543</c:v>
                </c:pt>
                <c:pt idx="9">
                  <c:v>86202</c:v>
                </c:pt>
                <c:pt idx="10">
                  <c:v>77441</c:v>
                </c:pt>
                <c:pt idx="11">
                  <c:v>69511</c:v>
                </c:pt>
                <c:pt idx="12">
                  <c:v>61764</c:v>
                </c:pt>
                <c:pt idx="13">
                  <c:v>54473</c:v>
                </c:pt>
                <c:pt idx="14">
                  <c:v>47569</c:v>
                </c:pt>
                <c:pt idx="15">
                  <c:v>40435</c:v>
                </c:pt>
                <c:pt idx="16">
                  <c:v>34027</c:v>
                </c:pt>
                <c:pt idx="17">
                  <c:v>28693</c:v>
                </c:pt>
                <c:pt idx="18">
                  <c:v>23544</c:v>
                </c:pt>
                <c:pt idx="19">
                  <c:v>19397</c:v>
                </c:pt>
                <c:pt idx="20">
                  <c:v>16403</c:v>
                </c:pt>
                <c:pt idx="21">
                  <c:v>13589</c:v>
                </c:pt>
                <c:pt idx="22">
                  <c:v>10962</c:v>
                </c:pt>
                <c:pt idx="23">
                  <c:v>8606</c:v>
                </c:pt>
                <c:pt idx="24">
                  <c:v>6549</c:v>
                </c:pt>
                <c:pt idx="25">
                  <c:v>4984</c:v>
                </c:pt>
                <c:pt idx="26">
                  <c:v>3812</c:v>
                </c:pt>
                <c:pt idx="27">
                  <c:v>2871</c:v>
                </c:pt>
                <c:pt idx="28">
                  <c:v>1582</c:v>
                </c:pt>
                <c:pt idx="29">
                  <c:v>886</c:v>
                </c:pt>
                <c:pt idx="30">
                  <c:v>694</c:v>
                </c:pt>
                <c:pt idx="31">
                  <c:v>507</c:v>
                </c:pt>
                <c:pt idx="32">
                  <c:v>365</c:v>
                </c:pt>
                <c:pt idx="33">
                  <c:v>291</c:v>
                </c:pt>
                <c:pt idx="34">
                  <c:v>238</c:v>
                </c:pt>
                <c:pt idx="35">
                  <c:v>213</c:v>
                </c:pt>
                <c:pt idx="36">
                  <c:v>195</c:v>
                </c:pt>
                <c:pt idx="37">
                  <c:v>175</c:v>
                </c:pt>
                <c:pt idx="38">
                  <c:v>153</c:v>
                </c:pt>
                <c:pt idx="39">
                  <c:v>117</c:v>
                </c:pt>
                <c:pt idx="40">
                  <c:v>85</c:v>
                </c:pt>
                <c:pt idx="41">
                  <c:v>69</c:v>
                </c:pt>
                <c:pt idx="42">
                  <c:v>53</c:v>
                </c:pt>
                <c:pt idx="43">
                  <c:v>42</c:v>
                </c:pt>
                <c:pt idx="44">
                  <c:v>36</c:v>
                </c:pt>
                <c:pt idx="45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C6-43B8-B26B-97CEA6D14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2875384"/>
        <c:axId val="612868496"/>
      </c:scatterChart>
      <c:valAx>
        <c:axId val="612875384"/>
        <c:scaling>
          <c:orientation val="minMax"/>
          <c:min val="19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1"/>
                  <a:t>Year</a:t>
                </a:r>
                <a:endParaRPr lang="en-GB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868496"/>
        <c:crosses val="autoZero"/>
        <c:crossBetween val="midCat"/>
      </c:valAx>
      <c:valAx>
        <c:axId val="61286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/>
                  <a:t>Total </a:t>
                </a:r>
                <a:r>
                  <a:rPr lang="cs-CZ" sz="1200" b="1"/>
                  <a:t>n</a:t>
                </a:r>
                <a:r>
                  <a:rPr lang="en-GB" sz="1200" b="1"/>
                  <a:t>umber of </a:t>
                </a:r>
                <a:r>
                  <a:rPr lang="cs-CZ" sz="1200" b="1"/>
                  <a:t>e</a:t>
                </a:r>
                <a:r>
                  <a:rPr lang="en-GB" sz="1200" b="1"/>
                  <a:t>ntries </a:t>
                </a:r>
                <a:r>
                  <a:rPr lang="cs-CZ" sz="1200" b="1"/>
                  <a:t>a</a:t>
                </a:r>
                <a:r>
                  <a:rPr lang="en-GB" sz="1200" b="1"/>
                  <a:t>vailable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875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D720680-C516-B3B1-250A-51C17E22BC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en-US"/>
              <a:t>PSE GSC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FD43B0A-71BC-8F38-810F-C262C63DFD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en-US"/>
              <a:t>1.10.2005</a:t>
            </a:r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599FEE00-6119-E59D-2061-69C0A99CE4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en-US"/>
              <a:t>PSE Bereichspräsentation</a:t>
            </a:r>
          </a:p>
        </p:txBody>
      </p:sp>
      <p:sp>
        <p:nvSpPr>
          <p:cNvPr id="87045" name="Rectangle 2">
            <a:extLst>
              <a:ext uri="{FF2B5EF4-FFF2-40B4-BE49-F238E27FC236}">
                <a16:creationId xmlns:a16="http://schemas.microsoft.com/office/drawing/2014/main" id="{8B4AE884-B8AE-8A81-B435-219CBFDF7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5575" y="509588"/>
            <a:ext cx="4530725" cy="2549525"/>
          </a:xfrm>
          <a:ln/>
        </p:spPr>
      </p:sp>
      <p:sp>
        <p:nvSpPr>
          <p:cNvPr id="87046" name="Rectangle 3">
            <a:extLst>
              <a:ext uri="{FF2B5EF4-FFF2-40B4-BE49-F238E27FC236}">
                <a16:creationId xmlns:a16="http://schemas.microsoft.com/office/drawing/2014/main" id="{AA693190-8AC4-A298-A2BD-08867F761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2388" y="3230563"/>
            <a:ext cx="7285037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/>
              <a:t>RSRZ – Určuje normalizáciu miery zhody medzi časťou modelu rezidua a dátami v reálnom čase </a:t>
            </a:r>
            <a:endParaRPr lang="sk-SK" sz="1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>
                <a:solidFill>
                  <a:srgbClr val="000000"/>
                </a:solidFill>
              </a:rPr>
              <a:t>R</a:t>
            </a:r>
            <a:r>
              <a:rPr lang="sk-SK" sz="1200" baseline="-25000" dirty="0">
                <a:solidFill>
                  <a:srgbClr val="000000"/>
                </a:solidFill>
              </a:rPr>
              <a:t>free</a:t>
            </a:r>
            <a:r>
              <a:rPr lang="sk-SK" sz="1200" dirty="0">
                <a:solidFill>
                  <a:srgbClr val="000000"/>
                </a:solidFill>
              </a:rPr>
              <a:t> - U</a:t>
            </a:r>
            <a:r>
              <a:rPr lang="sk-SK" sz="1200" b="0" i="0" u="none" strike="noStrike" baseline="0" dirty="0">
                <a:solidFill>
                  <a:srgbClr val="000000"/>
                </a:solidFill>
              </a:rPr>
              <a:t>rčuje podobnosť vypočítaného </a:t>
            </a:r>
            <a:r>
              <a:rPr lang="sk-SK" sz="1200" dirty="0">
                <a:solidFill>
                  <a:srgbClr val="000000"/>
                </a:solidFill>
              </a:rPr>
              <a:t>a </a:t>
            </a:r>
            <a:r>
              <a:rPr lang="sk-SK" sz="1200" b="0" i="0" u="none" strike="noStrike" baseline="0" dirty="0">
                <a:solidFill>
                  <a:srgbClr val="000000"/>
                </a:solidFill>
              </a:rPr>
              <a:t>experimentálne pozorovaného difrakčného obrazca (s použitím 90 % údajov)</a:t>
            </a:r>
            <a:r>
              <a:rPr lang="sk-SK" sz="1200" b="0" i="0" u="none" strike="noStrike" baseline="0" dirty="0"/>
              <a:t>.</a:t>
            </a:r>
            <a:endParaRPr lang="sk-SK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/>
              <a:t>RSRZ – Určuje normalizáciu miery zhody medzi časťou modelu rezidua a dátami v reálnom čase </a:t>
            </a:r>
            <a:endParaRPr lang="sk-SK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2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>
                <a:solidFill>
                  <a:srgbClr val="000000"/>
                </a:solidFill>
              </a:rPr>
              <a:t>R</a:t>
            </a:r>
            <a:r>
              <a:rPr lang="sk-SK" sz="1200" baseline="-25000" dirty="0">
                <a:solidFill>
                  <a:srgbClr val="000000"/>
                </a:solidFill>
              </a:rPr>
              <a:t>free</a:t>
            </a:r>
            <a:r>
              <a:rPr lang="sk-SK" sz="1200" dirty="0">
                <a:solidFill>
                  <a:srgbClr val="000000"/>
                </a:solidFill>
              </a:rPr>
              <a:t> - U</a:t>
            </a:r>
            <a:r>
              <a:rPr lang="sk-SK" sz="1200" b="0" i="0" u="none" strike="noStrike" baseline="0" dirty="0">
                <a:solidFill>
                  <a:srgbClr val="000000"/>
                </a:solidFill>
              </a:rPr>
              <a:t>rčuje podobnosť vypočítaného </a:t>
            </a:r>
            <a:r>
              <a:rPr lang="sk-SK" sz="1200" dirty="0">
                <a:solidFill>
                  <a:srgbClr val="000000"/>
                </a:solidFill>
              </a:rPr>
              <a:t>a </a:t>
            </a:r>
            <a:r>
              <a:rPr lang="sk-SK" sz="1200" b="0" i="0" u="none" strike="noStrike" baseline="0" dirty="0">
                <a:solidFill>
                  <a:srgbClr val="000000"/>
                </a:solidFill>
              </a:rPr>
              <a:t>experimentálne pozorovaného difrakčného obrazca (s použitím 90 % údajov)</a:t>
            </a:r>
            <a:r>
              <a:rPr lang="sk-SK" sz="1200" b="0" i="0" u="none" strike="noStrike" baseline="0" dirty="0"/>
              <a:t>.</a:t>
            </a:r>
            <a:endParaRPr lang="sk-SK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RSCC – real space correlation coefficient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17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RSR </a:t>
            </a:r>
            <a:r>
              <a:rPr lang="en-GB" dirty="0" err="1"/>
              <a:t>Rozd</a:t>
            </a:r>
            <a:r>
              <a:rPr lang="cs-CZ" dirty="0"/>
              <a:t>íl mezi prostorem zabíraným modelem a reálným prostorem.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DFE4018-2513-6BF0-73F3-D1CDE9B7AE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en-US"/>
              <a:t>PSE GSC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F70AE4C-7EC2-13B7-1183-18A3C836AA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en-US"/>
              <a:t>1.10.2005</a:t>
            </a:r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EF6A124E-8435-6A0A-3804-BEE68A66C2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en-US"/>
              <a:t>PSE Bereichspräsentation</a:t>
            </a:r>
          </a:p>
        </p:txBody>
      </p:sp>
      <p:sp>
        <p:nvSpPr>
          <p:cNvPr id="82949" name="Rectangle 2">
            <a:extLst>
              <a:ext uri="{FF2B5EF4-FFF2-40B4-BE49-F238E27FC236}">
                <a16:creationId xmlns:a16="http://schemas.microsoft.com/office/drawing/2014/main" id="{EE424ACE-818D-8A63-D6BE-E715D6A85B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5575" y="509588"/>
            <a:ext cx="4530725" cy="2549525"/>
          </a:xfrm>
          <a:ln/>
        </p:spPr>
      </p:sp>
      <p:sp>
        <p:nvSpPr>
          <p:cNvPr id="82950" name="Rectangle 3">
            <a:extLst>
              <a:ext uri="{FF2B5EF4-FFF2-40B4-BE49-F238E27FC236}">
                <a16:creationId xmlns:a16="http://schemas.microsoft.com/office/drawing/2014/main" id="{231C9C04-A340-9FD4-25B5-652740FC2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2388" y="3230563"/>
            <a:ext cx="7285037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594960A-01E4-40C6-CC4C-04FAFDB406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en-US"/>
              <a:t>PSE GSC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C15C220-7577-B355-3B3B-6C75C261F7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en-US"/>
              <a:t>1.10.2005</a:t>
            </a:r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01BD07BD-AF1E-3FFE-A3DC-2844D43E84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en-US"/>
              <a:t>PSE Bereichspräsentation</a:t>
            </a:r>
          </a:p>
        </p:txBody>
      </p:sp>
      <p:sp>
        <p:nvSpPr>
          <p:cNvPr id="84997" name="Rectangle 2">
            <a:extLst>
              <a:ext uri="{FF2B5EF4-FFF2-40B4-BE49-F238E27FC236}">
                <a16:creationId xmlns:a16="http://schemas.microsoft.com/office/drawing/2014/main" id="{F819CDA9-625D-0FD2-2E10-B88CC6FBB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5575" y="509588"/>
            <a:ext cx="4530725" cy="2549525"/>
          </a:xfrm>
          <a:ln/>
        </p:spPr>
      </p:sp>
      <p:sp>
        <p:nvSpPr>
          <p:cNvPr id="84998" name="Rectangle 3">
            <a:extLst>
              <a:ext uri="{FF2B5EF4-FFF2-40B4-BE49-F238E27FC236}">
                <a16:creationId xmlns:a16="http://schemas.microsoft.com/office/drawing/2014/main" id="{5BC16009-5CD1-5945-0969-68A79E7CD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2388" y="3230563"/>
            <a:ext cx="7285037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D5F3CA-36BC-4D5C-8C42-8CED5BE44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4B685-CFA1-4464-8529-905FEFC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99087-1842-44DB-BB79-81977A0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593CE-C65C-430F-BAA7-1712F387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0E3403-9337-4A39-8B2D-87B1289DA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696566"/>
            <a:ext cx="2280168" cy="6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59ED6C-1EB3-4712-BF5C-70DCD3AAE8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1 +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1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952B-CD96-4622-A77D-60AFBF8C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1AEE-DAAA-4A1F-B4D5-C1D7F373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2A22-6712-4C0F-85B7-FFFB9E80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AC143"/>
                </a:solidFill>
              </a:defRPr>
            </a:lvl1pPr>
          </a:lstStyle>
          <a:p>
            <a:r>
              <a:rPr lang="en-US"/>
              <a:t>CEITEC at Masaryk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2" r:id="rId6"/>
    <p:sldLayoutId id="2147483661" r:id="rId7"/>
    <p:sldLayoutId id="2147483650" r:id="rId8"/>
    <p:sldLayoutId id="2147483652" r:id="rId9"/>
    <p:sldLayoutId id="2147483656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ncbr.muni.cz/ValTrendsDB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ncbr.muni.cz/ValTrendsD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ncbr.muni.cz/ValTrendsD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ncbr.muni.cz/ValTrendsDB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ncbr.muni.cz/ValTrendsD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ncbr.muni.cz/ValTrendsDB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cbr.muni.cz/ValTrendsDB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cbr.muni.cz/ValTrendsDB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cbr.muni.cz/ValTrendsDB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cbr.muni.cz/ValTrendsDB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6010" y="1615440"/>
            <a:ext cx="4882564" cy="262467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cs-CZ" sz="4800" dirty="0"/>
              <a:t>Protein structure quality trends</a:t>
            </a:r>
            <a:endParaRPr lang="cs-CZ" altLang="cs-CZ" sz="4800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140" y="4389401"/>
            <a:ext cx="6383538" cy="14945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u="sng" dirty="0"/>
              <a:t>Radka </a:t>
            </a:r>
            <a:r>
              <a:rPr lang="cs-CZ" b="1" u="sng" dirty="0"/>
              <a:t>Svobodová</a:t>
            </a:r>
            <a:r>
              <a:rPr lang="cs-CZ" b="1" dirty="0"/>
              <a:t>, </a:t>
            </a:r>
            <a:r>
              <a:rPr lang="en-GB" b="1" dirty="0" err="1"/>
              <a:t>Vladim</a:t>
            </a:r>
            <a:r>
              <a:rPr lang="cs-CZ" b="1" dirty="0"/>
              <a:t>ír Horský, Gabriela Bučeková, Jana Porubská, Viktoriia Doshchenko</a:t>
            </a:r>
            <a:endParaRPr lang="cs-CZ" sz="2000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1D9170C-9B46-4288-9A83-9C9E72152AC7}"/>
              </a:ext>
            </a:extLst>
          </p:cNvPr>
          <p:cNvSpPr/>
          <p:nvPr/>
        </p:nvSpPr>
        <p:spPr>
          <a:xfrm>
            <a:off x="762000" y="1066800"/>
            <a:ext cx="382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Protein quality: Ramachandran outliers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6F85D-78C7-D86C-C0D3-5523A768C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34" y="1102771"/>
            <a:ext cx="9142857" cy="5714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19EA6D-FAA1-03B5-7A79-8C46D6B084B8}"/>
              </a:ext>
            </a:extLst>
          </p:cNvPr>
          <p:cNvSpPr txBox="1"/>
          <p:nvPr/>
        </p:nvSpPr>
        <p:spPr>
          <a:xfrm>
            <a:off x="8564270" y="3386461"/>
            <a:ext cx="115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Better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69B95B-7E8C-0552-739B-E6B3B7472F1E}"/>
              </a:ext>
            </a:extLst>
          </p:cNvPr>
          <p:cNvCxnSpPr>
            <a:cxnSpLocks/>
          </p:cNvCxnSpPr>
          <p:nvPr/>
        </p:nvCxnSpPr>
        <p:spPr>
          <a:xfrm flipV="1">
            <a:off x="8564270" y="2682644"/>
            <a:ext cx="0" cy="19127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FC50A9D-5009-F932-BD29-AD3E0ACFB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669" y="1207725"/>
            <a:ext cx="2861297" cy="14410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67218F-3D68-2A27-DF6D-1863514B8CEB}"/>
              </a:ext>
            </a:extLst>
          </p:cNvPr>
          <p:cNvSpPr/>
          <p:nvPr/>
        </p:nvSpPr>
        <p:spPr>
          <a:xfrm>
            <a:off x="0" y="6448997"/>
            <a:ext cx="9370884" cy="40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6167A6D6-7FC9-BE8E-F669-AD9473B17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802" y="6376497"/>
            <a:ext cx="482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5"/>
              </a:rPr>
              <a:t>https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5"/>
              </a:rPr>
              <a:t>: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5"/>
              </a:rPr>
              <a:t>//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5"/>
              </a:rPr>
              <a:t>ncbr.muni.cz/ValTrendsDB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</a:rPr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2BCF91-1F20-2E63-4FA0-A7D880B1B063}"/>
              </a:ext>
            </a:extLst>
          </p:cNvPr>
          <p:cNvSpPr/>
          <p:nvPr/>
        </p:nvSpPr>
        <p:spPr>
          <a:xfrm>
            <a:off x="9102669" y="1212819"/>
            <a:ext cx="368877" cy="40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4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Protein quality: Sidechain outliers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F4B29-4674-E336-ECDE-92B52B6C0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3" y="1102771"/>
            <a:ext cx="9142857" cy="5714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DB717C-CC5D-08B9-F55F-8C65A9F92A44}"/>
              </a:ext>
            </a:extLst>
          </p:cNvPr>
          <p:cNvSpPr txBox="1"/>
          <p:nvPr/>
        </p:nvSpPr>
        <p:spPr>
          <a:xfrm>
            <a:off x="8388156" y="3614776"/>
            <a:ext cx="115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Better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4B915-A79F-BB34-11E3-FF773D7078E5}"/>
              </a:ext>
            </a:extLst>
          </p:cNvPr>
          <p:cNvCxnSpPr>
            <a:cxnSpLocks/>
          </p:cNvCxnSpPr>
          <p:nvPr/>
        </p:nvCxnSpPr>
        <p:spPr>
          <a:xfrm flipV="1">
            <a:off x="8388156" y="2911164"/>
            <a:ext cx="0" cy="19127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Molecules | Free Full-Text | Outlier Profiles of Atomic Structures Derived  from X-ray Crystallography and from Cryo-Electron Microscopy | HTML">
            <a:extLst>
              <a:ext uri="{FF2B5EF4-FFF2-40B4-BE49-F238E27FC236}">
                <a16:creationId xmlns:a16="http://schemas.microsoft.com/office/drawing/2014/main" id="{7B8C98F6-B31F-841D-C1A1-A1E79C41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98" y="1238250"/>
            <a:ext cx="2397252" cy="20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078317-7847-AEE1-6211-9C909DD6F62B}"/>
              </a:ext>
            </a:extLst>
          </p:cNvPr>
          <p:cNvSpPr/>
          <p:nvPr/>
        </p:nvSpPr>
        <p:spPr>
          <a:xfrm>
            <a:off x="0" y="6448997"/>
            <a:ext cx="9370884" cy="40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FC5A473-3A9C-C502-1E84-F4A5D53B1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802" y="6376497"/>
            <a:ext cx="482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https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: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//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ncbr.muni.cz/ValTrendsDB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8887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Protein quality: RSRZ outliers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7C9BE-4921-754E-12E3-127434921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571" y="1143714"/>
            <a:ext cx="9142857" cy="571428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53B3F7-0A41-84EF-BFA3-E1A1E92BA2E4}"/>
              </a:ext>
            </a:extLst>
          </p:cNvPr>
          <p:cNvCxnSpPr>
            <a:cxnSpLocks/>
          </p:cNvCxnSpPr>
          <p:nvPr/>
        </p:nvCxnSpPr>
        <p:spPr>
          <a:xfrm>
            <a:off x="9984942" y="2044434"/>
            <a:ext cx="0" cy="217864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6564AD-CDEC-D54D-6265-A82486C6875D}"/>
              </a:ext>
            </a:extLst>
          </p:cNvPr>
          <p:cNvSpPr txBox="1"/>
          <p:nvPr/>
        </p:nvSpPr>
        <p:spPr>
          <a:xfrm>
            <a:off x="10007021" y="2764424"/>
            <a:ext cx="115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Better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6F72BC-54A7-A792-6216-46CDE2557D5D}"/>
              </a:ext>
            </a:extLst>
          </p:cNvPr>
          <p:cNvSpPr/>
          <p:nvPr/>
        </p:nvSpPr>
        <p:spPr>
          <a:xfrm>
            <a:off x="1180560" y="6419756"/>
            <a:ext cx="9614815" cy="40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8A68D14-AA94-BA8C-7D9F-731115B5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363" y="6347256"/>
            <a:ext cx="482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https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: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//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ncbr.muni.cz/ValTrendsDB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8367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Protein quality: Rfree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F4019-0D42-9485-AC2C-FB160D81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571" y="1143714"/>
            <a:ext cx="9142857" cy="57142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97CB60-EF04-B497-364C-8566E1280775}"/>
              </a:ext>
            </a:extLst>
          </p:cNvPr>
          <p:cNvCxnSpPr>
            <a:cxnSpLocks/>
          </p:cNvCxnSpPr>
          <p:nvPr/>
        </p:nvCxnSpPr>
        <p:spPr>
          <a:xfrm>
            <a:off x="9908274" y="2071729"/>
            <a:ext cx="0" cy="217864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FE1317-DA16-EA70-6A3E-8BD81E9BBB27}"/>
              </a:ext>
            </a:extLst>
          </p:cNvPr>
          <p:cNvSpPr txBox="1"/>
          <p:nvPr/>
        </p:nvSpPr>
        <p:spPr>
          <a:xfrm>
            <a:off x="9930353" y="2791719"/>
            <a:ext cx="115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Better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905402-21D8-41C2-188D-EAD1A6B3F716}"/>
              </a:ext>
            </a:extLst>
          </p:cNvPr>
          <p:cNvSpPr/>
          <p:nvPr/>
        </p:nvSpPr>
        <p:spPr>
          <a:xfrm>
            <a:off x="1180560" y="6419756"/>
            <a:ext cx="9614815" cy="40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5EF9224-B889-D6D7-1F9C-9C9BD718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363" y="6347256"/>
            <a:ext cx="482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https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: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//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ncbr.muni.cz/ValTrendsDB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944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352952"/>
            <a:ext cx="11258550" cy="8255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Protein quality – ligands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34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Protein quality - ligands: RSCC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A7A9B-35D6-4BED-1F69-0883D918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571" y="1143714"/>
            <a:ext cx="9142857" cy="57142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F1A0D5-C2E1-0865-E02B-2F9C098B7117}"/>
              </a:ext>
            </a:extLst>
          </p:cNvPr>
          <p:cNvCxnSpPr>
            <a:cxnSpLocks/>
          </p:cNvCxnSpPr>
          <p:nvPr/>
        </p:nvCxnSpPr>
        <p:spPr>
          <a:xfrm>
            <a:off x="10019731" y="2139968"/>
            <a:ext cx="0" cy="217864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DE3792-18A7-C0E3-FE73-D52D34A3102C}"/>
              </a:ext>
            </a:extLst>
          </p:cNvPr>
          <p:cNvSpPr txBox="1"/>
          <p:nvPr/>
        </p:nvSpPr>
        <p:spPr>
          <a:xfrm>
            <a:off x="10041810" y="2859958"/>
            <a:ext cx="115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Better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6F7868-7ABE-90CA-E9B8-3CA917658ADD}"/>
              </a:ext>
            </a:extLst>
          </p:cNvPr>
          <p:cNvSpPr/>
          <p:nvPr/>
        </p:nvSpPr>
        <p:spPr>
          <a:xfrm>
            <a:off x="1180560" y="6419756"/>
            <a:ext cx="9614815" cy="40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36D79BE-D0DE-76FA-6CC6-B4E29B00E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363" y="6347256"/>
            <a:ext cx="482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https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: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//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ncbr.muni.cz/ValTrendsDB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7548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Protein quality - ligands: RSR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3634E0-A8DB-5A5C-D36B-4714B1AD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05" y="1143714"/>
            <a:ext cx="9142857" cy="5714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1B54FE-B38D-ADCB-F4C7-682F8773C528}"/>
              </a:ext>
            </a:extLst>
          </p:cNvPr>
          <p:cNvSpPr txBox="1"/>
          <p:nvPr/>
        </p:nvSpPr>
        <p:spPr>
          <a:xfrm>
            <a:off x="10125477" y="3131066"/>
            <a:ext cx="115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Better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6033F1-18D6-0D99-B3AA-8E9437A6FD0B}"/>
              </a:ext>
            </a:extLst>
          </p:cNvPr>
          <p:cNvCxnSpPr>
            <a:cxnSpLocks/>
          </p:cNvCxnSpPr>
          <p:nvPr/>
        </p:nvCxnSpPr>
        <p:spPr>
          <a:xfrm flipV="1">
            <a:off x="10125477" y="2427454"/>
            <a:ext cx="0" cy="19127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BB7EF-EF63-FD3E-E419-483D51B5FF6F}"/>
              </a:ext>
            </a:extLst>
          </p:cNvPr>
          <p:cNvSpPr/>
          <p:nvPr/>
        </p:nvSpPr>
        <p:spPr>
          <a:xfrm>
            <a:off x="1219947" y="6419756"/>
            <a:ext cx="9614815" cy="40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F8FDB98A-9E63-C0FF-602B-1D59E8E5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363" y="6347256"/>
            <a:ext cx="482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https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: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//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4"/>
              </a:rPr>
              <a:t>ncbr.muni.cz/ValTrendsDB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081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352952"/>
            <a:ext cx="11258550" cy="8255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Protein quality – influence of journals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>
            <a:extLst>
              <a:ext uri="{FF2B5EF4-FFF2-40B4-BE49-F238E27FC236}">
                <a16:creationId xmlns:a16="http://schemas.microsoft.com/office/drawing/2014/main" id="{A2E8C8A6-655E-F39E-7D16-388BB372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9" y="725489"/>
            <a:ext cx="6326187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>
            <a:extLst>
              <a:ext uri="{FF2B5EF4-FFF2-40B4-BE49-F238E27FC236}">
                <a16:creationId xmlns:a16="http://schemas.microsoft.com/office/drawing/2014/main" id="{C2687CEA-969A-057A-9AA8-1B059EFAD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63" y="122237"/>
            <a:ext cx="11258550" cy="825500"/>
          </a:xfrm>
        </p:spPr>
        <p:txBody>
          <a:bodyPr/>
          <a:lstStyle/>
          <a:p>
            <a:r>
              <a:rPr lang="en-US" altLang="en-US" dirty="0"/>
              <a:t>Validation</a:t>
            </a:r>
            <a:r>
              <a:rPr lang="cs-CZ" altLang="en-US" dirty="0"/>
              <a:t> trends - journals</a:t>
            </a:r>
            <a:endParaRPr lang="de-DE" altLang="en-US" dirty="0"/>
          </a:p>
        </p:txBody>
      </p:sp>
      <p:sp>
        <p:nvSpPr>
          <p:cNvPr id="81924" name="Slide Number Placeholder 2">
            <a:extLst>
              <a:ext uri="{FF2B5EF4-FFF2-40B4-BE49-F238E27FC236}">
                <a16:creationId xmlns:a16="http://schemas.microsoft.com/office/drawing/2014/main" id="{5C34BAA1-C654-2023-863D-42300F6D2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977EDBA-B4AE-4D11-9FAF-16A893471710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18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sp>
        <p:nvSpPr>
          <p:cNvPr id="81925" name="TextBox 1">
            <a:extLst>
              <a:ext uri="{FF2B5EF4-FFF2-40B4-BE49-F238E27FC236}">
                <a16:creationId xmlns:a16="http://schemas.microsoft.com/office/drawing/2014/main" id="{6A1B5F04-F2ED-B7A2-51CE-1E6B6D28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661" y="273049"/>
            <a:ext cx="2308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dirty="0">
                <a:solidFill>
                  <a:srgbClr val="3333FF"/>
                </a:solidFill>
                <a:latin typeface="Corbel" panose="020B0503020204020204" pitchFamily="34" charset="0"/>
              </a:rPr>
              <a:t>Jana Porubská</a:t>
            </a:r>
            <a:endParaRPr lang="en-GB" altLang="en-US" dirty="0">
              <a:solidFill>
                <a:srgbClr val="3333FF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2C1C0B-B38B-E809-1888-4761306DFC82}"/>
              </a:ext>
            </a:extLst>
          </p:cNvPr>
          <p:cNvSpPr txBox="1"/>
          <p:nvPr/>
        </p:nvSpPr>
        <p:spPr>
          <a:xfrm>
            <a:off x="9153526" y="2661313"/>
            <a:ext cx="2312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33 journals with </a:t>
            </a:r>
            <a:endParaRPr lang="en-GB" sz="2000" dirty="0"/>
          </a:p>
          <a:p>
            <a:r>
              <a:rPr lang="en-GB" sz="2000" dirty="0"/>
              <a:t>&gt; 1000 published structures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>
            <a:extLst>
              <a:ext uri="{FF2B5EF4-FFF2-40B4-BE49-F238E27FC236}">
                <a16:creationId xmlns:a16="http://schemas.microsoft.com/office/drawing/2014/main" id="{EC35F68B-FB53-BD7B-130B-43CCA567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9" y="725489"/>
            <a:ext cx="6326187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>
            <a:extLst>
              <a:ext uri="{FF2B5EF4-FFF2-40B4-BE49-F238E27FC236}">
                <a16:creationId xmlns:a16="http://schemas.microsoft.com/office/drawing/2014/main" id="{677570AB-D695-E6FF-0A5E-820B6EFBA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63" y="66366"/>
            <a:ext cx="11258550" cy="825500"/>
          </a:xfrm>
        </p:spPr>
        <p:txBody>
          <a:bodyPr/>
          <a:lstStyle/>
          <a:p>
            <a:r>
              <a:rPr lang="en-US" altLang="en-US" dirty="0"/>
              <a:t>Validation</a:t>
            </a:r>
            <a:r>
              <a:rPr lang="cs-CZ" altLang="en-US" dirty="0"/>
              <a:t> trends - journals</a:t>
            </a:r>
            <a:endParaRPr lang="de-DE" altLang="en-US" dirty="0"/>
          </a:p>
        </p:txBody>
      </p:sp>
      <p:sp>
        <p:nvSpPr>
          <p:cNvPr id="83972" name="Slide Number Placeholder 2">
            <a:extLst>
              <a:ext uri="{FF2B5EF4-FFF2-40B4-BE49-F238E27FC236}">
                <a16:creationId xmlns:a16="http://schemas.microsoft.com/office/drawing/2014/main" id="{07B52AFC-18BA-B4FA-3845-42314761F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977EDBA-B4AE-4D11-9FAF-16A893471710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19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sp>
        <p:nvSpPr>
          <p:cNvPr id="83973" name="Oval 1">
            <a:extLst>
              <a:ext uri="{FF2B5EF4-FFF2-40B4-BE49-F238E27FC236}">
                <a16:creationId xmlns:a16="http://schemas.microsoft.com/office/drawing/2014/main" id="{73ACCE56-CFEC-0E1C-FA8E-783EF7A99D6E}"/>
              </a:ext>
            </a:extLst>
          </p:cNvPr>
          <p:cNvSpPr>
            <a:spLocks noChangeArrowheads="1"/>
          </p:cNvSpPr>
          <p:nvPr/>
        </p:nvSpPr>
        <p:spPr bwMode="auto">
          <a:xfrm rot="462304">
            <a:off x="6335713" y="2830514"/>
            <a:ext cx="976312" cy="299878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83974" name="Oval 5">
            <a:extLst>
              <a:ext uri="{FF2B5EF4-FFF2-40B4-BE49-F238E27FC236}">
                <a16:creationId xmlns:a16="http://schemas.microsoft.com/office/drawing/2014/main" id="{B9B22892-CCC3-BC0D-9F93-671CC10AFD5F}"/>
              </a:ext>
            </a:extLst>
          </p:cNvPr>
          <p:cNvSpPr>
            <a:spLocks noChangeArrowheads="1"/>
          </p:cNvSpPr>
          <p:nvPr/>
        </p:nvSpPr>
        <p:spPr bwMode="auto">
          <a:xfrm rot="1533703">
            <a:off x="5740401" y="2533651"/>
            <a:ext cx="436563" cy="2841625"/>
          </a:xfrm>
          <a:prstGeom prst="ellipse">
            <a:avLst/>
          </a:prstGeom>
          <a:noFill/>
          <a:ln w="50800" algn="ctr">
            <a:solidFill>
              <a:srgbClr val="F582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83975" name="Oval 6">
            <a:extLst>
              <a:ext uri="{FF2B5EF4-FFF2-40B4-BE49-F238E27FC236}">
                <a16:creationId xmlns:a16="http://schemas.microsoft.com/office/drawing/2014/main" id="{3A697086-D23E-BEB3-E4B3-D8C61ED55375}"/>
              </a:ext>
            </a:extLst>
          </p:cNvPr>
          <p:cNvSpPr>
            <a:spLocks noChangeArrowheads="1"/>
          </p:cNvSpPr>
          <p:nvPr/>
        </p:nvSpPr>
        <p:spPr bwMode="auto">
          <a:xfrm rot="1651348">
            <a:off x="5367338" y="2314575"/>
            <a:ext cx="436562" cy="2947988"/>
          </a:xfrm>
          <a:prstGeom prst="ellipse">
            <a:avLst/>
          </a:prstGeom>
          <a:noFill/>
          <a:ln w="50800" algn="ctr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General trends: Number of protein structures grows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F90ED07-BF72-E6F3-729C-87E2624294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301619"/>
              </p:ext>
            </p:extLst>
          </p:nvPr>
        </p:nvGraphicFramePr>
        <p:xfrm>
          <a:off x="1446475" y="1363741"/>
          <a:ext cx="8274050" cy="487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5031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256C435-D046-BCA9-9C5B-6B93B8F47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835" y="126248"/>
            <a:ext cx="11258550" cy="825500"/>
          </a:xfrm>
        </p:spPr>
        <p:txBody>
          <a:bodyPr/>
          <a:lstStyle/>
          <a:p>
            <a:r>
              <a:rPr lang="en-US" altLang="en-US" dirty="0"/>
              <a:t>Validation</a:t>
            </a:r>
            <a:r>
              <a:rPr lang="cs-CZ" altLang="en-US" dirty="0"/>
              <a:t> trends - journals</a:t>
            </a:r>
            <a:endParaRPr lang="de-DE" altLang="en-US" dirty="0"/>
          </a:p>
        </p:txBody>
      </p:sp>
      <p:sp>
        <p:nvSpPr>
          <p:cNvPr id="86019" name="Slide Number Placeholder 2">
            <a:extLst>
              <a:ext uri="{FF2B5EF4-FFF2-40B4-BE49-F238E27FC236}">
                <a16:creationId xmlns:a16="http://schemas.microsoft.com/office/drawing/2014/main" id="{D32F687A-F658-3A3F-EB6F-F1D99E2AEB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977EDBA-B4AE-4D11-9FAF-16A893471710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20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pic>
        <p:nvPicPr>
          <p:cNvPr id="86020" name="Picture 2">
            <a:extLst>
              <a:ext uri="{FF2B5EF4-FFF2-40B4-BE49-F238E27FC236}">
                <a16:creationId xmlns:a16="http://schemas.microsoft.com/office/drawing/2014/main" id="{D82D810E-258C-77A3-F00C-A19A3D3B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951748"/>
            <a:ext cx="78295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021" name="Straight Connector 4">
            <a:extLst>
              <a:ext uri="{FF2B5EF4-FFF2-40B4-BE49-F238E27FC236}">
                <a16:creationId xmlns:a16="http://schemas.microsoft.com/office/drawing/2014/main" id="{068ECF4C-1587-7883-AFAC-1F237E4AA46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84688" y="3143251"/>
            <a:ext cx="1782762" cy="1325563"/>
          </a:xfrm>
          <a:prstGeom prst="line">
            <a:avLst/>
          </a:prstGeom>
          <a:noFill/>
          <a:ln w="34925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86022" name="Straight Connector 8">
            <a:extLst>
              <a:ext uri="{FF2B5EF4-FFF2-40B4-BE49-F238E27FC236}">
                <a16:creationId xmlns:a16="http://schemas.microsoft.com/office/drawing/2014/main" id="{596880B3-FDCA-C760-6E7F-F33438D1D927}"/>
              </a:ext>
            </a:extLst>
          </p:cNvPr>
          <p:cNvCxnSpPr>
            <a:cxnSpLocks/>
          </p:cNvCxnSpPr>
          <p:nvPr/>
        </p:nvCxnSpPr>
        <p:spPr bwMode="auto">
          <a:xfrm flipH="1">
            <a:off x="5999163" y="2890838"/>
            <a:ext cx="989012" cy="172720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</p:cxn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7195F6-7400-7B0F-0FD7-A8F402A0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Clashscore – influence of source journals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082AA8-1573-9E6D-D903-AB4E21DF4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2" y="1232356"/>
            <a:ext cx="11069595" cy="5391902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F79C1585-F3A4-6E05-1F6D-3A06A38F3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6297" y="103516"/>
            <a:ext cx="2941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dirty="0">
                <a:solidFill>
                  <a:srgbClr val="3333FF"/>
                </a:solidFill>
                <a:latin typeface="Corbel" panose="020B0503020204020204" pitchFamily="34" charset="0"/>
              </a:rPr>
              <a:t>Gabriela Bučeková</a:t>
            </a:r>
            <a:endParaRPr lang="en-GB" altLang="en-US" dirty="0">
              <a:solidFill>
                <a:srgbClr val="3333F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7195F6-7400-7B0F-0FD7-A8F402A0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Rfree – influence of source journals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770F6-0219-9155-12D0-6895B80C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86" y="1359303"/>
            <a:ext cx="10164594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2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BE4D4F-F42F-EB8F-5C01-35E052F1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Ramachandran outliers – influence of source journals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965C2-8042-71D4-7946-DD68E2CA3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4" y="1326950"/>
            <a:ext cx="10898121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8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352952"/>
            <a:ext cx="11258550" cy="8255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Protein quality – uncovered topics</a:t>
            </a:r>
            <a:br>
              <a:rPr lang="cs-CZ" dirty="0"/>
            </a:br>
            <a:r>
              <a:rPr lang="cs-CZ" dirty="0"/>
              <a:t>Ring conformations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07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BE4D4F-F42F-EB8F-5C01-35E052F1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Cyclohexane – ring conformations</a:t>
            </a:r>
            <a:endParaRPr lang="en-GB" dirty="0"/>
          </a:p>
        </p:txBody>
      </p:sp>
      <p:pic>
        <p:nvPicPr>
          <p:cNvPr id="12" name="Zástupný objekt pre obsah 6">
            <a:extLst>
              <a:ext uri="{FF2B5EF4-FFF2-40B4-BE49-F238E27FC236}">
                <a16:creationId xmlns:a16="http://schemas.microsoft.com/office/drawing/2014/main" id="{4C43CCD6-C85B-60DD-9AA2-69CF5A4593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48" y="1731338"/>
            <a:ext cx="6198368" cy="3828404"/>
          </a:xfrm>
        </p:spPr>
      </p:pic>
    </p:spTree>
    <p:extLst>
      <p:ext uri="{BB962C8B-B14F-4D97-AF65-F5344CB8AC3E}">
        <p14:creationId xmlns:p14="http://schemas.microsoft.com/office/powerpoint/2010/main" val="1050609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BE4D4F-F42F-EB8F-5C01-35E052F1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Cyclohexane – ring conformations</a:t>
            </a:r>
            <a:r>
              <a:rPr lang="en-GB" dirty="0"/>
              <a:t> in PDB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2C130B-3DDF-B244-5A50-77471B38E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4" y="1087809"/>
            <a:ext cx="11517332" cy="1933845"/>
          </a:xfrm>
          <a:prstGeom prst="rect">
            <a:avLst/>
          </a:prstGeom>
        </p:spPr>
      </p:pic>
      <p:pic>
        <p:nvPicPr>
          <p:cNvPr id="12" name="Zástupný objekt pre obsah 6">
            <a:extLst>
              <a:ext uri="{FF2B5EF4-FFF2-40B4-BE49-F238E27FC236}">
                <a16:creationId xmlns:a16="http://schemas.microsoft.com/office/drawing/2014/main" id="{4C43CCD6-C85B-60DD-9AA2-69CF5A4593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69" y="3029596"/>
            <a:ext cx="6198368" cy="3828404"/>
          </a:xfr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49247552-8BB6-CB71-11D5-00127AA64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337" y="3645540"/>
            <a:ext cx="34253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dirty="0">
                <a:solidFill>
                  <a:srgbClr val="3333FF"/>
                </a:solidFill>
                <a:latin typeface="Corbel" panose="020B0503020204020204" pitchFamily="34" charset="0"/>
              </a:rPr>
              <a:t>Gabriela Bučeková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dirty="0">
                <a:solidFill>
                  <a:srgbClr val="3333FF"/>
                </a:solidFill>
                <a:latin typeface="Corbel" panose="020B0503020204020204" pitchFamily="34" charset="0"/>
              </a:rPr>
              <a:t>Jana Porubská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dirty="0">
                <a:solidFill>
                  <a:srgbClr val="3333FF"/>
                </a:solidFill>
                <a:latin typeface="Corbel" panose="020B0503020204020204" pitchFamily="34" charset="0"/>
              </a:rPr>
              <a:t>Viktoriia </a:t>
            </a:r>
            <a:r>
              <a:rPr lang="en-GB" altLang="en-US" dirty="0">
                <a:solidFill>
                  <a:srgbClr val="3333FF"/>
                </a:solidFill>
                <a:latin typeface="Corbel" panose="020B0503020204020204" pitchFamily="34" charset="0"/>
              </a:rPr>
              <a:t>Doshchenko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40AAEA-52B7-F69D-6A9D-CA274B3F2F60}"/>
              </a:ext>
            </a:extLst>
          </p:cNvPr>
          <p:cNvSpPr/>
          <p:nvPr/>
        </p:nvSpPr>
        <p:spPr>
          <a:xfrm>
            <a:off x="3125485" y="2483893"/>
            <a:ext cx="1078025" cy="4094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376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BE4D4F-F42F-EB8F-5C01-35E052F1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Cyclohexane – ring conformations</a:t>
            </a:r>
            <a:r>
              <a:rPr lang="en-GB" dirty="0"/>
              <a:t> in PDB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2C130B-3DDF-B244-5A50-77471B38E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34" y="1087809"/>
            <a:ext cx="11517332" cy="1933845"/>
          </a:xfrm>
          <a:prstGeom prst="rect">
            <a:avLst/>
          </a:prstGeom>
        </p:spPr>
      </p:pic>
      <p:pic>
        <p:nvPicPr>
          <p:cNvPr id="12" name="Zástupný objekt pre obsah 6">
            <a:extLst>
              <a:ext uri="{FF2B5EF4-FFF2-40B4-BE49-F238E27FC236}">
                <a16:creationId xmlns:a16="http://schemas.microsoft.com/office/drawing/2014/main" id="{4C43CCD6-C85B-60DD-9AA2-69CF5A4593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3029596"/>
            <a:ext cx="6198368" cy="382840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CF009B-2D5C-E18B-1FEB-6721C30EA4DC}"/>
              </a:ext>
            </a:extLst>
          </p:cNvPr>
          <p:cNvSpPr txBox="1"/>
          <p:nvPr/>
        </p:nvSpPr>
        <p:spPr>
          <a:xfrm>
            <a:off x="7315200" y="3429000"/>
            <a:ext cx="4539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Untypical conformations</a:t>
            </a:r>
            <a:r>
              <a:rPr lang="cs-CZ" sz="2000" b="1" dirty="0"/>
              <a:t>: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Resolution &lt; 2.5</a:t>
            </a:r>
            <a:r>
              <a:rPr lang="cs-CZ" sz="2000" b="1" dirty="0"/>
              <a:t> </a:t>
            </a:r>
            <a:r>
              <a:rPr lang="cs-CZ" sz="2000" b="1" dirty="0">
                <a:latin typeface="+mj-lt"/>
                <a:cs typeface="Courier New" panose="02070309020205020404" pitchFamily="49" charset="0"/>
              </a:rPr>
              <a:t>Å</a:t>
            </a:r>
            <a:r>
              <a:rPr lang="cs-CZ" sz="2000" b="1" dirty="0"/>
              <a:t>: </a:t>
            </a:r>
            <a:r>
              <a:rPr lang="en-GB" sz="2000" b="1" dirty="0">
                <a:solidFill>
                  <a:srgbClr val="FF0000"/>
                </a:solidFill>
              </a:rPr>
              <a:t>41.2  %</a:t>
            </a:r>
            <a:endParaRPr lang="cs-CZ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AND Covered by density: </a:t>
            </a:r>
            <a:r>
              <a:rPr lang="en-GB" sz="2000" b="1" dirty="0">
                <a:solidFill>
                  <a:srgbClr val="FF0000"/>
                </a:solidFill>
              </a:rPr>
              <a:t>15.6 %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GB" sz="2000" b="1" dirty="0">
                <a:solidFill>
                  <a:srgbClr val="FF0000"/>
                </a:solidFill>
              </a:rPr>
              <a:t>The rest of these </a:t>
            </a:r>
            <a:r>
              <a:rPr lang="cs-CZ" sz="2000" b="1" dirty="0">
                <a:solidFill>
                  <a:srgbClr val="FF0000"/>
                </a:solidFill>
              </a:rPr>
              <a:t>conformations</a:t>
            </a:r>
            <a:r>
              <a:rPr lang="en-GB" sz="2000" b="1" dirty="0">
                <a:solidFill>
                  <a:srgbClr val="FF0000"/>
                </a:solidFill>
              </a:rPr>
              <a:t> are errors</a:t>
            </a:r>
            <a:endParaRPr lang="cs-CZ" sz="2000" b="1" dirty="0">
              <a:solidFill>
                <a:srgbClr val="FF0000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>
                <a:solidFill>
                  <a:srgbClr val="FF0000"/>
                </a:solidFill>
              </a:rPr>
              <a:t>Similar problems with cyclopentans, benzenes and pyrans.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9240D91-2B2D-DC10-DF06-3DF3EFD8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31264"/>
            <a:ext cx="29710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>
                <a:solidFill>
                  <a:srgbClr val="3333FF"/>
                </a:solidFill>
                <a:latin typeface="Corbel" panose="020B0503020204020204" pitchFamily="34" charset="0"/>
              </a:rPr>
              <a:t>Aliaksei </a:t>
            </a:r>
            <a:r>
              <a:rPr lang="en-GB" altLang="en-US" dirty="0" err="1">
                <a:solidFill>
                  <a:srgbClr val="3333FF"/>
                </a:solidFill>
                <a:latin typeface="Corbel" panose="020B0503020204020204" pitchFamily="34" charset="0"/>
              </a:rPr>
              <a:t>Charesneu</a:t>
            </a:r>
            <a:endParaRPr lang="cs-CZ" altLang="en-US" dirty="0">
              <a:solidFill>
                <a:srgbClr val="3333F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77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D97C-4DEC-6FFE-A0E8-8D908A57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56014"/>
            <a:ext cx="11258550" cy="825500"/>
          </a:xfrm>
        </p:spPr>
        <p:txBody>
          <a:bodyPr/>
          <a:lstStyle/>
          <a:p>
            <a:pPr algn="ctr"/>
            <a:r>
              <a:rPr lang="cs-CZ" dirty="0"/>
              <a:t>Untypical ring conformations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9E38-21EE-8C50-7F1E-508CCF490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60" y="1247774"/>
            <a:ext cx="11657036" cy="436245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Examples of </a:t>
            </a:r>
            <a:r>
              <a:rPr lang="cs-CZ" dirty="0"/>
              <a:t>problematic rings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CD92A-0DAC-58D0-9BAD-AE066FBD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12028F-3ED4-175C-4F48-31CA70AE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43" y="1935649"/>
            <a:ext cx="4086795" cy="1876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B5B2F7-36DE-3750-828C-4B74346FD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915" y="2108971"/>
            <a:ext cx="3991532" cy="1800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0B9171-B308-C083-D0AD-3E657E7DBF8E}"/>
              </a:ext>
            </a:extLst>
          </p:cNvPr>
          <p:cNvSpPr/>
          <p:nvPr/>
        </p:nvSpPr>
        <p:spPr>
          <a:xfrm>
            <a:off x="9982845" y="3474210"/>
            <a:ext cx="1016467" cy="55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3B8777-B8D1-35B4-D716-8E5DF369BD2B}"/>
              </a:ext>
            </a:extLst>
          </p:cNvPr>
          <p:cNvSpPr txBox="1"/>
          <p:nvPr/>
        </p:nvSpPr>
        <p:spPr>
          <a:xfrm>
            <a:off x="6067268" y="1706406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Chair conformation of benzene: 5mtp, ligand 53K 302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C751CE-9FAB-F3D0-EF0B-822F30C2DD46}"/>
              </a:ext>
            </a:extLst>
          </p:cNvPr>
          <p:cNvSpPr/>
          <p:nvPr/>
        </p:nvSpPr>
        <p:spPr>
          <a:xfrm>
            <a:off x="6905915" y="2108971"/>
            <a:ext cx="1419219" cy="113919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BB898-A787-5EA3-4220-20B14060A7C4}"/>
              </a:ext>
            </a:extLst>
          </p:cNvPr>
          <p:cNvSpPr txBox="1"/>
          <p:nvPr/>
        </p:nvSpPr>
        <p:spPr>
          <a:xfrm>
            <a:off x="395003" y="1723052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Deformed cyclohexane: 4iut, ligand CMV 302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98901D-6B38-9D5B-ADDB-1A4B157E2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22" y="3942680"/>
            <a:ext cx="5496692" cy="23625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35BC9A-B7A1-C90F-6894-2234C6ACFB74}"/>
              </a:ext>
            </a:extLst>
          </p:cNvPr>
          <p:cNvSpPr txBox="1"/>
          <p:nvPr/>
        </p:nvSpPr>
        <p:spPr>
          <a:xfrm>
            <a:off x="3524285" y="627594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Planar pyrans: 3abk, ligand DMU 526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A4D669-37FE-7017-F3FA-572BA2C59309}"/>
              </a:ext>
            </a:extLst>
          </p:cNvPr>
          <p:cNvSpPr/>
          <p:nvPr/>
        </p:nvSpPr>
        <p:spPr>
          <a:xfrm>
            <a:off x="3333919" y="5040627"/>
            <a:ext cx="1419219" cy="113919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045C795-FD47-ED5F-D094-51E89EDDF602}"/>
              </a:ext>
            </a:extLst>
          </p:cNvPr>
          <p:cNvSpPr/>
          <p:nvPr/>
        </p:nvSpPr>
        <p:spPr>
          <a:xfrm>
            <a:off x="4888321" y="5098522"/>
            <a:ext cx="1419219" cy="113919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BB8AC1-C9D3-09A1-D2F4-06AD49C24EE5}"/>
              </a:ext>
            </a:extLst>
          </p:cNvPr>
          <p:cNvSpPr/>
          <p:nvPr/>
        </p:nvSpPr>
        <p:spPr>
          <a:xfrm>
            <a:off x="3241225" y="2536406"/>
            <a:ext cx="1419219" cy="113919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68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D97C-4DEC-6FFE-A0E8-8D908A57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56014"/>
            <a:ext cx="11258550" cy="825500"/>
          </a:xfrm>
        </p:spPr>
        <p:txBody>
          <a:bodyPr/>
          <a:lstStyle/>
          <a:p>
            <a:pPr algn="ctr"/>
            <a:r>
              <a:rPr lang="cs-CZ" dirty="0"/>
              <a:t>Untypical ring conformations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9E38-21EE-8C50-7F1E-508CCF490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60" y="1247774"/>
            <a:ext cx="11258550" cy="4362451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Examples of biologically relevant untypical ring conformations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CD92A-0DAC-58D0-9BAD-AE066FBD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29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0B9171-B308-C083-D0AD-3E657E7DBF8E}"/>
              </a:ext>
            </a:extLst>
          </p:cNvPr>
          <p:cNvSpPr/>
          <p:nvPr/>
        </p:nvSpPr>
        <p:spPr>
          <a:xfrm>
            <a:off x="10054567" y="3878809"/>
            <a:ext cx="1016467" cy="55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BB898-A787-5EA3-4220-20B14060A7C4}"/>
              </a:ext>
            </a:extLst>
          </p:cNvPr>
          <p:cNvSpPr txBox="1"/>
          <p:nvPr/>
        </p:nvSpPr>
        <p:spPr>
          <a:xfrm>
            <a:off x="466725" y="2127651"/>
            <a:ext cx="464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Planar cyclopentanes: 5hdr, ligand H79 504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35BC9A-B7A1-C90F-6894-2234C6ACFB74}"/>
              </a:ext>
            </a:extLst>
          </p:cNvPr>
          <p:cNvSpPr txBox="1"/>
          <p:nvPr/>
        </p:nvSpPr>
        <p:spPr>
          <a:xfrm>
            <a:off x="7160904" y="206822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Half</a:t>
            </a:r>
            <a:r>
              <a:rPr lang="en-GB" dirty="0"/>
              <a:t> </a:t>
            </a:r>
            <a:r>
              <a:rPr lang="cs-CZ" dirty="0"/>
              <a:t>chair cyclohexan: 5pld, ligand CPS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1AF3B95-63F1-097E-ED25-E91C2259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2" y="2497319"/>
            <a:ext cx="5876982" cy="193436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0F3CAFD-BFC4-F675-E566-C09455020704}"/>
              </a:ext>
            </a:extLst>
          </p:cNvPr>
          <p:cNvSpPr/>
          <p:nvPr/>
        </p:nvSpPr>
        <p:spPr>
          <a:xfrm>
            <a:off x="747712" y="2544395"/>
            <a:ext cx="1673699" cy="18028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CC6DC90-FABB-9286-3DA6-8E50847AB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089" y="2533285"/>
            <a:ext cx="4338688" cy="324342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5A4D669-37FE-7017-F3FA-572BA2C59309}"/>
              </a:ext>
            </a:extLst>
          </p:cNvPr>
          <p:cNvSpPr/>
          <p:nvPr/>
        </p:nvSpPr>
        <p:spPr>
          <a:xfrm>
            <a:off x="8278771" y="3448052"/>
            <a:ext cx="1168963" cy="112011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3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General trends: Size of protein structures grows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1801D90-588B-D4A0-A446-3473A6F96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7" y="1321552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013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A601-88B6-4C2C-BD8B-FD31D740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097CC-3EED-9F09-1089-A95F9A0B1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/>
              <a:t>Some quality trends are positive</a:t>
            </a:r>
          </a:p>
          <a:p>
            <a:endParaRPr lang="en-GB" sz="3200" dirty="0"/>
          </a:p>
          <a:p>
            <a:r>
              <a:rPr lang="en-GB" sz="3200" dirty="0"/>
              <a:t>Others are not improving</a:t>
            </a:r>
          </a:p>
          <a:p>
            <a:endParaRPr lang="en-GB" sz="3200" dirty="0"/>
          </a:p>
          <a:p>
            <a:r>
              <a:rPr lang="en-GB" sz="3200" dirty="0"/>
              <a:t>Ligands are more problematic</a:t>
            </a:r>
          </a:p>
          <a:p>
            <a:endParaRPr lang="en-GB" sz="3200" dirty="0"/>
          </a:p>
          <a:p>
            <a:r>
              <a:rPr lang="en-GB" sz="3200" dirty="0"/>
              <a:t>Great journals ~ worser structure quality</a:t>
            </a:r>
          </a:p>
          <a:p>
            <a:endParaRPr lang="en-GB" sz="3200" dirty="0"/>
          </a:p>
          <a:p>
            <a:r>
              <a:rPr lang="en-GB" sz="3200" dirty="0"/>
              <a:t>Some quality topics are not covered yet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FBE8C-FB88-1573-5B25-ECDA5E4D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80BD8-8175-F3CC-2A87-A591CA28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259" y="336530"/>
            <a:ext cx="3266503" cy="2041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8ED67-CD46-CA25-5F22-DB58E9AF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7468"/>
            <a:ext cx="3266505" cy="2041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1517B-EC10-181E-5F5F-BC57C25DF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791" y="3896640"/>
            <a:ext cx="3552949" cy="1764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EADD7-AB17-5E6E-95A0-C4817390A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144" y="2573729"/>
            <a:ext cx="3266506" cy="2041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55CE90-FED9-36A4-F9C3-FBB4DBEB4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556" y="5544324"/>
            <a:ext cx="2697271" cy="123860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D1DEB78-79DF-9CAC-D8B8-B40CA89562B1}"/>
              </a:ext>
            </a:extLst>
          </p:cNvPr>
          <p:cNvSpPr/>
          <p:nvPr/>
        </p:nvSpPr>
        <p:spPr>
          <a:xfrm>
            <a:off x="9496122" y="5938206"/>
            <a:ext cx="853441" cy="75186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9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id="{7801CED6-ECFC-4983-BDF8-9EBDC851E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085" y="485347"/>
            <a:ext cx="7886700" cy="949325"/>
          </a:xfrm>
        </p:spPr>
        <p:txBody>
          <a:bodyPr>
            <a:normAutofit/>
          </a:bodyPr>
          <a:lstStyle/>
          <a:p>
            <a:r>
              <a:rPr lang="cs-CZ" altLang="en-US" dirty="0">
                <a:latin typeface="Corbel" panose="020B0503020204020204" pitchFamily="34" charset="0"/>
              </a:rPr>
              <a:t>Ideas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F588B0EA-5D51-98CD-A62D-4F341E189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52" y="218913"/>
            <a:ext cx="4295971" cy="39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Multi image for 1.10.630.10">
            <a:extLst>
              <a:ext uri="{FF2B5EF4-FFF2-40B4-BE49-F238E27FC236}">
                <a16:creationId xmlns:a16="http://schemas.microsoft.com/office/drawing/2014/main" id="{27FD2BB8-190F-718B-F242-C588500EF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31"/>
            <a:ext cx="5397523" cy="50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B32F69A-69A1-F0A5-A9C5-C031646A5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02" y="4311193"/>
            <a:ext cx="7388343" cy="238333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723E48-DA20-4EE6-AF80-42CF3F881AFB}"/>
              </a:ext>
            </a:extLst>
          </p:cNvPr>
          <p:cNvSpPr/>
          <p:nvPr/>
        </p:nvSpPr>
        <p:spPr>
          <a:xfrm>
            <a:off x="0" y="5989522"/>
            <a:ext cx="1961322" cy="849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E80BCE-E658-4569-8D9C-07394058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486" y="1262561"/>
            <a:ext cx="4115926" cy="26196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23233-6A3B-4847-A348-33C5F5E24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72" y="1262561"/>
            <a:ext cx="4115926" cy="2560522"/>
          </a:xfrm>
          <a:prstGeom prst="rect">
            <a:avLst/>
          </a:prstGeom>
        </p:spPr>
      </p:pic>
      <p:pic>
        <p:nvPicPr>
          <p:cNvPr id="13" name="Picture 4" descr="ELIXIR – European life-science infrastructure for biological information -  ELIXIR – European life-science infrastructure for biological information -  CSC Company Site">
            <a:extLst>
              <a:ext uri="{FF2B5EF4-FFF2-40B4-BE49-F238E27FC236}">
                <a16:creationId xmlns:a16="http://schemas.microsoft.com/office/drawing/2014/main" id="{7FE2514F-423D-4416-9B2A-FF88C3B3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810" y="4313424"/>
            <a:ext cx="1476602" cy="11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7B0697F-BEAF-4548-A065-35DF267CF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6" name="Picture 34" descr="CATH: Protein Structure Classification Database at UCL">
            <a:extLst>
              <a:ext uri="{FF2B5EF4-FFF2-40B4-BE49-F238E27FC236}">
                <a16:creationId xmlns:a16="http://schemas.microsoft.com/office/drawing/2014/main" id="{F961CD14-F6FF-6D56-C6E8-EFCF2F66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28" y="4206562"/>
            <a:ext cx="111283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2F8480F3-B22E-D797-A08A-7AE4E91CD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4" y="4375630"/>
            <a:ext cx="2501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upol | Sluňákov">
            <a:extLst>
              <a:ext uri="{FF2B5EF4-FFF2-40B4-BE49-F238E27FC236}">
                <a16:creationId xmlns:a16="http://schemas.microsoft.com/office/drawing/2014/main" id="{AFC66C26-2198-0276-4D10-4355E912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23" y="4019223"/>
            <a:ext cx="2281235" cy="15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A81AA-CDE5-B4DF-D265-0863B50F1B36}"/>
              </a:ext>
            </a:extLst>
          </p:cNvPr>
          <p:cNvSpPr txBox="1"/>
          <p:nvPr/>
        </p:nvSpPr>
        <p:spPr>
          <a:xfrm>
            <a:off x="4558559" y="329246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21A9C0"/>
                </a:solidFill>
              </a:rPr>
              <a:t>Acknowledgements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8689F0-B859-E011-B52C-B2F1688F4ED9}"/>
              </a:ext>
            </a:extLst>
          </p:cNvPr>
          <p:cNvSpPr txBox="1"/>
          <p:nvPr/>
        </p:nvSpPr>
        <p:spPr>
          <a:xfrm>
            <a:off x="3620803" y="5832456"/>
            <a:ext cx="4950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21A9C0"/>
                </a:solidFill>
              </a:rPr>
              <a:t>Thank you for your attention </a:t>
            </a:r>
            <a:r>
              <a:rPr lang="cs-CZ" sz="2400" b="1" dirty="0">
                <a:solidFill>
                  <a:srgbClr val="21A9C0"/>
                </a:solidFill>
              </a:rPr>
              <a:t>:-</a:t>
            </a:r>
            <a:r>
              <a:rPr lang="en-GB" sz="2400" b="1" dirty="0">
                <a:solidFill>
                  <a:srgbClr val="21A9C0"/>
                </a:solidFill>
              </a:rPr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31988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General trends: Resolution?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80734" y="6371312"/>
            <a:ext cx="10863618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C69C0A-B082-3ABB-3614-FB123A9A0A72}"/>
              </a:ext>
            </a:extLst>
          </p:cNvPr>
          <p:cNvSpPr/>
          <p:nvPr/>
        </p:nvSpPr>
        <p:spPr>
          <a:xfrm>
            <a:off x="1219947" y="6419756"/>
            <a:ext cx="9614815" cy="40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4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General trends: Resolution?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80734" y="6371312"/>
            <a:ext cx="10863618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D61074-704D-3736-F755-1C094646E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1143714"/>
            <a:ext cx="9142857" cy="57142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C69C0A-B082-3ABB-3614-FB123A9A0A72}"/>
              </a:ext>
            </a:extLst>
          </p:cNvPr>
          <p:cNvSpPr/>
          <p:nvPr/>
        </p:nvSpPr>
        <p:spPr>
          <a:xfrm>
            <a:off x="1219947" y="6419756"/>
            <a:ext cx="9614815" cy="40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03B5C22-8200-DAB2-B908-21B39168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372" y="6448997"/>
            <a:ext cx="482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https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: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//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ncbr.muni.cz/ValTrendsDB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</a:rPr>
              <a:t> 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820BC247-D52D-A573-5178-624A2F65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674" y="231200"/>
            <a:ext cx="25555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dirty="0">
                <a:solidFill>
                  <a:srgbClr val="3333FF"/>
                </a:solidFill>
                <a:latin typeface="Corbel" panose="020B0503020204020204" pitchFamily="34" charset="0"/>
              </a:rPr>
              <a:t>Vladimír Horský</a:t>
            </a:r>
            <a:endParaRPr lang="en-GB" altLang="en-US" dirty="0">
              <a:solidFill>
                <a:srgbClr val="3333FF"/>
              </a:solidFill>
              <a:latin typeface="Corbel" panose="020B0503020204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CA8EDB-0117-C41D-CF85-633A5D5A6070}"/>
              </a:ext>
            </a:extLst>
          </p:cNvPr>
          <p:cNvCxnSpPr>
            <a:cxnSpLocks/>
          </p:cNvCxnSpPr>
          <p:nvPr/>
        </p:nvCxnSpPr>
        <p:spPr>
          <a:xfrm>
            <a:off x="10345002" y="2030786"/>
            <a:ext cx="0" cy="217864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66F27B-E90F-9CF0-4385-23056C49271D}"/>
              </a:ext>
            </a:extLst>
          </p:cNvPr>
          <p:cNvSpPr txBox="1"/>
          <p:nvPr/>
        </p:nvSpPr>
        <p:spPr>
          <a:xfrm>
            <a:off x="10367081" y="2750776"/>
            <a:ext cx="115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Better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1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General trends: Resolution?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562F7-ACF2-C68E-27CB-CBEC0301A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49" y="1143714"/>
            <a:ext cx="9142857" cy="57142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BC7958-E50C-2FD3-A3BD-A649A1CD078D}"/>
              </a:ext>
            </a:extLst>
          </p:cNvPr>
          <p:cNvSpPr/>
          <p:nvPr/>
        </p:nvSpPr>
        <p:spPr>
          <a:xfrm>
            <a:off x="1219947" y="6419756"/>
            <a:ext cx="9614815" cy="40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E3FBA1E-B792-0582-B2FF-AF839208E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372" y="6448997"/>
            <a:ext cx="482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https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: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//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ncbr.muni.cz/ValTrendsDB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2805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General trends: Combined PDB quality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8CA00-1A44-B9F2-B226-ADB32FDB3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" y="1004566"/>
            <a:ext cx="9142857" cy="5714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5AB730-5795-640B-7F2F-BA0ACF71E44E}"/>
              </a:ext>
            </a:extLst>
          </p:cNvPr>
          <p:cNvSpPr txBox="1"/>
          <p:nvPr/>
        </p:nvSpPr>
        <p:spPr>
          <a:xfrm>
            <a:off x="7710985" y="4524547"/>
            <a:ext cx="115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Better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7A9DF7-DA56-68F2-C1A2-81FF66254399}"/>
              </a:ext>
            </a:extLst>
          </p:cNvPr>
          <p:cNvCxnSpPr>
            <a:cxnSpLocks/>
          </p:cNvCxnSpPr>
          <p:nvPr/>
        </p:nvCxnSpPr>
        <p:spPr>
          <a:xfrm flipV="1">
            <a:off x="8520044" y="3180041"/>
            <a:ext cx="0" cy="19127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4ADDF06-E023-9D2D-C8B0-2FFB8B3E70E1}"/>
              </a:ext>
            </a:extLst>
          </p:cNvPr>
          <p:cNvSpPr/>
          <p:nvPr/>
        </p:nvSpPr>
        <p:spPr>
          <a:xfrm>
            <a:off x="0" y="6475327"/>
            <a:ext cx="11978101" cy="40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70B0D3E5-DCCA-0A82-4D37-368BDF19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896" y="6390145"/>
            <a:ext cx="482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https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: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//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ncbr.muni.cz/ValTrendsDB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</a:rPr>
              <a:t>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638627-1CB1-F8EA-0C36-4B972E866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513" y="1219868"/>
            <a:ext cx="3647589" cy="884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D8BEC7-F3DE-F7F4-6A02-D4FA1CC3F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479" y="1998413"/>
            <a:ext cx="3685300" cy="7451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2C57F96-D007-900B-25F3-54DCE1832F25}"/>
              </a:ext>
            </a:extLst>
          </p:cNvPr>
          <p:cNvSpPr txBox="1"/>
          <p:nvPr/>
        </p:nvSpPr>
        <p:spPr>
          <a:xfrm>
            <a:off x="9096908" y="4723818"/>
            <a:ext cx="30772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Smart O.S., Horský V., Gore S., Svobodová R., Bendová V., </a:t>
            </a:r>
            <a:r>
              <a:rPr lang="en-GB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Kleywegt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G.J., Velankar S. (2018). </a:t>
            </a:r>
            <a:r>
              <a:rPr lang="en-GB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Worldwide Protein Data Bank validation information: usage and trends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GB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Acta </a:t>
            </a:r>
            <a:r>
              <a:rPr lang="en-GB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Crystallographica</a:t>
            </a:r>
            <a:r>
              <a:rPr lang="en-GB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D: Structural Biology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74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237-244.</a:t>
            </a:r>
            <a:endParaRPr lang="en-GB" sz="1600" dirty="0"/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A2E444AF-6B10-C378-6088-B1C622F3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2807" y="74274"/>
            <a:ext cx="25555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dirty="0">
                <a:solidFill>
                  <a:srgbClr val="3333FF"/>
                </a:solidFill>
                <a:latin typeface="Corbel" panose="020B0503020204020204" pitchFamily="34" charset="0"/>
              </a:rPr>
              <a:t>Vladimír Horský</a:t>
            </a:r>
            <a:endParaRPr lang="en-GB" altLang="en-US" dirty="0">
              <a:solidFill>
                <a:srgbClr val="3333F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4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PDB: Main quality criteria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37FBA4-DF3E-506A-A6D7-34979E6B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" y="1777268"/>
            <a:ext cx="10038967" cy="38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CF1988-187F-8043-7593-89AD7A05E771}"/>
              </a:ext>
            </a:extLst>
          </p:cNvPr>
          <p:cNvSpPr txBox="1"/>
          <p:nvPr/>
        </p:nvSpPr>
        <p:spPr>
          <a:xfrm>
            <a:off x="5674576" y="59948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PDB ID 2de2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15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5DD4E-F26B-4781-85D0-131835396E78}"/>
              </a:ext>
            </a:extLst>
          </p:cNvPr>
          <p:cNvSpPr/>
          <p:nvPr/>
        </p:nvSpPr>
        <p:spPr>
          <a:xfrm>
            <a:off x="0" y="6179502"/>
            <a:ext cx="2411896" cy="53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4F930-E1EA-401E-A48B-0971980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Protein quality: Clashscore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516255-34EE-4672-BC04-FCBAF83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57BC3-E3E7-EB06-41EF-59CB64B8C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1143714"/>
            <a:ext cx="9142857" cy="57142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E7FFE9-24F1-7B59-6EDE-F97986E4C4D6}"/>
              </a:ext>
            </a:extLst>
          </p:cNvPr>
          <p:cNvCxnSpPr>
            <a:cxnSpLocks/>
          </p:cNvCxnSpPr>
          <p:nvPr/>
        </p:nvCxnSpPr>
        <p:spPr>
          <a:xfrm>
            <a:off x="10345002" y="2030786"/>
            <a:ext cx="0" cy="217864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3DA17D-DEEC-440A-0722-35CD39CA494B}"/>
              </a:ext>
            </a:extLst>
          </p:cNvPr>
          <p:cNvSpPr txBox="1"/>
          <p:nvPr/>
        </p:nvSpPr>
        <p:spPr>
          <a:xfrm>
            <a:off x="10367081" y="2750776"/>
            <a:ext cx="115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Better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05C7B6-7FA2-522F-157A-34FAFA4097C7}"/>
              </a:ext>
            </a:extLst>
          </p:cNvPr>
          <p:cNvSpPr/>
          <p:nvPr/>
        </p:nvSpPr>
        <p:spPr>
          <a:xfrm>
            <a:off x="1219947" y="6433404"/>
            <a:ext cx="9614815" cy="40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590567B-B286-E1DA-C902-DB5213F3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372" y="6448997"/>
            <a:ext cx="482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https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: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//</a:t>
            </a:r>
            <a:r>
              <a:rPr lang="cs-CZ" altLang="en-US" sz="2400" b="1" dirty="0">
                <a:solidFill>
                  <a:srgbClr val="3333FF"/>
                </a:solidFill>
                <a:latin typeface="Corbel" panose="020B0503020204020204" pitchFamily="34" charset="0"/>
                <a:hlinkClick r:id="rId3"/>
              </a:rPr>
              <a:t>ncbr.muni.cz/ValTrendsDB</a:t>
            </a:r>
            <a:r>
              <a:rPr lang="en-GB" altLang="en-US" sz="2400" b="1" dirty="0">
                <a:solidFill>
                  <a:srgbClr val="3333FF"/>
                </a:solidFill>
                <a:latin typeface="Corbel" panose="020B0503020204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3811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11252</TotalTime>
  <Words>616</Words>
  <Application>Microsoft Office PowerPoint</Application>
  <PresentationFormat>Widescreen</PresentationFormat>
  <Paragraphs>141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Symbol</vt:lpstr>
      <vt:lpstr>Office Theme</vt:lpstr>
      <vt:lpstr>Protein structure quality trends</vt:lpstr>
      <vt:lpstr>General trends: Number of protein structures grows</vt:lpstr>
      <vt:lpstr>General trends: Size of protein structures grows</vt:lpstr>
      <vt:lpstr>General trends: Resolution?</vt:lpstr>
      <vt:lpstr>General trends: Resolution?</vt:lpstr>
      <vt:lpstr>General trends: Resolution?</vt:lpstr>
      <vt:lpstr>General trends: Combined PDB quality</vt:lpstr>
      <vt:lpstr>PDB: Main quality criteria</vt:lpstr>
      <vt:lpstr>Protein quality: Clashscore</vt:lpstr>
      <vt:lpstr>Protein quality: Ramachandran outliers</vt:lpstr>
      <vt:lpstr>Protein quality: Sidechain outliers</vt:lpstr>
      <vt:lpstr>Protein quality: RSRZ outliers</vt:lpstr>
      <vt:lpstr>Protein quality: Rfree</vt:lpstr>
      <vt:lpstr>Protein quality – ligands</vt:lpstr>
      <vt:lpstr>Protein quality - ligands: RSCC</vt:lpstr>
      <vt:lpstr>Protein quality - ligands: RSR</vt:lpstr>
      <vt:lpstr>Protein quality – influence of journals</vt:lpstr>
      <vt:lpstr>Validation trends - journals</vt:lpstr>
      <vt:lpstr>Validation trends - journals</vt:lpstr>
      <vt:lpstr>Validation trends - journals</vt:lpstr>
      <vt:lpstr>Clashscore – influence of source journals</vt:lpstr>
      <vt:lpstr>Rfree – influence of source journals</vt:lpstr>
      <vt:lpstr>Ramachandran outliers – influence of source journals</vt:lpstr>
      <vt:lpstr>Protein quality – uncovered topics Ring conformations</vt:lpstr>
      <vt:lpstr>Cyclohexane – ring conformations</vt:lpstr>
      <vt:lpstr>Cyclohexane – ring conformations in PDB</vt:lpstr>
      <vt:lpstr>Cyclohexane – ring conformations in PDB</vt:lpstr>
      <vt:lpstr>Untypical ring conformations</vt:lpstr>
      <vt:lpstr>Untypical ring conformations</vt:lpstr>
      <vt:lpstr>Summary</vt:lpstr>
      <vt:lpstr>Ideas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Palata</dc:creator>
  <cp:lastModifiedBy>Radka Svobodová</cp:lastModifiedBy>
  <cp:revision>372</cp:revision>
  <cp:lastPrinted>2017-09-20T07:48:49Z</cp:lastPrinted>
  <dcterms:created xsi:type="dcterms:W3CDTF">2017-09-06T10:48:47Z</dcterms:created>
  <dcterms:modified xsi:type="dcterms:W3CDTF">2022-06-13T00:39:48Z</dcterms:modified>
</cp:coreProperties>
</file>