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3a8389e9c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3a8389e9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609496a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609496a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2609496ab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2609496ab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09496ab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09496ab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3a8389e9c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33a8389e9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33a8389e9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33a8389e9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609496ab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609496ab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09496ab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09496ab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3a8389e9c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3a8389e9c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2648e125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2648e125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609496a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609496a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648e1251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2648e1251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3403c65fe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3403c65fe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609496a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609496a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609496ab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609496ab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609496a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609496a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609496ab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609496ab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2609496ab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2609496ab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609496ab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609496ab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609496ab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2609496ab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0" y="1437723"/>
            <a:ext cx="9144000" cy="370577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77125" y="573125"/>
            <a:ext cx="4504800" cy="8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NarCoS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197975"/>
            <a:ext cx="8520600" cy="33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51C7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351C75"/>
                </a:solidFill>
                <a:latin typeface="Verdana"/>
                <a:ea typeface="Verdana"/>
                <a:cs typeface="Verdana"/>
                <a:sym typeface="Verdana"/>
              </a:rPr>
              <a:t>Integrating genomic surveillance of SARS-CoV-2 positive clinical samples in Slovak republic</a:t>
            </a:r>
            <a:endParaRPr sz="4500">
              <a:solidFill>
                <a:srgbClr val="351C7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83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83">
                <a:solidFill>
                  <a:srgbClr val="000000"/>
                </a:solidFill>
              </a:rPr>
              <a:t>Asoc. Prof. Tomáš SZEMES, PhD.</a:t>
            </a:r>
            <a:endParaRPr sz="1883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83">
                <a:solidFill>
                  <a:srgbClr val="000000"/>
                </a:solidFill>
              </a:rPr>
              <a:t>Comenius University Science Park</a:t>
            </a:r>
            <a:endParaRPr sz="1883"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639" y="0"/>
            <a:ext cx="2451360" cy="113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b="12481" l="0" r="50797" t="11083"/>
          <a:stretch/>
        </p:blipFill>
        <p:spPr>
          <a:xfrm>
            <a:off x="198388" y="511425"/>
            <a:ext cx="8747223" cy="424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Data S</a:t>
            </a:r>
            <a:r>
              <a:rPr lang="en"/>
              <a:t>tudio analyses on aggregate results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Variants overview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10668" l="9476" r="55898" t="12354"/>
          <a:stretch/>
        </p:blipFill>
        <p:spPr>
          <a:xfrm>
            <a:off x="3459575" y="1218300"/>
            <a:ext cx="5372723" cy="373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Regions view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 b="13276" l="9578" r="55385" t="14568"/>
          <a:stretch/>
        </p:blipFill>
        <p:spPr>
          <a:xfrm>
            <a:off x="3112326" y="897887"/>
            <a:ext cx="5201526" cy="33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9546" l="8161" r="57299" t="9964"/>
          <a:stretch/>
        </p:blipFill>
        <p:spPr>
          <a:xfrm>
            <a:off x="1183550" y="276525"/>
            <a:ext cx="6303252" cy="45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 b="17434" l="9735" r="58534" t="11024"/>
          <a:stretch/>
        </p:blipFill>
        <p:spPr>
          <a:xfrm>
            <a:off x="1637550" y="281063"/>
            <a:ext cx="6502523" cy="45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7"/>
          <p:cNvPicPr preferRelativeResize="0"/>
          <p:nvPr/>
        </p:nvPicPr>
        <p:blipFill rotWithShape="1">
          <a:blip r:embed="rId3">
            <a:alphaModFix/>
          </a:blip>
          <a:srcRect b="11175" l="9835" r="58261" t="17047"/>
          <a:stretch/>
        </p:blipFill>
        <p:spPr>
          <a:xfrm>
            <a:off x="1590200" y="489850"/>
            <a:ext cx="6083077" cy="4277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Effects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Effective scale up from 500 to 2000 samples per week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Sample results </a:t>
            </a:r>
            <a:r>
              <a:rPr lang="en"/>
              <a:t>accuracy</a:t>
            </a:r>
            <a:r>
              <a:rPr lang="en"/>
              <a:t> and </a:t>
            </a:r>
            <a:r>
              <a:rPr lang="en"/>
              <a:t>robustness for case based epidemiology 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Faster reporting to GISAID (from average 30 day below 12), ENA uploads, faster ECDC Tessy reporting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Real-time situation overview (Ministry of health)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development</a:t>
            </a:r>
            <a:endParaRPr/>
          </a:p>
        </p:txBody>
      </p:sp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Wastewater SARS-CoV-2 sequencing survey and visualization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pathogens (</a:t>
            </a:r>
            <a:r>
              <a:rPr lang="en"/>
              <a:t>Illumina Respiratory Pathogen ID/AMR Enrichment Panel Kit)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8994" l="12452" r="55616" t="12103"/>
          <a:stretch/>
        </p:blipFill>
        <p:spPr>
          <a:xfrm>
            <a:off x="1678775" y="337613"/>
            <a:ext cx="5786450" cy="44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20779" l="25178" r="44591" t="10207"/>
          <a:stretch/>
        </p:blipFill>
        <p:spPr>
          <a:xfrm>
            <a:off x="3911524" y="109325"/>
            <a:ext cx="3888425" cy="49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1"/>
          <p:cNvSpPr txBox="1"/>
          <p:nvPr>
            <p:ph idx="1" type="body"/>
          </p:nvPr>
        </p:nvSpPr>
        <p:spPr>
          <a:xfrm>
            <a:off x="288600" y="704050"/>
            <a:ext cx="18135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news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28 April 2022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is genomic survey organized in Slovakia?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76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health authority coordinates sample selection and retrieval from RT-PCR testing labs (24+3 active labs)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RNA is isolated from collection tubes in 96 well plate format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96 well plates are distributed to </a:t>
            </a:r>
            <a:r>
              <a:rPr lang="en"/>
              <a:t>sequencing</a:t>
            </a:r>
            <a:r>
              <a:rPr lang="en"/>
              <a:t> laboratories (6 current sequencing </a:t>
            </a:r>
            <a:r>
              <a:rPr lang="en"/>
              <a:t>facilities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Illumina COVID Seq kit used on Illumina different platforms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4579100" y="1073125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4780500" y="11739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4932900" y="12501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085300" y="13263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237700" y="14025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5390100" y="14787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5542500" y="1554950"/>
            <a:ext cx="1497900" cy="371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 rtPCR Labs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7288500" y="1326350"/>
            <a:ext cx="1760700" cy="676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Regional public health authority PCR labs </a:t>
            </a:r>
            <a:endParaRPr/>
          </a:p>
        </p:txBody>
      </p:sp>
      <p:sp>
        <p:nvSpPr>
          <p:cNvPr id="72" name="Google Shape;72;p14"/>
          <p:cNvSpPr/>
          <p:nvPr/>
        </p:nvSpPr>
        <p:spPr>
          <a:xfrm>
            <a:off x="4645650" y="2377663"/>
            <a:ext cx="2682000" cy="676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health authority isolates RNA and </a:t>
            </a:r>
            <a:r>
              <a:rPr b="1" lang="en"/>
              <a:t>prepares</a:t>
            </a:r>
            <a:r>
              <a:rPr lang="en"/>
              <a:t> 96 plates </a:t>
            </a:r>
            <a:r>
              <a:rPr b="1" lang="en"/>
              <a:t>for</a:t>
            </a:r>
            <a:r>
              <a:rPr lang="en"/>
              <a:t> </a:t>
            </a:r>
            <a:r>
              <a:rPr b="1" lang="en"/>
              <a:t>sequencing</a:t>
            </a:r>
            <a:endParaRPr b="1"/>
          </a:p>
        </p:txBody>
      </p:sp>
      <p:sp>
        <p:nvSpPr>
          <p:cNvPr id="73" name="Google Shape;73;p14"/>
          <p:cNvSpPr/>
          <p:nvPr/>
        </p:nvSpPr>
        <p:spPr>
          <a:xfrm rot="4936040">
            <a:off x="5760347" y="203469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5905575" y="3429000"/>
            <a:ext cx="2037600" cy="371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6057975" y="3505200"/>
            <a:ext cx="2037600" cy="371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6210375" y="3581400"/>
            <a:ext cx="2037600" cy="371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/>
          <p:nvPr/>
        </p:nvSpPr>
        <p:spPr>
          <a:xfrm>
            <a:off x="6397575" y="3640150"/>
            <a:ext cx="2037600" cy="3717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Illumina Seq labs</a:t>
            </a:r>
            <a:endParaRPr/>
          </a:p>
        </p:txBody>
      </p:sp>
      <p:sp>
        <p:nvSpPr>
          <p:cNvPr id="78" name="Google Shape;78;p14"/>
          <p:cNvSpPr/>
          <p:nvPr/>
        </p:nvSpPr>
        <p:spPr>
          <a:xfrm rot="4936040">
            <a:off x="6141347" y="310149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 rot="6455152">
            <a:off x="7150563" y="2588353"/>
            <a:ext cx="1402023" cy="29014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/>
          <p:nvPr/>
        </p:nvSpPr>
        <p:spPr>
          <a:xfrm rot="4936040">
            <a:off x="5337947" y="1930955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 rot="4936040">
            <a:off x="4989647" y="181664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4307400" y="4459200"/>
            <a:ext cx="4741800" cy="371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Bioinformatics, Variant call, metadata, reporting to DBs</a:t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 rot="4936040">
            <a:off x="5760347" y="398494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 rot="4936040">
            <a:off x="6005822" y="406114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 rot="4936040">
            <a:off x="6335147" y="4142992"/>
            <a:ext cx="452616" cy="29003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Continuous monitoring of airline traffic by sample sequencing for respiratory infections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Global monitoring system like NarCoS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>
            <p:ph idx="1" type="body"/>
          </p:nvPr>
        </p:nvSpPr>
        <p:spPr>
          <a:xfrm>
            <a:off x="5538850" y="455625"/>
            <a:ext cx="30300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86"/>
              <a:t>Poďakovanie</a:t>
            </a:r>
            <a:endParaRPr sz="2386"/>
          </a:p>
          <a:p>
            <a:pPr indent="0" lvl="0" marL="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386"/>
          </a:p>
          <a:p>
            <a:pPr indent="-29083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Comenius University Science Park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Tatiana Sedláčková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Diana Rusňáková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Jaroslav Budiš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Miroslav Böhmer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Pavol Mišenko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Jakub Styk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Tomáš Sládeček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Rastislav Hekel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Michaela Gažiová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b="1" lang="en"/>
              <a:t>Jozef Sitárčík</a:t>
            </a:r>
            <a:endParaRPr b="1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290830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Public Health authority</a:t>
            </a:r>
            <a:endParaRPr b="1"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Anna Kaliňáková 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Lucia Ševčíková 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Terézia Vrábľová 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Edita Staroňová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Elena Tichá </a:t>
            </a:r>
            <a:endParaRPr/>
          </a:p>
          <a:p>
            <a:pPr indent="-281940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/>
              <a:t>Barbora Kotvasová</a:t>
            </a:r>
            <a:endParaRPr/>
          </a:p>
        </p:txBody>
      </p:sp>
      <p:sp>
        <p:nvSpPr>
          <p:cNvPr id="203" name="Google Shape;203;p33"/>
          <p:cNvSpPr txBox="1"/>
          <p:nvPr>
            <p:ph idx="2" type="body"/>
          </p:nvPr>
        </p:nvSpPr>
        <p:spPr>
          <a:xfrm>
            <a:off x="5538850" y="4197950"/>
            <a:ext cx="3097500" cy="8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Slovak Center for Scientific and Tech Information </a:t>
            </a:r>
            <a:endParaRPr b="1" sz="1100"/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900"/>
              <a:t>Ján Turňa</a:t>
            </a:r>
            <a:endParaRPr sz="900"/>
          </a:p>
          <a:p>
            <a:pPr indent="-285750" lvl="1" marL="914400" rtl="0" algn="l">
              <a:spcBef>
                <a:spcPts val="0"/>
              </a:spcBef>
              <a:spcAft>
                <a:spcPts val="0"/>
              </a:spcAft>
              <a:buSzPts val="900"/>
              <a:buChar char="○"/>
            </a:pPr>
            <a:r>
              <a:rPr lang="en" sz="900"/>
              <a:t>Anna Krivjanska</a:t>
            </a:r>
            <a:endParaRPr sz="800"/>
          </a:p>
        </p:txBody>
      </p:sp>
      <p:pic>
        <p:nvPicPr>
          <p:cNvPr descr="Obrázok, na ktorom je osoba, podlaha, pózujúci, strop&#10;&#10;Automaticky generovaný popis" id="204" name="Google Shape;204;p33"/>
          <p:cNvPicPr preferRelativeResize="0"/>
          <p:nvPr/>
        </p:nvPicPr>
        <p:blipFill rotWithShape="1">
          <a:blip r:embed="rId3">
            <a:alphaModFix/>
          </a:blip>
          <a:srcRect b="0" l="11459" r="4464" t="0"/>
          <a:stretch/>
        </p:blipFill>
        <p:spPr>
          <a:xfrm>
            <a:off x="0" y="0"/>
            <a:ext cx="5435424" cy="4309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Complex pre-NGS laboratory procedures (BSL2-3 lab, storage, RNA isolation, metadata gathering, 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</a:t>
            </a:r>
            <a:r>
              <a:rPr lang="en"/>
              <a:t>experience</a:t>
            </a:r>
            <a:r>
              <a:rPr lang="en"/>
              <a:t> in NGS and bioinformatics in new labs of Public health authority - HR limits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Weekly from 500 to 2000 samples (from </a:t>
            </a:r>
            <a:r>
              <a:rPr lang="en"/>
              <a:t>alpha</a:t>
            </a:r>
            <a:r>
              <a:rPr lang="en"/>
              <a:t> to omicron wave)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Low </a:t>
            </a:r>
            <a:r>
              <a:rPr lang="en"/>
              <a:t>level</a:t>
            </a:r>
            <a:r>
              <a:rPr lang="en"/>
              <a:t> of LIMS integration in state run </a:t>
            </a:r>
            <a:r>
              <a:rPr lang="en"/>
              <a:t>laboratories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standardized evaluation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for speed (in reporting)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Contamination in isolation labs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NarCoS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311700" y="1152475"/>
            <a:ext cx="586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what you think!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u="sng"/>
              <a:t>Nár</a:t>
            </a:r>
            <a:r>
              <a:rPr lang="en"/>
              <a:t>odne </a:t>
            </a:r>
            <a:r>
              <a:rPr b="1" lang="en" u="sng"/>
              <a:t>CO</a:t>
            </a:r>
            <a:r>
              <a:rPr lang="en"/>
              <a:t>VID </a:t>
            </a:r>
            <a:r>
              <a:rPr b="1" lang="en" u="sng"/>
              <a:t>S</a:t>
            </a:r>
            <a:r>
              <a:rPr lang="en"/>
              <a:t>ekvenovanie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Tool for managing genomics survey in Slovakia settings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Illumina based labs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 based service with authenticated access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roles policy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Illumina sequencing run planning (all platforms)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Automated ID based metadata transfer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QC and filtering, Mapping, Variant calling,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by experts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upload</a:t>
            </a:r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400" y="4267250"/>
            <a:ext cx="3456701" cy="8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2800" y="0"/>
            <a:ext cx="2811199" cy="41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run planning and data handling 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96 well plate logic from RNA isolation step maintained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Automated import of data and metadata for sequenced samples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</a:t>
            </a:r>
            <a:r>
              <a:rPr lang="en"/>
              <a:t>with</a:t>
            </a:r>
            <a:r>
              <a:rPr lang="en"/>
              <a:t> national register of COVID-19 cases (IS COVID)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Unique sample identifier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Pairing with plate ID and plate position for automated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Transfer of required metadata for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 and batch sample </a:t>
            </a:r>
            <a:r>
              <a:rPr lang="en"/>
              <a:t>input</a:t>
            </a:r>
            <a:r>
              <a:rPr lang="en"/>
              <a:t>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Instant generation and export of </a:t>
            </a:r>
            <a:r>
              <a:rPr b="1" lang="en"/>
              <a:t>sample sheets</a:t>
            </a:r>
            <a:r>
              <a:rPr lang="en"/>
              <a:t> for different Illumina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Illumina MiniSeq, MiSeq, NextSeq 500/550, NextSeq 1000/2000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Evaluation module</a:t>
            </a:r>
            <a:endParaRPr/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 sample visualisation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QC parameters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Individual reads can be viewed (contamination and recombinants)</a:t>
            </a:r>
            <a:endParaRPr/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 b="35553" l="0" r="0" t="6028"/>
          <a:stretch/>
        </p:blipFill>
        <p:spPr>
          <a:xfrm>
            <a:off x="0" y="2138825"/>
            <a:ext cx="9144003" cy="300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Jbrowse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40283" l="22999" r="23449" t="5404"/>
          <a:stretch/>
        </p:blipFill>
        <p:spPr>
          <a:xfrm>
            <a:off x="599825" y="1073550"/>
            <a:ext cx="6790077" cy="38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Automated sample analysis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11768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run completion FASTQ are batch uploaded via FTP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Autoanalysis (sample id matching)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Uniquely tuned bioinformatics pipeline for mapping, mutation calling and variant calling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NextClade tool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Batch submission to GISAID, ENA and Tessy</a:t>
            </a:r>
            <a:endParaRPr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168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Evaluation module for individual sample validation and call approval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Batch upload to GISAID and ENA, than submission to Tessy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Simple</a:t>
            </a:r>
            <a:r>
              <a:rPr lang="en"/>
              <a:t> </a:t>
            </a:r>
            <a:r>
              <a:rPr lang="en"/>
              <a:t>process</a:t>
            </a:r>
            <a:r>
              <a:rPr lang="en"/>
              <a:t> monitoring</a:t>
            </a:r>
            <a:endParaRPr/>
          </a:p>
        </p:txBody>
      </p:sp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/>
          </a:blip>
          <a:srcRect b="53391" l="0" r="0" t="6191"/>
          <a:stretch/>
        </p:blipFill>
        <p:spPr>
          <a:xfrm>
            <a:off x="0" y="2571750"/>
            <a:ext cx="9144003" cy="207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