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77" r:id="rId3"/>
    <p:sldId id="257" r:id="rId4"/>
    <p:sldId id="276" r:id="rId5"/>
    <p:sldId id="275" r:id="rId6"/>
    <p:sldId id="274" r:id="rId7"/>
    <p:sldId id="258" r:id="rId8"/>
    <p:sldId id="278" r:id="rId9"/>
    <p:sldId id="279" r:id="rId10"/>
    <p:sldId id="259" r:id="rId11"/>
    <p:sldId id="270" r:id="rId12"/>
    <p:sldId id="260" r:id="rId13"/>
    <p:sldId id="261" r:id="rId14"/>
    <p:sldId id="280" r:id="rId15"/>
    <p:sldId id="281" r:id="rId16"/>
    <p:sldId id="264" r:id="rId17"/>
    <p:sldId id="272" r:id="rId18"/>
    <p:sldId id="273" r:id="rId19"/>
    <p:sldId id="271" r:id="rId20"/>
    <p:sldId id="267" r:id="rId21"/>
    <p:sldId id="266" r:id="rId22"/>
    <p:sldId id="265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2B808-41D4-0C3F-6BA3-EDA9473E76C5}" v="1" dt="2022-06-08T13:00:17.948"/>
    <p1510:client id="{1D9BF8BD-0826-CA0A-22B6-47C98E8B6D75}" v="768" dt="2022-06-10T14:42:30.222"/>
    <p1510:client id="{2924A814-0FFC-41A7-8F93-53FEF4879174}" v="5741" dt="2022-06-13T01:36:19.594"/>
    <p1510:client id="{B090E6DE-0F0D-4E80-AF4D-2C5745A50C89}" v="1" dt="2022-06-06T08:58:01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8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0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3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7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9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4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2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3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6CA389-043A-13D3-968A-AF5DCE04A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388" y="179104"/>
            <a:ext cx="3877056" cy="2249424"/>
          </a:xfrm>
        </p:spPr>
        <p:txBody>
          <a:bodyPr anchor="b">
            <a:normAutofit/>
          </a:bodyPr>
          <a:lstStyle/>
          <a:p>
            <a:pPr algn="l"/>
            <a:r>
              <a:rPr lang="cs-CZ" sz="5000" dirty="0" err="1">
                <a:cs typeface="Calibri Light"/>
              </a:rPr>
              <a:t>Feature</a:t>
            </a:r>
            <a:br>
              <a:rPr lang="cs-CZ" sz="5000" dirty="0">
                <a:cs typeface="Calibri Light"/>
              </a:rPr>
            </a:br>
            <a:r>
              <a:rPr lang="cs-CZ" sz="5000" dirty="0" err="1">
                <a:cs typeface="Calibri Light"/>
              </a:rPr>
              <a:t>Interrelation</a:t>
            </a:r>
            <a:r>
              <a:rPr lang="cs-CZ" sz="5000" dirty="0">
                <a:cs typeface="Calibri Light"/>
              </a:rPr>
              <a:t> </a:t>
            </a:r>
            <a:br>
              <a:rPr lang="cs-CZ" sz="5000" dirty="0">
                <a:cs typeface="Calibri Light"/>
              </a:rPr>
            </a:br>
            <a:r>
              <a:rPr lang="cs-CZ" sz="5000" dirty="0" err="1">
                <a:cs typeface="Calibri Light"/>
              </a:rPr>
              <a:t>Profiling</a:t>
            </a:r>
            <a:endParaRPr lang="cs-CZ" sz="5000" dirty="0" err="1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792936-BFC2-E346-907F-8217AA49A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388" y="3199410"/>
            <a:ext cx="3732708" cy="1155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sz="2000" dirty="0">
                <a:cs typeface="Calibri"/>
              </a:rPr>
              <a:t>Ivan </a:t>
            </a:r>
            <a:r>
              <a:rPr lang="cs-CZ" sz="2000" dirty="0" err="1">
                <a:cs typeface="Calibri"/>
              </a:rPr>
              <a:t>Čmelo</a:t>
            </a:r>
          </a:p>
          <a:p>
            <a:pPr algn="l"/>
            <a:r>
              <a:rPr lang="cs-CZ" sz="1600" dirty="0">
                <a:cs typeface="Calibri"/>
              </a:rPr>
              <a:t>Department </a:t>
            </a:r>
            <a:r>
              <a:rPr lang="cs-CZ" sz="1600" dirty="0" err="1">
                <a:cs typeface="Calibri"/>
              </a:rPr>
              <a:t>of</a:t>
            </a:r>
            <a:r>
              <a:rPr lang="cs-CZ" sz="1600" dirty="0">
                <a:cs typeface="Calibri"/>
              </a:rPr>
              <a:t> </a:t>
            </a:r>
            <a:r>
              <a:rPr lang="cs-CZ" sz="1600" dirty="0" err="1">
                <a:cs typeface="Calibri"/>
              </a:rPr>
              <a:t>Informatics</a:t>
            </a:r>
            <a:r>
              <a:rPr lang="cs-CZ" sz="1600" dirty="0">
                <a:cs typeface="Calibri"/>
              </a:rPr>
              <a:t> and </a:t>
            </a:r>
            <a:r>
              <a:rPr lang="cs-CZ" sz="1600" dirty="0" err="1">
                <a:cs typeface="Calibri"/>
              </a:rPr>
              <a:t>Chemistry</a:t>
            </a:r>
            <a:endParaRPr lang="cs-CZ" sz="1600">
              <a:cs typeface="Calibri"/>
            </a:endParaRPr>
          </a:p>
          <a:p>
            <a:pPr algn="l"/>
            <a:r>
              <a:rPr lang="cs-CZ" sz="1600" dirty="0">
                <a:cs typeface="Calibri"/>
              </a:rPr>
              <a:t>UCT Prague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F277F960-FF5B-5629-5D29-2D1CDC5075AF}"/>
              </a:ext>
            </a:extLst>
          </p:cNvPr>
          <p:cNvSpPr txBox="1">
            <a:spLocks/>
          </p:cNvSpPr>
          <p:nvPr/>
        </p:nvSpPr>
        <p:spPr>
          <a:xfrm>
            <a:off x="249160" y="6169437"/>
            <a:ext cx="3732708" cy="553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dirty="0">
                <a:cs typeface="Calibri"/>
              </a:rPr>
              <a:t>ENBIK 2022</a:t>
            </a:r>
            <a:endParaRPr lang="cs-CZ" dirty="0"/>
          </a:p>
        </p:txBody>
      </p:sp>
      <p:pic>
        <p:nvPicPr>
          <p:cNvPr id="4" name="Obrázek 4" descr="Obsah obrázku světlo, objekt v exteriéru, barevné, noc&#10;&#10;Popis se vygeneroval automaticky.">
            <a:extLst>
              <a:ext uri="{FF2B5EF4-FFF2-40B4-BE49-F238E27FC236}">
                <a16:creationId xmlns:a16="http://schemas.microsoft.com/office/drawing/2014/main" id="{DC0B0FFD-A139-BBAE-EFCE-6F60B6144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336" y="543703"/>
            <a:ext cx="6007288" cy="593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97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0E7AC-3CC8-4174-427D-C82248CE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11" y="154572"/>
            <a:ext cx="10515600" cy="794169"/>
          </a:xfrm>
        </p:spPr>
        <p:txBody>
          <a:bodyPr/>
          <a:lstStyle/>
          <a:p>
            <a:r>
              <a:rPr lang="cs-CZ" dirty="0" err="1">
                <a:cs typeface="Calibri Light"/>
              </a:rPr>
              <a:t>Pointwise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mutual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information</a:t>
            </a:r>
            <a:r>
              <a:rPr lang="cs-CZ" dirty="0">
                <a:cs typeface="Calibri Light"/>
              </a:rPr>
              <a:t> (PMI):</a:t>
            </a:r>
            <a:endParaRPr lang="cs-CZ" dirty="0" err="1"/>
          </a:p>
        </p:txBody>
      </p:sp>
      <p:pic>
        <p:nvPicPr>
          <p:cNvPr id="9" name="Obrázek 9">
            <a:extLst>
              <a:ext uri="{FF2B5EF4-FFF2-40B4-BE49-F238E27FC236}">
                <a16:creationId xmlns:a16="http://schemas.microsoft.com/office/drawing/2014/main" id="{179279E7-1684-16E7-930A-D04B3E2EE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929" y="954794"/>
            <a:ext cx="8896064" cy="5845390"/>
          </a:xfrm>
          <a:prstGeom prst="rect">
            <a:avLst/>
          </a:prstGeom>
        </p:spPr>
      </p:pic>
      <p:pic>
        <p:nvPicPr>
          <p:cNvPr id="11" name="Obrázek 3" descr="Obsah obrázku světlo, červená, semafor, silnice&#10;&#10;Popis se vygeneroval automaticky.">
            <a:extLst>
              <a:ext uri="{FF2B5EF4-FFF2-40B4-BE49-F238E27FC236}">
                <a16:creationId xmlns:a16="http://schemas.microsoft.com/office/drawing/2014/main" id="{0B29ECAB-0D01-DAD0-A975-319E629038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09" b="-344"/>
          <a:stretch/>
        </p:blipFill>
        <p:spPr>
          <a:xfrm>
            <a:off x="4399" y="952625"/>
            <a:ext cx="3077478" cy="1962838"/>
          </a:xfrm>
          <a:prstGeom prst="rect">
            <a:avLst/>
          </a:prstGeom>
        </p:spPr>
      </p:pic>
      <p:sp>
        <p:nvSpPr>
          <p:cNvPr id="12" name="Šipka: ohnutá 11">
            <a:extLst>
              <a:ext uri="{FF2B5EF4-FFF2-40B4-BE49-F238E27FC236}">
                <a16:creationId xmlns:a16="http://schemas.microsoft.com/office/drawing/2014/main" id="{8A3F0990-B5C7-BAC1-E918-B25522593D70}"/>
              </a:ext>
            </a:extLst>
          </p:cNvPr>
          <p:cNvSpPr/>
          <p:nvPr/>
        </p:nvSpPr>
        <p:spPr>
          <a:xfrm rot="5400000">
            <a:off x="3073862" y="1357123"/>
            <a:ext cx="671765" cy="922420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4E9B9C9-1D6F-4C82-8F18-46AFA75F808E}"/>
              </a:ext>
            </a:extLst>
          </p:cNvPr>
          <p:cNvSpPr txBox="1">
            <a:spLocks/>
          </p:cNvSpPr>
          <p:nvPr/>
        </p:nvSpPr>
        <p:spPr>
          <a:xfrm>
            <a:off x="108284" y="3134393"/>
            <a:ext cx="5903494" cy="2528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cs-CZ" sz="2000" dirty="0" err="1">
                <a:cs typeface="Calibri Light"/>
              </a:rPr>
              <a:t>Structural</a:t>
            </a:r>
            <a:r>
              <a:rPr lang="cs-CZ" sz="2000" dirty="0">
                <a:cs typeface="Calibri Light"/>
              </a:rPr>
              <a:t> </a:t>
            </a:r>
            <a:r>
              <a:rPr lang="cs-CZ" sz="2000" dirty="0" err="1">
                <a:cs typeface="Calibri Light"/>
              </a:rPr>
              <a:t>features</a:t>
            </a:r>
            <a:endParaRPr lang="cs-CZ" sz="2000" dirty="0">
              <a:cs typeface="Calibri Light"/>
            </a:endParaRPr>
          </a:p>
          <a:p>
            <a:pPr marL="514350" indent="-514350">
              <a:buAutoNum type="arabicPeriod"/>
            </a:pPr>
            <a:r>
              <a:rPr lang="cs-CZ" sz="2000" dirty="0" err="1">
                <a:cs typeface="Calibri Light"/>
              </a:rPr>
              <a:t>Feature</a:t>
            </a:r>
            <a:r>
              <a:rPr lang="cs-CZ" sz="2000" dirty="0">
                <a:cs typeface="Calibri Light"/>
              </a:rPr>
              <a:t> co-</a:t>
            </a:r>
            <a:r>
              <a:rPr lang="cs-CZ" sz="2000" dirty="0" err="1">
                <a:cs typeface="Calibri Light"/>
              </a:rPr>
              <a:t>occurences</a:t>
            </a:r>
            <a:r>
              <a:rPr lang="cs-CZ" sz="2000" dirty="0">
                <a:cs typeface="Calibri Light"/>
              </a:rPr>
              <a:t> (CORM)</a:t>
            </a:r>
          </a:p>
          <a:p>
            <a:pPr marL="514350" indent="-514350">
              <a:buAutoNum type="arabicPeriod"/>
            </a:pPr>
            <a:r>
              <a:rPr lang="cs-CZ" sz="2000" dirty="0">
                <a:cs typeface="Calibri Light"/>
              </a:rPr>
              <a:t>Co-</a:t>
            </a:r>
            <a:r>
              <a:rPr lang="cs-CZ" sz="2000" dirty="0" err="1">
                <a:cs typeface="Calibri Light"/>
              </a:rPr>
              <a:t>occurrence</a:t>
            </a:r>
            <a:r>
              <a:rPr lang="cs-CZ" sz="2000" dirty="0">
                <a:cs typeface="Calibri Light"/>
              </a:rPr>
              <a:t> </a:t>
            </a:r>
            <a:r>
              <a:rPr lang="cs-CZ" sz="2000" dirty="0" err="1">
                <a:cs typeface="Calibri Light"/>
              </a:rPr>
              <a:t>probabilities</a:t>
            </a:r>
            <a:r>
              <a:rPr lang="cs-CZ" sz="2000" dirty="0">
                <a:cs typeface="Calibri Light"/>
              </a:rPr>
              <a:t> (COPRM)</a:t>
            </a:r>
          </a:p>
          <a:p>
            <a:pPr marL="514350" indent="-514350">
              <a:buAutoNum type="arabicPeriod"/>
            </a:pPr>
            <a:r>
              <a:rPr lang="cs-CZ" sz="2000" dirty="0" err="1">
                <a:cs typeface="Calibri Light"/>
              </a:rPr>
              <a:t>Pointwise</a:t>
            </a:r>
            <a:r>
              <a:rPr lang="cs-CZ" sz="2000" dirty="0">
                <a:cs typeface="Calibri Light"/>
              </a:rPr>
              <a:t> </a:t>
            </a:r>
            <a:r>
              <a:rPr lang="cs-CZ" sz="2000" dirty="0" err="1">
                <a:cs typeface="Calibri Light"/>
              </a:rPr>
              <a:t>mutual</a:t>
            </a:r>
            <a:r>
              <a:rPr lang="cs-CZ" sz="2000" dirty="0">
                <a:cs typeface="Calibri Light"/>
              </a:rPr>
              <a:t> </a:t>
            </a:r>
            <a:r>
              <a:rPr lang="cs-CZ" sz="2000" dirty="0" err="1">
                <a:cs typeface="Calibri Light"/>
              </a:rPr>
              <a:t>information</a:t>
            </a:r>
            <a:r>
              <a:rPr lang="cs-CZ" sz="2000" dirty="0">
                <a:cs typeface="Calibri Light"/>
              </a:rPr>
              <a:t> </a:t>
            </a:r>
            <a:r>
              <a:rPr lang="cs-CZ" sz="2000" dirty="0" err="1">
                <a:cs typeface="Calibri Light"/>
              </a:rPr>
              <a:t>values</a:t>
            </a:r>
            <a:r>
              <a:rPr lang="cs-CZ" sz="2000" dirty="0">
                <a:cs typeface="Calibri Light"/>
              </a:rPr>
              <a:t> (PMIRM)</a:t>
            </a:r>
          </a:p>
          <a:p>
            <a:pPr marL="514350" indent="-514350">
              <a:buAutoNum type="arabicPeriod"/>
            </a:pPr>
            <a:r>
              <a:rPr lang="cs-CZ" sz="2000" dirty="0" err="1">
                <a:cs typeface="Calibri Light"/>
              </a:rPr>
              <a:t>Optionally</a:t>
            </a:r>
            <a:r>
              <a:rPr lang="cs-CZ" sz="2000" dirty="0">
                <a:cs typeface="Calibri Light"/>
              </a:rPr>
              <a:t> Z-</a:t>
            </a:r>
            <a:r>
              <a:rPr lang="cs-CZ" sz="2000" dirty="0" err="1">
                <a:cs typeface="Calibri Light"/>
              </a:rPr>
              <a:t>Scored</a:t>
            </a:r>
            <a:r>
              <a:rPr lang="cs-CZ" sz="2000" dirty="0">
                <a:cs typeface="Calibri Light"/>
              </a:rPr>
              <a:t> (ZPMIRM)</a:t>
            </a:r>
          </a:p>
        </p:txBody>
      </p:sp>
      <p:sp>
        <p:nvSpPr>
          <p:cNvPr id="7" name="Šipka: ohnutá 6">
            <a:extLst>
              <a:ext uri="{FF2B5EF4-FFF2-40B4-BE49-F238E27FC236}">
                <a16:creationId xmlns:a16="http://schemas.microsoft.com/office/drawing/2014/main" id="{A550D920-0924-455A-96FB-9B0D08B5B30D}"/>
              </a:ext>
            </a:extLst>
          </p:cNvPr>
          <p:cNvSpPr/>
          <p:nvPr/>
        </p:nvSpPr>
        <p:spPr>
          <a:xfrm rot="5400000">
            <a:off x="2893388" y="3572939"/>
            <a:ext cx="210555" cy="681789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Šipka: ohnutá 7">
            <a:extLst>
              <a:ext uri="{FF2B5EF4-FFF2-40B4-BE49-F238E27FC236}">
                <a16:creationId xmlns:a16="http://schemas.microsoft.com/office/drawing/2014/main" id="{C839AAA9-B1A8-00A8-EC06-AF77425249F8}"/>
              </a:ext>
            </a:extLst>
          </p:cNvPr>
          <p:cNvSpPr/>
          <p:nvPr/>
        </p:nvSpPr>
        <p:spPr>
          <a:xfrm rot="5400000">
            <a:off x="4091531" y="3918846"/>
            <a:ext cx="180477" cy="481264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Šipka: ohnutá 9">
            <a:extLst>
              <a:ext uri="{FF2B5EF4-FFF2-40B4-BE49-F238E27FC236}">
                <a16:creationId xmlns:a16="http://schemas.microsoft.com/office/drawing/2014/main" id="{945EFD12-672A-27EA-9A97-21D4DB08BCF5}"/>
              </a:ext>
            </a:extLst>
          </p:cNvPr>
          <p:cNvSpPr/>
          <p:nvPr/>
        </p:nvSpPr>
        <p:spPr>
          <a:xfrm rot="5400000">
            <a:off x="4778334" y="4084281"/>
            <a:ext cx="210555" cy="681789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8">
            <a:extLst>
              <a:ext uri="{FF2B5EF4-FFF2-40B4-BE49-F238E27FC236}">
                <a16:creationId xmlns:a16="http://schemas.microsoft.com/office/drawing/2014/main" id="{FE9911C8-AC2E-704B-3B37-36A8E67F4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52" y="15865"/>
            <a:ext cx="9541862" cy="6816876"/>
          </a:xfrm>
          <a:prstGeom prst="rect">
            <a:avLst/>
          </a:prstGeom>
        </p:spPr>
      </p:pic>
      <p:pic>
        <p:nvPicPr>
          <p:cNvPr id="11" name="Obrázek 11">
            <a:extLst>
              <a:ext uri="{FF2B5EF4-FFF2-40B4-BE49-F238E27FC236}">
                <a16:creationId xmlns:a16="http://schemas.microsoft.com/office/drawing/2014/main" id="{5A58CE51-411E-07C1-9DEC-6ECE2EEFE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251" y="921669"/>
            <a:ext cx="2797844" cy="123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5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89D29-599E-9B52-CA3F-E37963C8B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Calibri Light"/>
              </a:rPr>
              <a:t>Relative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feature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tightness</a:t>
            </a:r>
            <a:r>
              <a:rPr lang="cs-CZ" dirty="0">
                <a:cs typeface="Calibri Light"/>
              </a:rPr>
              <a:t> (RFT)</a:t>
            </a:r>
            <a:endParaRPr lang="cs-CZ" dirty="0"/>
          </a:p>
        </p:txBody>
      </p:sp>
      <p:pic>
        <p:nvPicPr>
          <p:cNvPr id="4" name="Grafický objekt 4">
            <a:extLst>
              <a:ext uri="{FF2B5EF4-FFF2-40B4-BE49-F238E27FC236}">
                <a16:creationId xmlns:a16="http://schemas.microsoft.com/office/drawing/2014/main" id="{125B42F7-F558-CF02-3878-B06FBCB21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993" y="5856162"/>
            <a:ext cx="7435515" cy="531896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381FED8-9D95-C681-C204-885CC5895209}"/>
              </a:ext>
            </a:extLst>
          </p:cNvPr>
          <p:cNvSpPr txBox="1"/>
          <p:nvPr/>
        </p:nvSpPr>
        <p:spPr>
          <a:xfrm>
            <a:off x="342901" y="6308558"/>
            <a:ext cx="9721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>
                <a:ea typeface="+mn-lt"/>
                <a:cs typeface="+mn-lt"/>
              </a:rPr>
              <a:t>mean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for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all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combinations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F</a:t>
            </a:r>
            <a:r>
              <a:rPr lang="cs-CZ" baseline="-25000" dirty="0" err="1">
                <a:ea typeface="+mn-lt"/>
                <a:cs typeface="+mn-lt"/>
              </a:rPr>
              <a:t>i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F</a:t>
            </a:r>
            <a:r>
              <a:rPr lang="cs-CZ" baseline="-25000" dirty="0" err="1">
                <a:ea typeface="+mn-lt"/>
                <a:cs typeface="+mn-lt"/>
              </a:rPr>
              <a:t>j</a:t>
            </a:r>
            <a:r>
              <a:rPr lang="cs-CZ" dirty="0">
                <a:ea typeface="+mn-lt"/>
                <a:cs typeface="+mn-lt"/>
              </a:rPr>
              <a:t> in a </a:t>
            </a:r>
            <a:r>
              <a:rPr lang="cs-CZ" dirty="0" err="1">
                <a:ea typeface="+mn-lt"/>
                <a:cs typeface="+mn-lt"/>
              </a:rPr>
              <a:t>feature</a:t>
            </a:r>
            <a:r>
              <a:rPr lang="cs-CZ" dirty="0">
                <a:ea typeface="+mn-lt"/>
                <a:cs typeface="+mn-lt"/>
              </a:rPr>
              <a:t> set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F</a:t>
            </a:r>
            <a:r>
              <a:rPr lang="cs-CZ" baseline="-25000" dirty="0">
                <a:ea typeface="+mn-lt"/>
                <a:cs typeface="+mn-lt"/>
              </a:rPr>
              <a:t>1</a:t>
            </a:r>
            <a:r>
              <a:rPr lang="cs-CZ" dirty="0">
                <a:ea typeface="+mn-lt"/>
                <a:cs typeface="+mn-lt"/>
              </a:rPr>
              <a:t>-F</a:t>
            </a:r>
            <a:r>
              <a:rPr lang="cs-CZ" baseline="-25000" dirty="0">
                <a:ea typeface="+mn-lt"/>
                <a:cs typeface="+mn-lt"/>
              </a:rPr>
              <a:t>n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against</a:t>
            </a:r>
            <a:r>
              <a:rPr lang="cs-CZ" dirty="0">
                <a:ea typeface="+mn-lt"/>
                <a:cs typeface="+mn-lt"/>
              </a:rPr>
              <a:t> a reference PMIRM profile </a:t>
            </a:r>
            <a:r>
              <a:rPr lang="cs-CZ" dirty="0" err="1">
                <a:ea typeface="+mn-lt"/>
                <a:cs typeface="+mn-lt"/>
              </a:rPr>
              <a:t>PMI</a:t>
            </a:r>
            <a:r>
              <a:rPr lang="cs-CZ" baseline="-25000" dirty="0" err="1">
                <a:ea typeface="+mn-lt"/>
                <a:cs typeface="+mn-lt"/>
              </a:rPr>
              <a:t>ref</a:t>
            </a:r>
            <a:endParaRPr lang="cs-CZ" baseline="-25000">
              <a:cs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43AB051-096A-A2A7-F3C6-5421FE21DBCA}"/>
              </a:ext>
            </a:extLst>
          </p:cNvPr>
          <p:cNvSpPr txBox="1"/>
          <p:nvPr/>
        </p:nvSpPr>
        <p:spPr>
          <a:xfrm>
            <a:off x="493295" y="1636295"/>
            <a:ext cx="1141596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 err="1"/>
              <a:t>For</a:t>
            </a:r>
            <a:r>
              <a:rPr lang="cs-CZ" sz="2000" dirty="0"/>
              <a:t> a </a:t>
            </a:r>
            <a:r>
              <a:rPr lang="cs-CZ" sz="2000" dirty="0" err="1"/>
              <a:t>given</a:t>
            </a:r>
            <a:r>
              <a:rPr lang="cs-CZ" sz="2000" dirty="0"/>
              <a:t> </a:t>
            </a:r>
            <a:r>
              <a:rPr lang="cs-CZ" sz="2000" dirty="0" err="1"/>
              <a:t>vector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features</a:t>
            </a:r>
            <a:r>
              <a:rPr lang="cs-CZ" sz="2000" dirty="0"/>
              <a:t>, </a:t>
            </a:r>
            <a:r>
              <a:rPr lang="cs-CZ" sz="2000" dirty="0" err="1"/>
              <a:t>quantifies</a:t>
            </a:r>
            <a:r>
              <a:rPr lang="cs-CZ" sz="2000" dirty="0"/>
              <a:t> </a:t>
            </a:r>
            <a:r>
              <a:rPr lang="cs-CZ" sz="2000" dirty="0" err="1"/>
              <a:t>how</a:t>
            </a:r>
            <a:r>
              <a:rPr lang="cs-CZ" sz="2000" dirty="0"/>
              <a:t> </a:t>
            </a:r>
            <a:r>
              <a:rPr lang="cs-CZ" sz="2000" dirty="0" err="1"/>
              <a:t>well</a:t>
            </a:r>
            <a:r>
              <a:rPr lang="cs-CZ" sz="2000" dirty="0"/>
              <a:t> </a:t>
            </a:r>
            <a:r>
              <a:rPr lang="cs-CZ" sz="2000" dirty="0" err="1"/>
              <a:t>does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feature</a:t>
            </a:r>
            <a:r>
              <a:rPr lang="cs-CZ" sz="2000" dirty="0"/>
              <a:t> </a:t>
            </a:r>
            <a:r>
              <a:rPr lang="cs-CZ" sz="2000" dirty="0" err="1"/>
              <a:t>combination</a:t>
            </a:r>
            <a:r>
              <a:rPr lang="cs-CZ" sz="2000" dirty="0"/>
              <a:t> fit </a:t>
            </a:r>
            <a:r>
              <a:rPr lang="cs-CZ" sz="2000" dirty="0" err="1"/>
              <a:t>the</a:t>
            </a:r>
            <a:r>
              <a:rPr lang="cs-CZ" sz="2000" dirty="0"/>
              <a:t> reference </a:t>
            </a:r>
            <a:r>
              <a:rPr lang="cs-CZ" sz="2000" dirty="0" err="1"/>
              <a:t>interrelation</a:t>
            </a:r>
            <a:r>
              <a:rPr lang="cs-CZ" sz="2000" dirty="0"/>
              <a:t> profile (PMIRM)</a:t>
            </a:r>
            <a:endParaRPr lang="cs-CZ" sz="2000" dirty="0"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8F2D913-AA51-A395-527B-F9499C99AFF8}"/>
              </a:ext>
            </a:extLst>
          </p:cNvPr>
          <p:cNvSpPr txBox="1"/>
          <p:nvPr/>
        </p:nvSpPr>
        <p:spPr>
          <a:xfrm>
            <a:off x="1195137" y="2348163"/>
            <a:ext cx="115162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cs-CZ" dirty="0" err="1"/>
              <a:t>Translate</a:t>
            </a:r>
            <a:r>
              <a:rPr lang="cs-CZ" dirty="0"/>
              <a:t> a </a:t>
            </a:r>
            <a:r>
              <a:rPr lang="cs-CZ" dirty="0" err="1"/>
              <a:t>molecule</a:t>
            </a:r>
            <a:r>
              <a:rPr lang="cs-CZ" dirty="0"/>
              <a:t> to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features</a:t>
            </a:r>
            <a:endParaRPr lang="cs-CZ" dirty="0" err="1">
              <a:cs typeface="Calibri"/>
            </a:endParaRPr>
          </a:p>
          <a:p>
            <a:pPr marL="342900" indent="-342900">
              <a:buAutoNum type="arabicPeriod"/>
            </a:pPr>
            <a:r>
              <a:rPr lang="cs-CZ" dirty="0" err="1">
                <a:cs typeface="Calibri"/>
              </a:rPr>
              <a:t>Look</a:t>
            </a:r>
            <a:r>
              <a:rPr lang="cs-CZ" dirty="0">
                <a:cs typeface="Calibri"/>
              </a:rPr>
              <a:t> up </a:t>
            </a:r>
            <a:r>
              <a:rPr lang="cs-CZ" dirty="0" err="1">
                <a:cs typeface="Calibri"/>
              </a:rPr>
              <a:t>the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feature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combinations</a:t>
            </a:r>
            <a:r>
              <a:rPr lang="cs-CZ" dirty="0">
                <a:cs typeface="Calibri"/>
              </a:rPr>
              <a:t> in </a:t>
            </a:r>
            <a:r>
              <a:rPr lang="cs-CZ" dirty="0" err="1">
                <a:cs typeface="Calibri"/>
              </a:rPr>
              <a:t>the</a:t>
            </a:r>
            <a:r>
              <a:rPr lang="cs-CZ" dirty="0">
                <a:cs typeface="Calibri"/>
              </a:rPr>
              <a:t> reference </a:t>
            </a:r>
            <a:r>
              <a:rPr lang="cs-CZ" dirty="0" err="1">
                <a:cs typeface="Calibri"/>
              </a:rPr>
              <a:t>interrelation</a:t>
            </a:r>
            <a:r>
              <a:rPr lang="cs-CZ" dirty="0">
                <a:cs typeface="Calibri"/>
              </a:rPr>
              <a:t> profile (PMIRM)</a:t>
            </a:r>
          </a:p>
          <a:p>
            <a:pPr marL="342900" indent="-342900">
              <a:buAutoNum type="arabicPeriod"/>
            </a:pPr>
            <a:r>
              <a:rPr lang="cs-CZ" dirty="0" err="1">
                <a:cs typeface="Calibri"/>
              </a:rPr>
              <a:t>Calculate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the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average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of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their</a:t>
            </a:r>
            <a:r>
              <a:rPr lang="cs-CZ" dirty="0">
                <a:cs typeface="Calibri"/>
              </a:rPr>
              <a:t> PMI </a:t>
            </a:r>
            <a:r>
              <a:rPr lang="cs-CZ" dirty="0" err="1">
                <a:cs typeface="Calibri"/>
              </a:rPr>
              <a:t>values</a:t>
            </a:r>
            <a:endParaRPr lang="cs-CZ" dirty="0">
              <a:cs typeface="Calibri"/>
            </a:endParaRPr>
          </a:p>
          <a:p>
            <a:pPr marL="342900" indent="-342900">
              <a:buAutoNum type="arabicPeriod"/>
            </a:pPr>
            <a:endParaRPr lang="cs-CZ" dirty="0">
              <a:cs typeface="Calibri"/>
            </a:endParaRPr>
          </a:p>
        </p:txBody>
      </p:sp>
      <p:sp>
        <p:nvSpPr>
          <p:cNvPr id="8" name="Vývojový diagram: postup 7">
            <a:extLst>
              <a:ext uri="{FF2B5EF4-FFF2-40B4-BE49-F238E27FC236}">
                <a16:creationId xmlns:a16="http://schemas.microsoft.com/office/drawing/2014/main" id="{F857DFCD-CBE8-C430-0B67-B19188A9AB28}"/>
              </a:ext>
            </a:extLst>
          </p:cNvPr>
          <p:cNvSpPr/>
          <p:nvPr/>
        </p:nvSpPr>
        <p:spPr>
          <a:xfrm>
            <a:off x="2069431" y="3443517"/>
            <a:ext cx="1483894" cy="61160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cs typeface="Calibri"/>
              </a:rPr>
              <a:t>Molecule</a:t>
            </a:r>
            <a:endParaRPr lang="cs-CZ" dirty="0" err="1"/>
          </a:p>
        </p:txBody>
      </p:sp>
      <p:sp>
        <p:nvSpPr>
          <p:cNvPr id="9" name="Vývojový diagram: dokument 8">
            <a:extLst>
              <a:ext uri="{FF2B5EF4-FFF2-40B4-BE49-F238E27FC236}">
                <a16:creationId xmlns:a16="http://schemas.microsoft.com/office/drawing/2014/main" id="{86ABF21A-C09D-352D-8DC6-29423B361AFD}"/>
              </a:ext>
            </a:extLst>
          </p:cNvPr>
          <p:cNvSpPr/>
          <p:nvPr/>
        </p:nvSpPr>
        <p:spPr>
          <a:xfrm>
            <a:off x="4207543" y="3446023"/>
            <a:ext cx="1544051" cy="61160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cs typeface="Calibri"/>
              </a:rPr>
              <a:t>Features</a:t>
            </a:r>
            <a:endParaRPr lang="cs-CZ" dirty="0" err="1"/>
          </a:p>
        </p:txBody>
      </p:sp>
      <p:sp>
        <p:nvSpPr>
          <p:cNvPr id="10" name="Vývojový diagram: více dokumentů 9">
            <a:extLst>
              <a:ext uri="{FF2B5EF4-FFF2-40B4-BE49-F238E27FC236}">
                <a16:creationId xmlns:a16="http://schemas.microsoft.com/office/drawing/2014/main" id="{A66AE54D-4996-E441-8D7E-54F9FE154137}"/>
              </a:ext>
            </a:extLst>
          </p:cNvPr>
          <p:cNvSpPr/>
          <p:nvPr/>
        </p:nvSpPr>
        <p:spPr>
          <a:xfrm>
            <a:off x="6202319" y="3445564"/>
            <a:ext cx="2005262" cy="86226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cs typeface="Calibri"/>
              </a:rPr>
              <a:t>Feature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combinations</a:t>
            </a:r>
            <a:endParaRPr lang="cs-CZ" dirty="0" err="1"/>
          </a:p>
        </p:txBody>
      </p:sp>
      <p:sp>
        <p:nvSpPr>
          <p:cNvPr id="12" name="Vývojový diagram: předdefinovaný postup 11">
            <a:extLst>
              <a:ext uri="{FF2B5EF4-FFF2-40B4-BE49-F238E27FC236}">
                <a16:creationId xmlns:a16="http://schemas.microsoft.com/office/drawing/2014/main" id="{E58A45A0-07C3-49D7-FAE8-A907FE240394}"/>
              </a:ext>
            </a:extLst>
          </p:cNvPr>
          <p:cNvSpPr/>
          <p:nvPr/>
        </p:nvSpPr>
        <p:spPr>
          <a:xfrm>
            <a:off x="8706854" y="3804465"/>
            <a:ext cx="2777288" cy="1644315"/>
          </a:xfrm>
          <a:prstGeom prst="flowChartPredefined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cs typeface="Calibri"/>
              </a:rPr>
              <a:t>PMIRM</a:t>
            </a:r>
            <a:br>
              <a:rPr lang="cs-CZ" dirty="0">
                <a:cs typeface="Calibri"/>
              </a:rPr>
            </a:br>
            <a:r>
              <a:rPr lang="cs-CZ" dirty="0">
                <a:cs typeface="Calibri"/>
              </a:rPr>
              <a:t>reference</a:t>
            </a:r>
            <a:br>
              <a:rPr lang="cs-CZ" dirty="0">
                <a:cs typeface="Calibri"/>
              </a:rPr>
            </a:br>
            <a:r>
              <a:rPr lang="cs-CZ" dirty="0" err="1">
                <a:cs typeface="Calibri"/>
              </a:rPr>
              <a:t>interrelation</a:t>
            </a:r>
            <a:br>
              <a:rPr lang="cs-CZ" dirty="0">
                <a:cs typeface="Calibri"/>
              </a:rPr>
            </a:br>
            <a:r>
              <a:rPr lang="cs-CZ" dirty="0">
                <a:cs typeface="Calibri"/>
              </a:rPr>
              <a:t>profile</a:t>
            </a:r>
          </a:p>
        </p:txBody>
      </p:sp>
      <p:sp>
        <p:nvSpPr>
          <p:cNvPr id="13" name="Vývojový diagram: více dokumentů 12">
            <a:extLst>
              <a:ext uri="{FF2B5EF4-FFF2-40B4-BE49-F238E27FC236}">
                <a16:creationId xmlns:a16="http://schemas.microsoft.com/office/drawing/2014/main" id="{DD6F56C6-FACD-89B8-84E8-8EEB99D909CE}"/>
              </a:ext>
            </a:extLst>
          </p:cNvPr>
          <p:cNvSpPr/>
          <p:nvPr/>
        </p:nvSpPr>
        <p:spPr>
          <a:xfrm>
            <a:off x="6202321" y="4628669"/>
            <a:ext cx="2005262" cy="862263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 err="1">
                <a:cs typeface="Calibri"/>
              </a:rPr>
              <a:t>Feature</a:t>
            </a:r>
            <a:r>
              <a:rPr lang="cs-CZ" dirty="0">
                <a:cs typeface="Calibri"/>
              </a:rPr>
              <a:t> PMI </a:t>
            </a:r>
            <a:r>
              <a:rPr lang="cs-CZ" dirty="0" err="1">
                <a:cs typeface="Calibri"/>
              </a:rPr>
              <a:t>values</a:t>
            </a:r>
            <a:endParaRPr lang="cs-CZ" dirty="0" err="1"/>
          </a:p>
        </p:txBody>
      </p:sp>
      <p:sp>
        <p:nvSpPr>
          <p:cNvPr id="14" name="Vývojový diagram: ukončení 13">
            <a:extLst>
              <a:ext uri="{FF2B5EF4-FFF2-40B4-BE49-F238E27FC236}">
                <a16:creationId xmlns:a16="http://schemas.microsoft.com/office/drawing/2014/main" id="{F9A252C3-CD6B-32DB-99BA-BC7DF6AED676}"/>
              </a:ext>
            </a:extLst>
          </p:cNvPr>
          <p:cNvSpPr/>
          <p:nvPr/>
        </p:nvSpPr>
        <p:spPr>
          <a:xfrm>
            <a:off x="4047122" y="4744472"/>
            <a:ext cx="1634289" cy="741946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cs typeface="Calibri"/>
              </a:rPr>
              <a:t>RFT </a:t>
            </a:r>
            <a:r>
              <a:rPr lang="cs-CZ" dirty="0" err="1">
                <a:cs typeface="Calibri"/>
              </a:rPr>
              <a:t>value</a:t>
            </a:r>
            <a:endParaRPr lang="cs-CZ" dirty="0" err="1"/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C62F7FD2-8C0D-BD96-4E01-E469B82B5571}"/>
              </a:ext>
            </a:extLst>
          </p:cNvPr>
          <p:cNvSpPr/>
          <p:nvPr/>
        </p:nvSpPr>
        <p:spPr>
          <a:xfrm>
            <a:off x="3406020" y="3512538"/>
            <a:ext cx="982578" cy="481263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28A03AF7-F0F0-710C-9694-CDD2881B9869}"/>
              </a:ext>
            </a:extLst>
          </p:cNvPr>
          <p:cNvSpPr/>
          <p:nvPr/>
        </p:nvSpPr>
        <p:spPr>
          <a:xfrm>
            <a:off x="5571704" y="3512538"/>
            <a:ext cx="982578" cy="481263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kruhová 16">
            <a:extLst>
              <a:ext uri="{FF2B5EF4-FFF2-40B4-BE49-F238E27FC236}">
                <a16:creationId xmlns:a16="http://schemas.microsoft.com/office/drawing/2014/main" id="{1624D3A9-8980-27A9-7FB2-0BC50100ED52}"/>
              </a:ext>
            </a:extLst>
          </p:cNvPr>
          <p:cNvSpPr/>
          <p:nvPr/>
        </p:nvSpPr>
        <p:spPr>
          <a:xfrm rot="5400000">
            <a:off x="7348868" y="3488739"/>
            <a:ext cx="1544052" cy="1704471"/>
          </a:xfrm>
          <a:prstGeom prst="circular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Šipka: doleva 17">
            <a:extLst>
              <a:ext uri="{FF2B5EF4-FFF2-40B4-BE49-F238E27FC236}">
                <a16:creationId xmlns:a16="http://schemas.microsoft.com/office/drawing/2014/main" id="{9D445964-806B-EC11-B188-0E15E20BB8B1}"/>
              </a:ext>
            </a:extLst>
          </p:cNvPr>
          <p:cNvSpPr/>
          <p:nvPr/>
        </p:nvSpPr>
        <p:spPr>
          <a:xfrm>
            <a:off x="5476454" y="4871104"/>
            <a:ext cx="982578" cy="481263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23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57167-B2EF-2499-90E9-BDDED025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0" y="3430"/>
            <a:ext cx="11886064" cy="512533"/>
          </a:xfrm>
        </p:spPr>
        <p:txBody>
          <a:bodyPr>
            <a:normAutofit/>
          </a:bodyPr>
          <a:lstStyle/>
          <a:p>
            <a:r>
              <a:rPr lang="cs-CZ" sz="2800" dirty="0" err="1">
                <a:cs typeface="Calibri Light"/>
              </a:rPr>
              <a:t>Application</a:t>
            </a:r>
            <a:r>
              <a:rPr lang="cs-CZ" sz="2800" dirty="0">
                <a:cs typeface="Calibri Light"/>
              </a:rPr>
              <a:t> on </a:t>
            </a:r>
            <a:r>
              <a:rPr lang="cs-CZ" sz="2800" dirty="0" err="1">
                <a:cs typeface="Calibri Light"/>
              </a:rPr>
              <a:t>synthetic</a:t>
            </a:r>
            <a:r>
              <a:rPr lang="cs-CZ" sz="2800" dirty="0">
                <a:cs typeface="Calibri Light"/>
              </a:rPr>
              <a:t> </a:t>
            </a:r>
            <a:r>
              <a:rPr lang="cs-CZ" sz="2800" dirty="0" err="1">
                <a:cs typeface="Calibri Light"/>
              </a:rPr>
              <a:t>accessibility</a:t>
            </a:r>
            <a:r>
              <a:rPr lang="cs-CZ" sz="2800" dirty="0">
                <a:cs typeface="Calibri Light"/>
              </a:rPr>
              <a:t>: ZRFT </a:t>
            </a:r>
            <a:r>
              <a:rPr lang="cs-CZ" sz="2800" dirty="0" err="1">
                <a:cs typeface="Calibri Light"/>
              </a:rPr>
              <a:t>against</a:t>
            </a:r>
            <a:r>
              <a:rPr lang="cs-CZ" sz="2800" dirty="0">
                <a:cs typeface="Calibri Light"/>
              </a:rPr>
              <a:t> </a:t>
            </a:r>
            <a:r>
              <a:rPr lang="cs-CZ" sz="2800" dirty="0">
                <a:ea typeface="+mj-lt"/>
                <a:cs typeface="+mj-lt"/>
              </a:rPr>
              <a:t>ZINC </a:t>
            </a:r>
            <a:r>
              <a:rPr lang="cs-CZ" sz="2800" dirty="0">
                <a:cs typeface="Calibri Light"/>
              </a:rPr>
              <a:t>PMI profile </a:t>
            </a:r>
            <a:r>
              <a:rPr lang="cs-CZ" sz="2800" dirty="0" err="1">
                <a:cs typeface="Calibri Light"/>
              </a:rPr>
              <a:t>using</a:t>
            </a:r>
            <a:r>
              <a:rPr lang="cs-CZ" sz="2800" dirty="0">
                <a:cs typeface="Calibri Light"/>
              </a:rPr>
              <a:t> ECFP4</a:t>
            </a:r>
            <a:endParaRPr lang="cs-CZ" sz="2800" dirty="0" err="1">
              <a:ea typeface="+mj-lt"/>
              <a:cs typeface="+mj-lt"/>
            </a:endParaRPr>
          </a:p>
        </p:txBody>
      </p:sp>
      <p:sp>
        <p:nvSpPr>
          <p:cNvPr id="9" name="Vývojový diagram: postup 8">
            <a:extLst>
              <a:ext uri="{FF2B5EF4-FFF2-40B4-BE49-F238E27FC236}">
                <a16:creationId xmlns:a16="http://schemas.microsoft.com/office/drawing/2014/main" id="{4BDAA8B8-1918-2261-1E45-D52D32680279}"/>
              </a:ext>
            </a:extLst>
          </p:cNvPr>
          <p:cNvSpPr/>
          <p:nvPr/>
        </p:nvSpPr>
        <p:spPr>
          <a:xfrm>
            <a:off x="615615" y="1227701"/>
            <a:ext cx="1844841" cy="61160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ZINC</a:t>
            </a:r>
            <a:br>
              <a:rPr lang="cs-CZ" dirty="0">
                <a:cs typeface="Calibri"/>
              </a:rPr>
            </a:br>
            <a:r>
              <a:rPr lang="cs-CZ" dirty="0" err="1">
                <a:cs typeface="Calibri"/>
              </a:rPr>
              <a:t>structures</a:t>
            </a:r>
            <a:endParaRPr lang="cs-CZ" dirty="0" err="1"/>
          </a:p>
        </p:txBody>
      </p:sp>
      <p:sp>
        <p:nvSpPr>
          <p:cNvPr id="10" name="Vývojový diagram: postup 9">
            <a:extLst>
              <a:ext uri="{FF2B5EF4-FFF2-40B4-BE49-F238E27FC236}">
                <a16:creationId xmlns:a16="http://schemas.microsoft.com/office/drawing/2014/main" id="{8E26EACF-671E-E83D-CB69-CF53C1975943}"/>
              </a:ext>
            </a:extLst>
          </p:cNvPr>
          <p:cNvSpPr/>
          <p:nvPr/>
        </p:nvSpPr>
        <p:spPr>
          <a:xfrm>
            <a:off x="3182352" y="1227701"/>
            <a:ext cx="1844841" cy="611605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 err="1">
                <a:cs typeface="Calibri"/>
              </a:rPr>
              <a:t>Nonpher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structures</a:t>
            </a:r>
            <a:endParaRPr lang="cs-CZ" dirty="0" err="1"/>
          </a:p>
        </p:txBody>
      </p:sp>
      <p:sp>
        <p:nvSpPr>
          <p:cNvPr id="11" name="Vývojový diagram: ukončení 10">
            <a:extLst>
              <a:ext uri="{FF2B5EF4-FFF2-40B4-BE49-F238E27FC236}">
                <a16:creationId xmlns:a16="http://schemas.microsoft.com/office/drawing/2014/main" id="{A65E7C52-2E29-70B7-5E25-B45445854E61}"/>
              </a:ext>
            </a:extLst>
          </p:cNvPr>
          <p:cNvSpPr/>
          <p:nvPr/>
        </p:nvSpPr>
        <p:spPr>
          <a:xfrm>
            <a:off x="485273" y="4421123"/>
            <a:ext cx="2175709" cy="66173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cs typeface="Calibri"/>
              </a:rPr>
              <a:t>ZINC</a:t>
            </a:r>
            <a:br>
              <a:rPr lang="cs-CZ" dirty="0">
                <a:cs typeface="Calibri"/>
              </a:rPr>
            </a:br>
            <a:r>
              <a:rPr lang="cs-CZ" dirty="0">
                <a:cs typeface="Calibri"/>
              </a:rPr>
              <a:t>ZRFT </a:t>
            </a:r>
            <a:r>
              <a:rPr lang="cs-CZ" dirty="0" err="1">
                <a:cs typeface="Calibri"/>
              </a:rPr>
              <a:t>values</a:t>
            </a:r>
            <a:endParaRPr lang="cs-CZ" dirty="0" err="1"/>
          </a:p>
        </p:txBody>
      </p:sp>
      <p:sp>
        <p:nvSpPr>
          <p:cNvPr id="12" name="Vývojový diagram: ukončení 11">
            <a:extLst>
              <a:ext uri="{FF2B5EF4-FFF2-40B4-BE49-F238E27FC236}">
                <a16:creationId xmlns:a16="http://schemas.microsoft.com/office/drawing/2014/main" id="{CB7DAA4C-DDD2-230C-584F-825D65316E6D}"/>
              </a:ext>
            </a:extLst>
          </p:cNvPr>
          <p:cNvSpPr/>
          <p:nvPr/>
        </p:nvSpPr>
        <p:spPr>
          <a:xfrm>
            <a:off x="3001878" y="4421123"/>
            <a:ext cx="2175709" cy="661736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 err="1">
                <a:cs typeface="Calibri"/>
              </a:rPr>
              <a:t>Nonpher</a:t>
            </a:r>
            <a:br>
              <a:rPr lang="cs-CZ" dirty="0">
                <a:cs typeface="Calibri"/>
              </a:rPr>
            </a:br>
            <a:r>
              <a:rPr lang="cs-CZ" dirty="0">
                <a:cs typeface="Calibri"/>
              </a:rPr>
              <a:t>ZRFT </a:t>
            </a:r>
            <a:r>
              <a:rPr lang="cs-CZ" dirty="0" err="1">
                <a:cs typeface="Calibri"/>
              </a:rPr>
              <a:t>values</a:t>
            </a:r>
            <a:endParaRPr lang="cs-CZ" dirty="0">
              <a:cs typeface="Calibri"/>
            </a:endParaRPr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80378BAF-1F29-9BDB-8AF0-E7ED26D3A617}"/>
              </a:ext>
            </a:extLst>
          </p:cNvPr>
          <p:cNvSpPr/>
          <p:nvPr/>
        </p:nvSpPr>
        <p:spPr>
          <a:xfrm>
            <a:off x="1331814" y="1836901"/>
            <a:ext cx="431133" cy="2677025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FC0E83CF-753F-888D-15A7-03943065DB9D}"/>
              </a:ext>
            </a:extLst>
          </p:cNvPr>
          <p:cNvSpPr/>
          <p:nvPr/>
        </p:nvSpPr>
        <p:spPr>
          <a:xfrm>
            <a:off x="3878498" y="1836901"/>
            <a:ext cx="431133" cy="2677025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ývojový diagram: předdefinovaný postup 5">
            <a:extLst>
              <a:ext uri="{FF2B5EF4-FFF2-40B4-BE49-F238E27FC236}">
                <a16:creationId xmlns:a16="http://schemas.microsoft.com/office/drawing/2014/main" id="{EB6BC005-BBC4-E445-D453-6623562D1847}"/>
              </a:ext>
            </a:extLst>
          </p:cNvPr>
          <p:cNvSpPr/>
          <p:nvPr/>
        </p:nvSpPr>
        <p:spPr>
          <a:xfrm>
            <a:off x="1377618" y="2200254"/>
            <a:ext cx="2887577" cy="1614237"/>
          </a:xfrm>
          <a:prstGeom prst="flowChartPredefined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cs-CZ" dirty="0">
              <a:cs typeface="Calibri"/>
            </a:endParaRPr>
          </a:p>
          <a:p>
            <a:pPr algn="ctr"/>
            <a:endParaRPr lang="cs-CZ" dirty="0">
              <a:cs typeface="Calibri"/>
            </a:endParaRPr>
          </a:p>
          <a:p>
            <a:pPr algn="ctr"/>
            <a:endParaRPr lang="cs-CZ" dirty="0">
              <a:cs typeface="Calibri"/>
            </a:endParaRPr>
          </a:p>
          <a:p>
            <a:pPr algn="ctr"/>
            <a:r>
              <a:rPr lang="cs-CZ" dirty="0">
                <a:cs typeface="Calibri"/>
              </a:rPr>
              <a:t>ZPMIRM profile</a:t>
            </a:r>
            <a:endParaRPr lang="cs-CZ" dirty="0"/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CC623C7B-B94E-7E7E-9420-9DD9282EC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01" y="2436646"/>
            <a:ext cx="1975685" cy="601077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D6785D30-197A-0EA5-104C-A1F272E25A1A}"/>
              </a:ext>
            </a:extLst>
          </p:cNvPr>
          <p:cNvSpPr txBox="1"/>
          <p:nvPr/>
        </p:nvSpPr>
        <p:spPr>
          <a:xfrm>
            <a:off x="5175584" y="844215"/>
            <a:ext cx="6904121" cy="56630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000" b="1" dirty="0"/>
              <a:t>ZINC</a:t>
            </a:r>
            <a:br>
              <a:rPr lang="cs-CZ" sz="2000" dirty="0"/>
            </a:br>
            <a:r>
              <a:rPr lang="cs-CZ" sz="2000" dirty="0"/>
              <a:t>a database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commercially</a:t>
            </a:r>
            <a:r>
              <a:rPr lang="cs-CZ" sz="2000" dirty="0"/>
              <a:t> </a:t>
            </a:r>
            <a:r>
              <a:rPr lang="cs-CZ" sz="2000" dirty="0" err="1"/>
              <a:t>available</a:t>
            </a:r>
            <a:r>
              <a:rPr lang="cs-CZ" sz="2000" dirty="0"/>
              <a:t> </a:t>
            </a:r>
            <a:r>
              <a:rPr lang="cs-CZ" sz="2000" dirty="0" err="1"/>
              <a:t>molecules</a:t>
            </a:r>
            <a:br>
              <a:rPr lang="cs-CZ" sz="2000" dirty="0">
                <a:cs typeface="Calibri"/>
              </a:rPr>
            </a:br>
            <a:r>
              <a:rPr lang="cs-CZ" sz="1400" dirty="0">
                <a:ea typeface="+mn-lt"/>
                <a:cs typeface="+mn-lt"/>
              </a:rPr>
              <a:t>Sterling T, </a:t>
            </a:r>
            <a:r>
              <a:rPr lang="cs-CZ" sz="1400" dirty="0" err="1">
                <a:ea typeface="+mn-lt"/>
                <a:cs typeface="+mn-lt"/>
              </a:rPr>
              <a:t>Irwin</a:t>
            </a:r>
            <a:r>
              <a:rPr lang="cs-CZ" sz="1400" dirty="0">
                <a:ea typeface="+mn-lt"/>
                <a:cs typeface="+mn-lt"/>
              </a:rPr>
              <a:t> JJ (2015) ZINC 15—ligand </a:t>
            </a:r>
            <a:r>
              <a:rPr lang="cs-CZ" sz="1400" dirty="0" err="1">
                <a:ea typeface="+mn-lt"/>
                <a:cs typeface="+mn-lt"/>
              </a:rPr>
              <a:t>discovery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for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everyone</a:t>
            </a:r>
            <a:r>
              <a:rPr lang="cs-CZ" sz="1400" dirty="0">
                <a:ea typeface="+mn-lt"/>
                <a:cs typeface="+mn-lt"/>
              </a:rPr>
              <a:t>. </a:t>
            </a:r>
            <a:r>
              <a:rPr lang="cs-CZ" sz="1400" i="1" dirty="0">
                <a:ea typeface="+mn-lt"/>
                <a:cs typeface="+mn-lt"/>
              </a:rPr>
              <a:t>J </a:t>
            </a:r>
            <a:r>
              <a:rPr lang="cs-CZ" sz="1400" i="1" dirty="0" err="1">
                <a:ea typeface="+mn-lt"/>
                <a:cs typeface="+mn-lt"/>
              </a:rPr>
              <a:t>Chem</a:t>
            </a:r>
            <a:r>
              <a:rPr lang="cs-CZ" sz="1400" i="1" dirty="0">
                <a:ea typeface="+mn-lt"/>
                <a:cs typeface="+mn-lt"/>
              </a:rPr>
              <a:t> </a:t>
            </a:r>
            <a:r>
              <a:rPr lang="cs-CZ" sz="1400" i="1" dirty="0" err="1">
                <a:ea typeface="+mn-lt"/>
                <a:cs typeface="+mn-lt"/>
              </a:rPr>
              <a:t>Inf</a:t>
            </a:r>
            <a:r>
              <a:rPr lang="cs-CZ" sz="1400" i="1" dirty="0">
                <a:ea typeface="+mn-lt"/>
                <a:cs typeface="+mn-lt"/>
              </a:rPr>
              <a:t> Model</a:t>
            </a:r>
            <a:r>
              <a:rPr lang="cs-CZ" sz="1400" dirty="0">
                <a:ea typeface="+mn-lt"/>
                <a:cs typeface="+mn-lt"/>
              </a:rPr>
              <a:t> 55(11)</a:t>
            </a:r>
            <a:br>
              <a:rPr lang="cs-CZ" sz="2000" dirty="0"/>
            </a:br>
            <a:endParaRPr lang="cs-CZ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000" b="1" dirty="0" err="1">
                <a:cs typeface="Calibri"/>
              </a:rPr>
              <a:t>Nonpher</a:t>
            </a:r>
            <a:br>
              <a:rPr lang="cs-CZ" sz="2000" dirty="0">
                <a:cs typeface="Calibri"/>
              </a:rPr>
            </a:br>
            <a:r>
              <a:rPr lang="cs-CZ" sz="2000" dirty="0">
                <a:cs typeface="Calibri"/>
              </a:rPr>
              <a:t>a </a:t>
            </a:r>
            <a:r>
              <a:rPr lang="cs-CZ" sz="2000" dirty="0" err="1">
                <a:cs typeface="Calibri"/>
              </a:rPr>
              <a:t>tool</a:t>
            </a:r>
            <a:r>
              <a:rPr lang="cs-CZ" sz="2000" dirty="0">
                <a:cs typeface="Calibri"/>
              </a:rPr>
              <a:t> to </a:t>
            </a:r>
            <a:r>
              <a:rPr lang="cs-CZ" sz="2000" dirty="0" err="1">
                <a:cs typeface="Calibri"/>
              </a:rPr>
              <a:t>produce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synthetically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less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accessible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molecules</a:t>
            </a:r>
            <a:br>
              <a:rPr lang="cs-CZ" sz="2000" dirty="0">
                <a:cs typeface="Calibri"/>
              </a:rPr>
            </a:br>
            <a:r>
              <a:rPr lang="cs-CZ" sz="1400" i="1" dirty="0" err="1">
                <a:ea typeface="+mn-lt"/>
                <a:cs typeface="+mn-lt"/>
              </a:rPr>
              <a:t>Voršilák</a:t>
            </a:r>
            <a:r>
              <a:rPr lang="cs-CZ" sz="1400" i="1" dirty="0">
                <a:ea typeface="+mn-lt"/>
                <a:cs typeface="+mn-lt"/>
              </a:rPr>
              <a:t> M, Svozil D (2017) </a:t>
            </a:r>
            <a:r>
              <a:rPr lang="cs-CZ" sz="1400" i="1" dirty="0" err="1">
                <a:ea typeface="+mn-lt"/>
                <a:cs typeface="+mn-lt"/>
              </a:rPr>
              <a:t>Nonpher</a:t>
            </a:r>
            <a:r>
              <a:rPr lang="cs-CZ" sz="1400" i="1" dirty="0">
                <a:ea typeface="+mn-lt"/>
                <a:cs typeface="+mn-lt"/>
              </a:rPr>
              <a:t>: </a:t>
            </a:r>
            <a:r>
              <a:rPr lang="cs-CZ" sz="1400" i="1" dirty="0" err="1">
                <a:ea typeface="+mn-lt"/>
                <a:cs typeface="+mn-lt"/>
              </a:rPr>
              <a:t>computational</a:t>
            </a:r>
            <a:r>
              <a:rPr lang="cs-CZ" sz="1400" i="1" dirty="0">
                <a:ea typeface="+mn-lt"/>
                <a:cs typeface="+mn-lt"/>
              </a:rPr>
              <a:t> </a:t>
            </a:r>
            <a:r>
              <a:rPr lang="cs-CZ" sz="1400" i="1" dirty="0" err="1">
                <a:ea typeface="+mn-lt"/>
                <a:cs typeface="+mn-lt"/>
              </a:rPr>
              <a:t>method</a:t>
            </a:r>
            <a:r>
              <a:rPr lang="cs-CZ" sz="1400" i="1" dirty="0">
                <a:ea typeface="+mn-lt"/>
                <a:cs typeface="+mn-lt"/>
              </a:rPr>
              <a:t> </a:t>
            </a:r>
            <a:r>
              <a:rPr lang="cs-CZ" sz="1400" i="1" dirty="0" err="1">
                <a:ea typeface="+mn-lt"/>
                <a:cs typeface="+mn-lt"/>
              </a:rPr>
              <a:t>for</a:t>
            </a:r>
            <a:r>
              <a:rPr lang="cs-CZ" sz="1400" i="1" dirty="0">
                <a:ea typeface="+mn-lt"/>
                <a:cs typeface="+mn-lt"/>
              </a:rPr>
              <a:t> design </a:t>
            </a:r>
            <a:r>
              <a:rPr lang="cs-CZ" sz="1400" i="1" dirty="0" err="1">
                <a:ea typeface="+mn-lt"/>
                <a:cs typeface="+mn-lt"/>
              </a:rPr>
              <a:t>of</a:t>
            </a:r>
            <a:r>
              <a:rPr lang="cs-CZ" sz="1400" i="1" dirty="0">
                <a:ea typeface="+mn-lt"/>
                <a:cs typeface="+mn-lt"/>
              </a:rPr>
              <a:t> hard-to-</a:t>
            </a:r>
            <a:r>
              <a:rPr lang="cs-CZ" sz="1400" i="1" dirty="0" err="1">
                <a:ea typeface="+mn-lt"/>
                <a:cs typeface="+mn-lt"/>
              </a:rPr>
              <a:t>synthesize</a:t>
            </a:r>
            <a:r>
              <a:rPr lang="cs-CZ" sz="1400" i="1" dirty="0">
                <a:ea typeface="+mn-lt"/>
                <a:cs typeface="+mn-lt"/>
              </a:rPr>
              <a:t> </a:t>
            </a:r>
            <a:r>
              <a:rPr lang="cs-CZ" sz="1400" i="1" dirty="0" err="1">
                <a:ea typeface="+mn-lt"/>
                <a:cs typeface="+mn-lt"/>
              </a:rPr>
              <a:t>structures</a:t>
            </a:r>
            <a:r>
              <a:rPr lang="cs-CZ" sz="1400" i="1" dirty="0">
                <a:ea typeface="+mn-lt"/>
                <a:cs typeface="+mn-lt"/>
              </a:rPr>
              <a:t>. J </a:t>
            </a:r>
            <a:r>
              <a:rPr lang="cs-CZ" sz="1400" i="1" dirty="0" err="1">
                <a:ea typeface="+mn-lt"/>
                <a:cs typeface="+mn-lt"/>
              </a:rPr>
              <a:t>Cheminform</a:t>
            </a:r>
            <a:r>
              <a:rPr lang="cs-CZ" sz="1400" i="1" dirty="0">
                <a:ea typeface="+mn-lt"/>
                <a:cs typeface="+mn-lt"/>
              </a:rPr>
              <a:t> 9:20</a:t>
            </a:r>
            <a:br>
              <a:rPr lang="cs-CZ" sz="2000" dirty="0">
                <a:cs typeface="Calibri"/>
              </a:rPr>
            </a:br>
            <a:endParaRPr lang="cs-CZ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000" b="1" dirty="0" err="1">
                <a:cs typeface="Calibri"/>
              </a:rPr>
              <a:t>SAScore</a:t>
            </a:r>
            <a:br>
              <a:rPr lang="cs-CZ" sz="2000" dirty="0">
                <a:cs typeface="Calibri"/>
              </a:rPr>
            </a:br>
            <a:r>
              <a:rPr lang="cs-CZ" sz="2000" dirty="0">
                <a:cs typeface="Calibri"/>
              </a:rPr>
              <a:t>a </a:t>
            </a:r>
            <a:r>
              <a:rPr lang="cs-CZ" sz="2000" dirty="0" err="1">
                <a:cs typeface="Calibri"/>
              </a:rPr>
              <a:t>well-established</a:t>
            </a:r>
            <a:r>
              <a:rPr lang="cs-CZ" sz="2000" dirty="0">
                <a:cs typeface="Calibri"/>
              </a:rPr>
              <a:t> </a:t>
            </a:r>
            <a:r>
              <a:rPr lang="cs-CZ" sz="2000" dirty="0" err="1">
                <a:cs typeface="Calibri"/>
              </a:rPr>
              <a:t>estimator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of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synthetic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accessibility</a:t>
            </a:r>
            <a:br>
              <a:rPr lang="cs-CZ" sz="2000" dirty="0">
                <a:cs typeface="Calibri"/>
              </a:rPr>
            </a:br>
            <a:r>
              <a:rPr lang="cs-CZ" sz="1400" dirty="0">
                <a:ea typeface="+mn-lt"/>
                <a:cs typeface="+mn-lt"/>
              </a:rPr>
              <a:t>Ertl P, </a:t>
            </a:r>
            <a:r>
              <a:rPr lang="cs-CZ" sz="1400" dirty="0" err="1">
                <a:ea typeface="+mn-lt"/>
                <a:cs typeface="+mn-lt"/>
              </a:rPr>
              <a:t>Schuffenhauer</a:t>
            </a:r>
            <a:r>
              <a:rPr lang="cs-CZ" sz="1400" dirty="0">
                <a:ea typeface="+mn-lt"/>
                <a:cs typeface="+mn-lt"/>
              </a:rPr>
              <a:t> A (2009) </a:t>
            </a:r>
            <a:r>
              <a:rPr lang="cs-CZ" sz="1400" dirty="0" err="1">
                <a:ea typeface="+mn-lt"/>
                <a:cs typeface="+mn-lt"/>
              </a:rPr>
              <a:t>Estimation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of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synthetic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accessibility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score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of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drug-like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molecules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based</a:t>
            </a:r>
            <a:r>
              <a:rPr lang="cs-CZ" sz="1400" dirty="0">
                <a:ea typeface="+mn-lt"/>
                <a:cs typeface="+mn-lt"/>
              </a:rPr>
              <a:t> on </a:t>
            </a:r>
            <a:r>
              <a:rPr lang="cs-CZ" sz="1400" dirty="0" err="1">
                <a:ea typeface="+mn-lt"/>
                <a:cs typeface="+mn-lt"/>
              </a:rPr>
              <a:t>molecular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complexity</a:t>
            </a:r>
            <a:r>
              <a:rPr lang="cs-CZ" sz="1400" dirty="0">
                <a:ea typeface="+mn-lt"/>
                <a:cs typeface="+mn-lt"/>
              </a:rPr>
              <a:t> and fragment </a:t>
            </a:r>
            <a:r>
              <a:rPr lang="cs-CZ" sz="1400" dirty="0" err="1">
                <a:ea typeface="+mn-lt"/>
                <a:cs typeface="+mn-lt"/>
              </a:rPr>
              <a:t>contributions</a:t>
            </a:r>
            <a:r>
              <a:rPr lang="cs-CZ" sz="1400" dirty="0">
                <a:ea typeface="+mn-lt"/>
                <a:cs typeface="+mn-lt"/>
              </a:rPr>
              <a:t>. </a:t>
            </a:r>
            <a:r>
              <a:rPr lang="cs-CZ" sz="1400" i="1" dirty="0">
                <a:ea typeface="+mn-lt"/>
                <a:cs typeface="+mn-lt"/>
              </a:rPr>
              <a:t>J </a:t>
            </a:r>
            <a:r>
              <a:rPr lang="cs-CZ" sz="1400" i="1" dirty="0" err="1">
                <a:ea typeface="+mn-lt"/>
                <a:cs typeface="+mn-lt"/>
              </a:rPr>
              <a:t>Cheminform</a:t>
            </a:r>
            <a:r>
              <a:rPr lang="cs-CZ" sz="1400" dirty="0">
                <a:ea typeface="+mn-lt"/>
                <a:cs typeface="+mn-lt"/>
              </a:rPr>
              <a:t> 1:8</a:t>
            </a:r>
            <a:br>
              <a:rPr lang="cs-CZ" sz="2000" dirty="0">
                <a:cs typeface="Calibri"/>
              </a:rPr>
            </a:br>
            <a:endParaRPr lang="cs-CZ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000" b="1" dirty="0">
                <a:cs typeface="Calibri"/>
              </a:rPr>
              <a:t>SYBA</a:t>
            </a:r>
            <a:br>
              <a:rPr lang="cs-CZ" sz="2000" dirty="0">
                <a:cs typeface="Calibri"/>
              </a:rPr>
            </a:br>
            <a:r>
              <a:rPr lang="cs-CZ" sz="2000" dirty="0">
                <a:cs typeface="Calibri"/>
              </a:rPr>
              <a:t>a </a:t>
            </a:r>
            <a:r>
              <a:rPr lang="cs-CZ" sz="2000" dirty="0" err="1">
                <a:cs typeface="Calibri"/>
              </a:rPr>
              <a:t>bayesian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classifier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for</a:t>
            </a:r>
            <a:r>
              <a:rPr lang="cs-CZ" sz="2000" dirty="0">
                <a:cs typeface="Calibri"/>
              </a:rPr>
              <a:t> </a:t>
            </a:r>
            <a:r>
              <a:rPr lang="cs-CZ" sz="2000" dirty="0" err="1">
                <a:cs typeface="Calibri"/>
              </a:rPr>
              <a:t>estimating</a:t>
            </a:r>
            <a:r>
              <a:rPr lang="cs-CZ" sz="2000" dirty="0">
                <a:cs typeface="Calibri"/>
              </a:rPr>
              <a:t> </a:t>
            </a:r>
            <a:r>
              <a:rPr lang="cs-CZ" sz="2000" dirty="0" err="1">
                <a:cs typeface="Calibri"/>
              </a:rPr>
              <a:t>synthetic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accessibility</a:t>
            </a:r>
            <a:br>
              <a:rPr lang="cs-CZ" sz="2000" dirty="0">
                <a:cs typeface="Calibri"/>
              </a:rPr>
            </a:br>
            <a:r>
              <a:rPr lang="cs-CZ" sz="1400" dirty="0" err="1">
                <a:ea typeface="+mn-lt"/>
                <a:cs typeface="+mn-lt"/>
              </a:rPr>
              <a:t>Voršilák</a:t>
            </a:r>
            <a:r>
              <a:rPr lang="cs-CZ" sz="1400" dirty="0">
                <a:ea typeface="+mn-lt"/>
                <a:cs typeface="+mn-lt"/>
              </a:rPr>
              <a:t>, M., Kolář, M., </a:t>
            </a:r>
            <a:r>
              <a:rPr lang="cs-CZ" sz="1400" dirty="0" err="1">
                <a:ea typeface="+mn-lt"/>
                <a:cs typeface="+mn-lt"/>
              </a:rPr>
              <a:t>Čmelo</a:t>
            </a:r>
            <a:r>
              <a:rPr lang="cs-CZ" sz="1400" dirty="0">
                <a:ea typeface="+mn-lt"/>
                <a:cs typeface="+mn-lt"/>
              </a:rPr>
              <a:t>, I. et al. SYBA: </a:t>
            </a:r>
            <a:r>
              <a:rPr lang="cs-CZ" sz="1400" dirty="0" err="1">
                <a:ea typeface="+mn-lt"/>
                <a:cs typeface="+mn-lt"/>
              </a:rPr>
              <a:t>Bayesian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estimation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of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synthetic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accessibility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of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organic</a:t>
            </a:r>
            <a:r>
              <a:rPr lang="cs-CZ" sz="1400" dirty="0">
                <a:ea typeface="+mn-lt"/>
                <a:cs typeface="+mn-lt"/>
              </a:rPr>
              <a:t> </a:t>
            </a:r>
            <a:r>
              <a:rPr lang="cs-CZ" sz="1400" dirty="0" err="1">
                <a:ea typeface="+mn-lt"/>
                <a:cs typeface="+mn-lt"/>
              </a:rPr>
              <a:t>compounds</a:t>
            </a:r>
            <a:r>
              <a:rPr lang="cs-CZ" sz="1400" dirty="0">
                <a:ea typeface="+mn-lt"/>
                <a:cs typeface="+mn-lt"/>
              </a:rPr>
              <a:t>. </a:t>
            </a:r>
            <a:r>
              <a:rPr lang="cs-CZ" sz="1400" i="1" dirty="0">
                <a:ea typeface="+mn-lt"/>
                <a:cs typeface="+mn-lt"/>
              </a:rPr>
              <a:t>J </a:t>
            </a:r>
            <a:r>
              <a:rPr lang="cs-CZ" sz="1400" i="1" dirty="0" err="1">
                <a:ea typeface="+mn-lt"/>
                <a:cs typeface="+mn-lt"/>
              </a:rPr>
              <a:t>Cheminform</a:t>
            </a:r>
            <a:r>
              <a:rPr lang="cs-CZ" sz="1400" dirty="0">
                <a:ea typeface="+mn-lt"/>
                <a:cs typeface="+mn-lt"/>
              </a:rPr>
              <a:t> 12:35</a:t>
            </a:r>
            <a:endParaRPr lang="cs-CZ" sz="1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cs-CZ" dirty="0">
              <a:cs typeface="Calibri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1F7B130-4531-3B4D-4F0D-9A9C44712B84}"/>
              </a:ext>
            </a:extLst>
          </p:cNvPr>
          <p:cNvSpPr txBox="1"/>
          <p:nvPr/>
        </p:nvSpPr>
        <p:spPr>
          <a:xfrm>
            <a:off x="743953" y="5476374"/>
            <a:ext cx="46080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… </a:t>
            </a:r>
            <a:r>
              <a:rPr lang="cs-CZ" dirty="0" err="1"/>
              <a:t>compare</a:t>
            </a:r>
            <a:r>
              <a:rPr lang="cs-CZ" dirty="0"/>
              <a:t> ZRFT </a:t>
            </a:r>
            <a:r>
              <a:rPr lang="cs-CZ" dirty="0" err="1"/>
              <a:t>values</a:t>
            </a:r>
            <a:r>
              <a:rPr lang="cs-CZ" dirty="0"/>
              <a:t> 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SAScore</a:t>
            </a:r>
            <a:r>
              <a:rPr lang="cs-CZ" dirty="0"/>
              <a:t>, SYBA</a:t>
            </a:r>
          </a:p>
        </p:txBody>
      </p:sp>
    </p:spTree>
    <p:extLst>
      <p:ext uri="{BB962C8B-B14F-4D97-AF65-F5344CB8AC3E}">
        <p14:creationId xmlns:p14="http://schemas.microsoft.com/office/powerpoint/2010/main" val="416786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57167-B2EF-2499-90E9-BDDED025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0" y="3430"/>
            <a:ext cx="11886064" cy="512533"/>
          </a:xfrm>
        </p:spPr>
        <p:txBody>
          <a:bodyPr>
            <a:normAutofit/>
          </a:bodyPr>
          <a:lstStyle/>
          <a:p>
            <a:r>
              <a:rPr lang="cs-CZ" sz="2800" dirty="0" err="1">
                <a:cs typeface="Calibri Light"/>
              </a:rPr>
              <a:t>Application</a:t>
            </a:r>
            <a:r>
              <a:rPr lang="cs-CZ" sz="2800" dirty="0">
                <a:cs typeface="Calibri Light"/>
              </a:rPr>
              <a:t> on </a:t>
            </a:r>
            <a:r>
              <a:rPr lang="cs-CZ" sz="2800" dirty="0" err="1">
                <a:cs typeface="Calibri Light"/>
              </a:rPr>
              <a:t>synthetic</a:t>
            </a:r>
            <a:r>
              <a:rPr lang="cs-CZ" sz="2800" dirty="0">
                <a:cs typeface="Calibri Light"/>
              </a:rPr>
              <a:t> </a:t>
            </a:r>
            <a:r>
              <a:rPr lang="cs-CZ" sz="2800" dirty="0" err="1">
                <a:cs typeface="Calibri Light"/>
              </a:rPr>
              <a:t>accessibility</a:t>
            </a:r>
            <a:r>
              <a:rPr lang="cs-CZ" sz="2800" dirty="0">
                <a:cs typeface="Calibri Light"/>
              </a:rPr>
              <a:t>: ZRFT </a:t>
            </a:r>
            <a:r>
              <a:rPr lang="cs-CZ" sz="2800" dirty="0" err="1">
                <a:cs typeface="Calibri Light"/>
              </a:rPr>
              <a:t>against</a:t>
            </a:r>
            <a:r>
              <a:rPr lang="cs-CZ" sz="2800" dirty="0">
                <a:cs typeface="Calibri Light"/>
              </a:rPr>
              <a:t> </a:t>
            </a:r>
            <a:r>
              <a:rPr lang="cs-CZ" sz="2800" dirty="0">
                <a:ea typeface="+mj-lt"/>
                <a:cs typeface="+mj-lt"/>
              </a:rPr>
              <a:t>ZINC </a:t>
            </a:r>
            <a:r>
              <a:rPr lang="cs-CZ" sz="2800" dirty="0">
                <a:cs typeface="Calibri Light"/>
              </a:rPr>
              <a:t>PMI profile </a:t>
            </a:r>
            <a:r>
              <a:rPr lang="cs-CZ" sz="2800" dirty="0" err="1">
                <a:cs typeface="Calibri Light"/>
              </a:rPr>
              <a:t>using</a:t>
            </a:r>
            <a:r>
              <a:rPr lang="cs-CZ" sz="2800" dirty="0">
                <a:cs typeface="Calibri Light"/>
              </a:rPr>
              <a:t> ECFP4</a:t>
            </a:r>
            <a:endParaRPr lang="cs-CZ" sz="2800" dirty="0" err="1">
              <a:ea typeface="+mj-lt"/>
              <a:cs typeface="+mj-lt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E0DB32FA-A051-432D-B36A-93537D88B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622" y="623338"/>
            <a:ext cx="6232657" cy="6232657"/>
          </a:xfrm>
          <a:prstGeom prst="rect">
            <a:avLst/>
          </a:prstGeom>
        </p:spPr>
      </p:pic>
      <p:sp>
        <p:nvSpPr>
          <p:cNvPr id="9" name="Vývojový diagram: postup 8">
            <a:extLst>
              <a:ext uri="{FF2B5EF4-FFF2-40B4-BE49-F238E27FC236}">
                <a16:creationId xmlns:a16="http://schemas.microsoft.com/office/drawing/2014/main" id="{4BDAA8B8-1918-2261-1E45-D52D32680279}"/>
              </a:ext>
            </a:extLst>
          </p:cNvPr>
          <p:cNvSpPr/>
          <p:nvPr/>
        </p:nvSpPr>
        <p:spPr>
          <a:xfrm>
            <a:off x="615615" y="1227701"/>
            <a:ext cx="1844841" cy="61160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ZINC</a:t>
            </a:r>
            <a:br>
              <a:rPr lang="cs-CZ" dirty="0">
                <a:cs typeface="Calibri"/>
              </a:rPr>
            </a:br>
            <a:r>
              <a:rPr lang="cs-CZ" dirty="0" err="1">
                <a:cs typeface="Calibri"/>
              </a:rPr>
              <a:t>structures</a:t>
            </a:r>
            <a:endParaRPr lang="cs-CZ" dirty="0" err="1"/>
          </a:p>
        </p:txBody>
      </p:sp>
      <p:sp>
        <p:nvSpPr>
          <p:cNvPr id="10" name="Vývojový diagram: postup 9">
            <a:extLst>
              <a:ext uri="{FF2B5EF4-FFF2-40B4-BE49-F238E27FC236}">
                <a16:creationId xmlns:a16="http://schemas.microsoft.com/office/drawing/2014/main" id="{8E26EACF-671E-E83D-CB69-CF53C1975943}"/>
              </a:ext>
            </a:extLst>
          </p:cNvPr>
          <p:cNvSpPr/>
          <p:nvPr/>
        </p:nvSpPr>
        <p:spPr>
          <a:xfrm>
            <a:off x="3182352" y="1227701"/>
            <a:ext cx="1844841" cy="611605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 err="1">
                <a:cs typeface="Calibri"/>
              </a:rPr>
              <a:t>Nonpher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structures</a:t>
            </a:r>
            <a:endParaRPr lang="cs-CZ" dirty="0" err="1"/>
          </a:p>
        </p:txBody>
      </p:sp>
      <p:sp>
        <p:nvSpPr>
          <p:cNvPr id="11" name="Vývojový diagram: ukončení 10">
            <a:extLst>
              <a:ext uri="{FF2B5EF4-FFF2-40B4-BE49-F238E27FC236}">
                <a16:creationId xmlns:a16="http://schemas.microsoft.com/office/drawing/2014/main" id="{A65E7C52-2E29-70B7-5E25-B45445854E61}"/>
              </a:ext>
            </a:extLst>
          </p:cNvPr>
          <p:cNvSpPr/>
          <p:nvPr/>
        </p:nvSpPr>
        <p:spPr>
          <a:xfrm>
            <a:off x="485273" y="4421123"/>
            <a:ext cx="2175709" cy="66173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cs typeface="Calibri"/>
              </a:rPr>
              <a:t>ZINC</a:t>
            </a:r>
            <a:br>
              <a:rPr lang="cs-CZ" dirty="0">
                <a:cs typeface="Calibri"/>
              </a:rPr>
            </a:br>
            <a:r>
              <a:rPr lang="cs-CZ" dirty="0">
                <a:cs typeface="Calibri"/>
              </a:rPr>
              <a:t>ZRFT </a:t>
            </a:r>
            <a:r>
              <a:rPr lang="cs-CZ" dirty="0" err="1">
                <a:cs typeface="Calibri"/>
              </a:rPr>
              <a:t>values</a:t>
            </a:r>
            <a:endParaRPr lang="cs-CZ" dirty="0" err="1"/>
          </a:p>
        </p:txBody>
      </p:sp>
      <p:sp>
        <p:nvSpPr>
          <p:cNvPr id="12" name="Vývojový diagram: ukončení 11">
            <a:extLst>
              <a:ext uri="{FF2B5EF4-FFF2-40B4-BE49-F238E27FC236}">
                <a16:creationId xmlns:a16="http://schemas.microsoft.com/office/drawing/2014/main" id="{CB7DAA4C-DDD2-230C-584F-825D65316E6D}"/>
              </a:ext>
            </a:extLst>
          </p:cNvPr>
          <p:cNvSpPr/>
          <p:nvPr/>
        </p:nvSpPr>
        <p:spPr>
          <a:xfrm>
            <a:off x="3001878" y="4421123"/>
            <a:ext cx="2175709" cy="661736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 err="1">
                <a:cs typeface="Calibri"/>
              </a:rPr>
              <a:t>Nonpher</a:t>
            </a:r>
            <a:br>
              <a:rPr lang="cs-CZ" dirty="0">
                <a:cs typeface="Calibri"/>
              </a:rPr>
            </a:br>
            <a:r>
              <a:rPr lang="cs-CZ" dirty="0">
                <a:cs typeface="Calibri"/>
              </a:rPr>
              <a:t>ZRFT </a:t>
            </a:r>
            <a:r>
              <a:rPr lang="cs-CZ" dirty="0" err="1">
                <a:cs typeface="Calibri"/>
              </a:rPr>
              <a:t>values</a:t>
            </a:r>
            <a:endParaRPr lang="cs-CZ" dirty="0">
              <a:cs typeface="Calibri"/>
            </a:endParaRPr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80378BAF-1F29-9BDB-8AF0-E7ED26D3A617}"/>
              </a:ext>
            </a:extLst>
          </p:cNvPr>
          <p:cNvSpPr/>
          <p:nvPr/>
        </p:nvSpPr>
        <p:spPr>
          <a:xfrm>
            <a:off x="1331814" y="1836901"/>
            <a:ext cx="431133" cy="2677025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FC0E83CF-753F-888D-15A7-03943065DB9D}"/>
              </a:ext>
            </a:extLst>
          </p:cNvPr>
          <p:cNvSpPr/>
          <p:nvPr/>
        </p:nvSpPr>
        <p:spPr>
          <a:xfrm>
            <a:off x="3878498" y="1836901"/>
            <a:ext cx="431133" cy="2677025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DCFD08AE-F287-9E4E-8EBA-EDA0C9D34ABB}"/>
              </a:ext>
            </a:extLst>
          </p:cNvPr>
          <p:cNvSpPr/>
          <p:nvPr/>
        </p:nvSpPr>
        <p:spPr>
          <a:xfrm rot="12540000">
            <a:off x="5392471" y="2037427"/>
            <a:ext cx="431133" cy="2677025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95A59534-C37F-728B-6D00-7D4983F339F1}"/>
              </a:ext>
            </a:extLst>
          </p:cNvPr>
          <p:cNvSpPr/>
          <p:nvPr/>
        </p:nvSpPr>
        <p:spPr>
          <a:xfrm rot="14280000">
            <a:off x="3970534" y="1395954"/>
            <a:ext cx="431133" cy="4130841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ývojový diagram: předdefinovaný postup 5">
            <a:extLst>
              <a:ext uri="{FF2B5EF4-FFF2-40B4-BE49-F238E27FC236}">
                <a16:creationId xmlns:a16="http://schemas.microsoft.com/office/drawing/2014/main" id="{EB6BC005-BBC4-E445-D453-6623562D1847}"/>
              </a:ext>
            </a:extLst>
          </p:cNvPr>
          <p:cNvSpPr/>
          <p:nvPr/>
        </p:nvSpPr>
        <p:spPr>
          <a:xfrm>
            <a:off x="1377618" y="2200254"/>
            <a:ext cx="2887577" cy="1614237"/>
          </a:xfrm>
          <a:prstGeom prst="flowChartPredefined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cs-CZ" dirty="0">
              <a:cs typeface="Calibri"/>
            </a:endParaRPr>
          </a:p>
          <a:p>
            <a:pPr algn="ctr"/>
            <a:endParaRPr lang="cs-CZ" dirty="0">
              <a:cs typeface="Calibri"/>
            </a:endParaRPr>
          </a:p>
          <a:p>
            <a:pPr algn="ctr"/>
            <a:endParaRPr lang="cs-CZ" dirty="0">
              <a:cs typeface="Calibri"/>
            </a:endParaRPr>
          </a:p>
          <a:p>
            <a:pPr algn="ctr"/>
            <a:r>
              <a:rPr lang="cs-CZ" dirty="0">
                <a:cs typeface="Calibri"/>
              </a:rPr>
              <a:t>ZPMIRM profile</a:t>
            </a:r>
            <a:endParaRPr lang="cs-CZ" dirty="0"/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CC623C7B-B94E-7E7E-9420-9DD9282EC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501" y="2436646"/>
            <a:ext cx="1975685" cy="60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FB62DF9-E32F-CFFB-9F01-B97B6EFDC1BB}"/>
              </a:ext>
            </a:extLst>
          </p:cNvPr>
          <p:cNvSpPr txBox="1"/>
          <p:nvPr/>
        </p:nvSpPr>
        <p:spPr>
          <a:xfrm>
            <a:off x="743953" y="5476374"/>
            <a:ext cx="46080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… </a:t>
            </a:r>
            <a:r>
              <a:rPr lang="cs-CZ" dirty="0" err="1"/>
              <a:t>compare</a:t>
            </a:r>
            <a:r>
              <a:rPr lang="cs-CZ" dirty="0"/>
              <a:t> ZRFT </a:t>
            </a:r>
            <a:r>
              <a:rPr lang="cs-CZ" dirty="0" err="1"/>
              <a:t>values</a:t>
            </a:r>
            <a:r>
              <a:rPr lang="cs-CZ" dirty="0"/>
              <a:t> 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SAScore</a:t>
            </a:r>
            <a:r>
              <a:rPr lang="cs-CZ" dirty="0"/>
              <a:t>, SYBA</a:t>
            </a:r>
          </a:p>
        </p:txBody>
      </p:sp>
    </p:spTree>
    <p:extLst>
      <p:ext uri="{BB962C8B-B14F-4D97-AF65-F5344CB8AC3E}">
        <p14:creationId xmlns:p14="http://schemas.microsoft.com/office/powerpoint/2010/main" val="3746344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57167-B2EF-2499-90E9-BDDED025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0" y="3430"/>
            <a:ext cx="11886064" cy="512533"/>
          </a:xfrm>
        </p:spPr>
        <p:txBody>
          <a:bodyPr>
            <a:normAutofit/>
          </a:bodyPr>
          <a:lstStyle/>
          <a:p>
            <a:r>
              <a:rPr lang="cs-CZ" sz="2800" dirty="0" err="1">
                <a:cs typeface="Calibri Light"/>
              </a:rPr>
              <a:t>Application</a:t>
            </a:r>
            <a:r>
              <a:rPr lang="cs-CZ" sz="2800" dirty="0">
                <a:cs typeface="Calibri Light"/>
              </a:rPr>
              <a:t> on </a:t>
            </a:r>
            <a:r>
              <a:rPr lang="cs-CZ" sz="2800" dirty="0" err="1">
                <a:cs typeface="Calibri Light"/>
              </a:rPr>
              <a:t>synthetic</a:t>
            </a:r>
            <a:r>
              <a:rPr lang="cs-CZ" sz="2800" dirty="0">
                <a:cs typeface="Calibri Light"/>
              </a:rPr>
              <a:t> </a:t>
            </a:r>
            <a:r>
              <a:rPr lang="cs-CZ" sz="2800" dirty="0" err="1">
                <a:cs typeface="Calibri Light"/>
              </a:rPr>
              <a:t>accessibility</a:t>
            </a:r>
            <a:r>
              <a:rPr lang="cs-CZ" sz="2800" dirty="0">
                <a:cs typeface="Calibri Light"/>
              </a:rPr>
              <a:t>: ZRFT </a:t>
            </a:r>
            <a:r>
              <a:rPr lang="cs-CZ" sz="2800" dirty="0" err="1">
                <a:cs typeface="Calibri Light"/>
              </a:rPr>
              <a:t>against</a:t>
            </a:r>
            <a:r>
              <a:rPr lang="cs-CZ" sz="2800" dirty="0">
                <a:cs typeface="Calibri Light"/>
              </a:rPr>
              <a:t> </a:t>
            </a:r>
            <a:r>
              <a:rPr lang="cs-CZ" sz="2800" dirty="0">
                <a:ea typeface="+mj-lt"/>
                <a:cs typeface="+mj-lt"/>
              </a:rPr>
              <a:t>ZINC </a:t>
            </a:r>
            <a:r>
              <a:rPr lang="cs-CZ" sz="2800" dirty="0">
                <a:cs typeface="Calibri Light"/>
              </a:rPr>
              <a:t>PMI profile </a:t>
            </a:r>
            <a:r>
              <a:rPr lang="cs-CZ" sz="2800" dirty="0" err="1">
                <a:cs typeface="Calibri Light"/>
              </a:rPr>
              <a:t>using</a:t>
            </a:r>
            <a:r>
              <a:rPr lang="cs-CZ" sz="2800" dirty="0">
                <a:cs typeface="Calibri Light"/>
              </a:rPr>
              <a:t> ECFP4</a:t>
            </a:r>
            <a:endParaRPr lang="cs-CZ" sz="2800" dirty="0" err="1">
              <a:ea typeface="+mj-lt"/>
              <a:cs typeface="+mj-lt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E0DB32FA-A051-432D-B36A-93537D88B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622" y="623338"/>
            <a:ext cx="6232657" cy="623265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844BE18-A922-AF06-50CA-F279AA15B674}"/>
              </a:ext>
            </a:extLst>
          </p:cNvPr>
          <p:cNvSpPr txBox="1"/>
          <p:nvPr/>
        </p:nvSpPr>
        <p:spPr>
          <a:xfrm>
            <a:off x="232610" y="1155032"/>
            <a:ext cx="5941593" cy="5109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000" dirty="0" err="1"/>
              <a:t>There</a:t>
            </a:r>
            <a:r>
              <a:rPr lang="cs-CZ" sz="2000" dirty="0"/>
              <a:t> </a:t>
            </a:r>
            <a:r>
              <a:rPr lang="cs-CZ" sz="2000" dirty="0" err="1"/>
              <a:t>seems</a:t>
            </a:r>
            <a:r>
              <a:rPr lang="cs-CZ" sz="2000" dirty="0"/>
              <a:t> to </a:t>
            </a:r>
            <a:r>
              <a:rPr lang="cs-CZ" sz="2000" dirty="0" err="1"/>
              <a:t>be</a:t>
            </a:r>
            <a:r>
              <a:rPr lang="cs-CZ" sz="2000" dirty="0"/>
              <a:t> a </a:t>
            </a:r>
            <a:r>
              <a:rPr lang="cs-CZ" sz="2000" dirty="0" err="1"/>
              <a:t>strong</a:t>
            </a:r>
            <a:r>
              <a:rPr lang="cs-CZ" sz="2000" dirty="0"/>
              <a:t> </a:t>
            </a:r>
            <a:r>
              <a:rPr lang="cs-CZ" sz="2000" dirty="0" err="1"/>
              <a:t>correlation</a:t>
            </a:r>
            <a:r>
              <a:rPr lang="cs-CZ" sz="2000" dirty="0"/>
              <a:t> </a:t>
            </a:r>
            <a:r>
              <a:rPr lang="cs-CZ" sz="2000" dirty="0" err="1"/>
              <a:t>between</a:t>
            </a:r>
            <a:r>
              <a:rPr lang="cs-CZ" sz="2000" dirty="0"/>
              <a:t> ZRFT and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established</a:t>
            </a:r>
            <a:r>
              <a:rPr lang="cs-CZ" sz="2000" dirty="0"/>
              <a:t> </a:t>
            </a:r>
            <a:r>
              <a:rPr lang="cs-CZ" sz="2000" dirty="0" err="1"/>
              <a:t>methods</a:t>
            </a:r>
            <a:br>
              <a:rPr lang="cs-CZ" sz="2000" dirty="0"/>
            </a:br>
            <a:endParaRPr lang="cs-CZ" sz="2000"/>
          </a:p>
          <a:p>
            <a:pPr marL="285750" indent="-285750">
              <a:buFont typeface="Arial"/>
              <a:buChar char="•"/>
            </a:pPr>
            <a:r>
              <a:rPr lang="cs-CZ" sz="2000" dirty="0"/>
              <a:t>It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possible</a:t>
            </a:r>
            <a:r>
              <a:rPr lang="cs-CZ" sz="2000" dirty="0"/>
              <a:t> to </a:t>
            </a:r>
            <a:r>
              <a:rPr lang="cs-CZ" sz="2000" dirty="0" err="1"/>
              <a:t>gain</a:t>
            </a:r>
            <a:r>
              <a:rPr lang="cs-CZ" sz="2000" dirty="0"/>
              <a:t> </a:t>
            </a:r>
            <a:r>
              <a:rPr lang="cs-CZ" sz="2000" dirty="0" err="1"/>
              <a:t>information</a:t>
            </a:r>
            <a:r>
              <a:rPr lang="cs-CZ" sz="2000" dirty="0"/>
              <a:t> on </a:t>
            </a:r>
            <a:r>
              <a:rPr lang="cs-CZ" sz="2000" dirty="0" err="1"/>
              <a:t>synthetic</a:t>
            </a:r>
            <a:r>
              <a:rPr lang="cs-CZ" sz="2000" dirty="0"/>
              <a:t> </a:t>
            </a:r>
            <a:r>
              <a:rPr lang="cs-CZ" sz="2000" dirty="0" err="1"/>
              <a:t>accessibility</a:t>
            </a:r>
            <a:r>
              <a:rPr lang="cs-CZ" sz="2000" dirty="0"/>
              <a:t> </a:t>
            </a:r>
            <a:r>
              <a:rPr lang="cs-CZ" sz="2000" dirty="0" err="1"/>
              <a:t>based</a:t>
            </a:r>
            <a:r>
              <a:rPr lang="cs-CZ" sz="2000" dirty="0"/>
              <a:t> on bit </a:t>
            </a:r>
            <a:r>
              <a:rPr lang="cs-CZ" sz="2000" dirty="0" err="1"/>
              <a:t>interrelations</a:t>
            </a:r>
            <a:r>
              <a:rPr lang="cs-CZ" sz="2000" dirty="0"/>
              <a:t> in ECFP4 </a:t>
            </a:r>
            <a:r>
              <a:rPr lang="cs-CZ" sz="2000" dirty="0" err="1"/>
              <a:t>fingerprints</a:t>
            </a:r>
            <a:r>
              <a:rPr lang="cs-CZ" sz="2000" dirty="0"/>
              <a:t> </a:t>
            </a:r>
            <a:r>
              <a:rPr lang="cs-CZ" sz="2000" dirty="0" err="1"/>
              <a:t>alone</a:t>
            </a:r>
            <a:br>
              <a:rPr lang="cs-CZ" sz="2000" dirty="0"/>
            </a:br>
            <a:endParaRPr lang="cs-CZ" sz="2000"/>
          </a:p>
          <a:p>
            <a:pPr marL="285750" indent="-285750">
              <a:buFont typeface="Arial"/>
              <a:buChar char="•"/>
            </a:pPr>
            <a:r>
              <a:rPr lang="cs-CZ" sz="2000" dirty="0">
                <a:ea typeface="+mn-lt"/>
                <a:cs typeface="+mn-lt"/>
              </a:rPr>
              <a:t>More </a:t>
            </a:r>
            <a:r>
              <a:rPr lang="cs-CZ" sz="2000" dirty="0" err="1">
                <a:ea typeface="+mn-lt"/>
                <a:cs typeface="+mn-lt"/>
              </a:rPr>
              <a:t>information</a:t>
            </a:r>
            <a:r>
              <a:rPr lang="cs-CZ" sz="2000" dirty="0">
                <a:ea typeface="+mn-lt"/>
                <a:cs typeface="+mn-lt"/>
              </a:rPr>
              <a:t> in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paper</a:t>
            </a:r>
            <a:r>
              <a:rPr lang="cs-CZ" sz="2000" dirty="0">
                <a:ea typeface="+mn-lt"/>
                <a:cs typeface="+mn-lt"/>
              </a:rPr>
              <a:t>:</a:t>
            </a:r>
            <a:br>
              <a:rPr lang="cs-CZ" sz="2000" dirty="0">
                <a:ea typeface="+mn-lt"/>
                <a:cs typeface="+mn-lt"/>
              </a:rPr>
            </a:br>
            <a:r>
              <a:rPr lang="cs-CZ" dirty="0" err="1">
                <a:ea typeface="+mn-lt"/>
                <a:cs typeface="+mn-lt"/>
              </a:rPr>
              <a:t>Čmelo</a:t>
            </a:r>
            <a:r>
              <a:rPr lang="cs-CZ" dirty="0">
                <a:ea typeface="+mn-lt"/>
                <a:cs typeface="+mn-lt"/>
              </a:rPr>
              <a:t>, I., </a:t>
            </a:r>
            <a:r>
              <a:rPr lang="cs-CZ" dirty="0" err="1">
                <a:ea typeface="+mn-lt"/>
                <a:cs typeface="+mn-lt"/>
              </a:rPr>
              <a:t>Voršilák</a:t>
            </a:r>
            <a:r>
              <a:rPr lang="cs-CZ" dirty="0">
                <a:ea typeface="+mn-lt"/>
                <a:cs typeface="+mn-lt"/>
              </a:rPr>
              <a:t>, M. &amp; Svozil, D. </a:t>
            </a:r>
            <a:r>
              <a:rPr lang="cs-CZ" dirty="0" err="1">
                <a:ea typeface="+mn-lt"/>
                <a:cs typeface="+mn-lt"/>
              </a:rPr>
              <a:t>Profiling</a:t>
            </a:r>
            <a:r>
              <a:rPr lang="cs-CZ" dirty="0">
                <a:ea typeface="+mn-lt"/>
                <a:cs typeface="+mn-lt"/>
              </a:rPr>
              <a:t> and </a:t>
            </a:r>
            <a:r>
              <a:rPr lang="cs-CZ" dirty="0" err="1">
                <a:ea typeface="+mn-lt"/>
                <a:cs typeface="+mn-lt"/>
              </a:rPr>
              <a:t>analysis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chemical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compounds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using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pointwise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mutual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information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i="1" dirty="0">
                <a:ea typeface="+mn-lt"/>
                <a:cs typeface="+mn-lt"/>
              </a:rPr>
              <a:t>J </a:t>
            </a:r>
            <a:r>
              <a:rPr lang="cs-CZ" i="1" dirty="0" err="1">
                <a:ea typeface="+mn-lt"/>
                <a:cs typeface="+mn-lt"/>
              </a:rPr>
              <a:t>Cheminform</a:t>
            </a:r>
            <a:r>
              <a:rPr lang="cs-CZ" dirty="0">
                <a:ea typeface="+mn-lt"/>
                <a:cs typeface="+mn-lt"/>
              </a:rPr>
              <a:t> 13, 3</a:t>
            </a:r>
            <a:br>
              <a:rPr lang="cs-CZ" sz="2000" dirty="0">
                <a:ea typeface="+mn-lt"/>
                <a:cs typeface="+mn-lt"/>
              </a:rPr>
            </a:br>
            <a:endParaRPr lang="cs-CZ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cs-CZ" sz="2000" dirty="0" err="1">
                <a:ea typeface="+mn-lt"/>
                <a:cs typeface="+mn-lt"/>
              </a:rPr>
              <a:t>Speculated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improvements</a:t>
            </a:r>
            <a:r>
              <a:rPr lang="cs-CZ" sz="2000" dirty="0">
                <a:ea typeface="+mn-lt"/>
                <a:cs typeface="+mn-lt"/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cs-CZ" sz="2000" dirty="0">
                <a:ea typeface="+mn-lt"/>
                <a:cs typeface="+mn-lt"/>
              </a:rPr>
              <a:t>Use </a:t>
            </a:r>
            <a:r>
              <a:rPr lang="cs-CZ" sz="2000" dirty="0" err="1">
                <a:ea typeface="+mn-lt"/>
                <a:cs typeface="+mn-lt"/>
              </a:rPr>
              <a:t>fragments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directly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instead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of</a:t>
            </a:r>
            <a:r>
              <a:rPr lang="cs-CZ" sz="2000" dirty="0">
                <a:ea typeface="+mn-lt"/>
                <a:cs typeface="+mn-lt"/>
              </a:rPr>
              <a:t> ECFP4 </a:t>
            </a:r>
            <a:r>
              <a:rPr lang="cs-CZ" sz="2000" dirty="0" err="1">
                <a:ea typeface="+mn-lt"/>
                <a:cs typeface="+mn-lt"/>
              </a:rPr>
              <a:t>bits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1600" dirty="0">
                <a:ea typeface="+mn-lt"/>
                <a:cs typeface="+mn-lt"/>
              </a:rPr>
              <a:t>(</a:t>
            </a:r>
            <a:r>
              <a:rPr lang="cs-CZ" sz="1600" dirty="0" err="1">
                <a:ea typeface="+mn-lt"/>
                <a:cs typeface="+mn-lt"/>
              </a:rPr>
              <a:t>remove</a:t>
            </a:r>
            <a:r>
              <a:rPr lang="cs-CZ" sz="1600" dirty="0">
                <a:ea typeface="+mn-lt"/>
                <a:cs typeface="+mn-lt"/>
              </a:rPr>
              <a:t> </a:t>
            </a:r>
            <a:r>
              <a:rPr lang="cs-CZ" sz="1600" dirty="0" err="1">
                <a:ea typeface="+mn-lt"/>
                <a:cs typeface="+mn-lt"/>
              </a:rPr>
              <a:t>the</a:t>
            </a:r>
            <a:r>
              <a:rPr lang="cs-CZ" sz="1600" dirty="0">
                <a:ea typeface="+mn-lt"/>
                <a:cs typeface="+mn-lt"/>
              </a:rPr>
              <a:t> </a:t>
            </a:r>
            <a:r>
              <a:rPr lang="cs-CZ" sz="1600" dirty="0" err="1">
                <a:ea typeface="+mn-lt"/>
                <a:cs typeface="+mn-lt"/>
              </a:rPr>
              <a:t>factor</a:t>
            </a:r>
            <a:r>
              <a:rPr lang="cs-CZ" sz="1600" dirty="0">
                <a:ea typeface="+mn-lt"/>
                <a:cs typeface="+mn-lt"/>
              </a:rPr>
              <a:t> </a:t>
            </a:r>
            <a:r>
              <a:rPr lang="cs-CZ" sz="1600" dirty="0" err="1">
                <a:ea typeface="+mn-lt"/>
                <a:cs typeface="+mn-lt"/>
              </a:rPr>
              <a:t>of</a:t>
            </a:r>
            <a:r>
              <a:rPr lang="cs-CZ" sz="1600" dirty="0">
                <a:ea typeface="+mn-lt"/>
                <a:cs typeface="+mn-lt"/>
              </a:rPr>
              <a:t> bit </a:t>
            </a:r>
            <a:r>
              <a:rPr lang="cs-CZ" sz="1600" dirty="0" err="1">
                <a:ea typeface="+mn-lt"/>
                <a:cs typeface="+mn-lt"/>
              </a:rPr>
              <a:t>collisions</a:t>
            </a:r>
            <a:r>
              <a:rPr lang="cs-CZ" sz="1600" dirty="0">
                <a:ea typeface="+mn-lt"/>
                <a:cs typeface="+mn-lt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cs-CZ" sz="2000" dirty="0">
                <a:ea typeface="+mn-lt"/>
                <a:cs typeface="+mn-lt"/>
              </a:rPr>
              <a:t>Use a reference </a:t>
            </a:r>
            <a:r>
              <a:rPr lang="cs-CZ" sz="2000" dirty="0" err="1">
                <a:ea typeface="+mn-lt"/>
                <a:cs typeface="+mn-lt"/>
              </a:rPr>
              <a:t>interrelation</a:t>
            </a:r>
            <a:r>
              <a:rPr lang="cs-CZ" sz="2000" dirty="0">
                <a:ea typeface="+mn-lt"/>
                <a:cs typeface="+mn-lt"/>
              </a:rPr>
              <a:t> profile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1600" dirty="0">
                <a:ea typeface="+mn-lt"/>
                <a:cs typeface="+mn-lt"/>
              </a:rPr>
              <a:t>(</a:t>
            </a:r>
            <a:r>
              <a:rPr lang="cs-CZ" sz="1600" dirty="0" err="1">
                <a:ea typeface="+mn-lt"/>
                <a:cs typeface="+mn-lt"/>
              </a:rPr>
              <a:t>reduce</a:t>
            </a:r>
            <a:r>
              <a:rPr lang="cs-CZ" sz="1600" dirty="0">
                <a:ea typeface="+mn-lt"/>
                <a:cs typeface="+mn-lt"/>
              </a:rPr>
              <a:t> </a:t>
            </a:r>
            <a:r>
              <a:rPr lang="cs-CZ" sz="1600" dirty="0" err="1">
                <a:ea typeface="+mn-lt"/>
                <a:cs typeface="+mn-lt"/>
              </a:rPr>
              <a:t>inherent</a:t>
            </a:r>
            <a:r>
              <a:rPr lang="cs-CZ" sz="1600" dirty="0">
                <a:ea typeface="+mn-lt"/>
                <a:cs typeface="+mn-lt"/>
              </a:rPr>
              <a:t> </a:t>
            </a:r>
            <a:r>
              <a:rPr lang="cs-CZ" sz="1600" dirty="0" err="1">
                <a:ea typeface="+mn-lt"/>
                <a:cs typeface="+mn-lt"/>
              </a:rPr>
              <a:t>interrelations</a:t>
            </a:r>
            <a:r>
              <a:rPr lang="cs-CZ" sz="1600" dirty="0">
                <a:ea typeface="+mn-lt"/>
                <a:cs typeface="+mn-lt"/>
              </a:rPr>
              <a:t> </a:t>
            </a:r>
            <a:r>
              <a:rPr lang="cs-CZ" sz="1600" dirty="0" err="1">
                <a:ea typeface="+mn-lt"/>
                <a:cs typeface="+mn-lt"/>
              </a:rPr>
              <a:t>from</a:t>
            </a:r>
            <a:r>
              <a:rPr lang="cs-CZ" sz="1600" dirty="0">
                <a:ea typeface="+mn-lt"/>
                <a:cs typeface="+mn-lt"/>
              </a:rPr>
              <a:t> fragment </a:t>
            </a:r>
            <a:r>
              <a:rPr lang="cs-CZ" sz="1600" dirty="0" err="1">
                <a:ea typeface="+mn-lt"/>
                <a:cs typeface="+mn-lt"/>
              </a:rPr>
              <a:t>overlaps</a:t>
            </a:r>
            <a:r>
              <a:rPr lang="cs-CZ" sz="1600" dirty="0">
                <a:ea typeface="+mn-lt"/>
                <a:cs typeface="+mn-lt"/>
              </a:rPr>
              <a:t>, </a:t>
            </a:r>
            <a:r>
              <a:rPr lang="cs-CZ" sz="1600" dirty="0" err="1">
                <a:ea typeface="+mn-lt"/>
                <a:cs typeface="+mn-lt"/>
              </a:rPr>
              <a:t>etc</a:t>
            </a:r>
            <a:r>
              <a:rPr lang="cs-CZ" sz="1600" dirty="0">
                <a:ea typeface="+mn-lt"/>
                <a:cs typeface="+mn-lt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556579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8A2D8-2F1F-2DE7-187D-DB714970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+mj-lt"/>
                <a:cs typeface="+mj-lt"/>
              </a:rPr>
              <a:t>Pointwise</a:t>
            </a:r>
            <a:r>
              <a:rPr lang="cs-CZ" dirty="0">
                <a:ea typeface="+mj-lt"/>
                <a:cs typeface="+mj-lt"/>
              </a:rPr>
              <a:t> </a:t>
            </a:r>
            <a:r>
              <a:rPr lang="cs-CZ" dirty="0" err="1">
                <a:ea typeface="+mj-lt"/>
                <a:cs typeface="+mj-lt"/>
              </a:rPr>
              <a:t>Kullback</a:t>
            </a:r>
            <a:r>
              <a:rPr lang="cs-CZ" dirty="0">
                <a:ea typeface="+mj-lt"/>
                <a:cs typeface="+mj-lt"/>
              </a:rPr>
              <a:t>–</a:t>
            </a:r>
            <a:r>
              <a:rPr lang="cs-CZ" dirty="0" err="1">
                <a:ea typeface="+mj-lt"/>
                <a:cs typeface="+mj-lt"/>
              </a:rPr>
              <a:t>Leibler</a:t>
            </a:r>
            <a:r>
              <a:rPr lang="cs-CZ" dirty="0">
                <a:ea typeface="+mj-lt"/>
                <a:cs typeface="+mj-lt"/>
              </a:rPr>
              <a:t> divergence</a:t>
            </a:r>
            <a:r>
              <a:rPr lang="cs-CZ" dirty="0">
                <a:cs typeface="Calibri Light"/>
              </a:rPr>
              <a:t> (PKLD)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F98AD-B228-306B-D51C-3330B59CC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cs typeface="Calibri"/>
              </a:rPr>
              <a:t>Structural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features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can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be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inherently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linked</a:t>
            </a:r>
            <a:r>
              <a:rPr lang="cs-CZ" dirty="0">
                <a:cs typeface="Calibri"/>
              </a:rPr>
              <a:t> by </a:t>
            </a:r>
            <a:r>
              <a:rPr lang="cs-CZ" dirty="0" err="1">
                <a:cs typeface="Calibri"/>
              </a:rPr>
              <a:t>overlapping</a:t>
            </a:r>
            <a:r>
              <a:rPr lang="cs-CZ" dirty="0">
                <a:cs typeface="Calibri"/>
              </a:rPr>
              <a:t>, </a:t>
            </a:r>
            <a:r>
              <a:rPr lang="cs-CZ" dirty="0" err="1">
                <a:cs typeface="Calibri"/>
              </a:rPr>
              <a:t>etc</a:t>
            </a:r>
            <a:r>
              <a:rPr lang="cs-CZ" dirty="0">
                <a:cs typeface="Calibri"/>
              </a:rPr>
              <a:t>.</a:t>
            </a:r>
          </a:p>
          <a:p>
            <a:r>
              <a:rPr lang="cs-CZ" dirty="0" err="1">
                <a:cs typeface="Calibri"/>
              </a:rPr>
              <a:t>Instead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of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marginal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probabilities</a:t>
            </a:r>
            <a:r>
              <a:rPr lang="cs-CZ" dirty="0">
                <a:cs typeface="Calibri"/>
              </a:rPr>
              <a:t>, </a:t>
            </a:r>
            <a:r>
              <a:rPr lang="cs-CZ" dirty="0" err="1">
                <a:cs typeface="Calibri"/>
              </a:rPr>
              <a:t>another</a:t>
            </a:r>
            <a:r>
              <a:rPr lang="cs-CZ" dirty="0">
                <a:cs typeface="Calibri"/>
              </a:rPr>
              <a:t> profile </a:t>
            </a:r>
            <a:r>
              <a:rPr lang="cs-CZ" dirty="0" err="1">
                <a:cs typeface="Calibri"/>
              </a:rPr>
              <a:t>can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be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used</a:t>
            </a:r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PKLD </a:t>
            </a:r>
            <a:r>
              <a:rPr lang="cs-CZ" dirty="0" err="1">
                <a:cs typeface="Calibri"/>
              </a:rPr>
              <a:t>is</a:t>
            </a:r>
            <a:r>
              <a:rPr lang="cs-CZ" dirty="0">
                <a:cs typeface="Calibri"/>
              </a:rPr>
              <a:t> a </a:t>
            </a:r>
            <a:r>
              <a:rPr lang="cs-CZ" dirty="0" err="1">
                <a:cs typeface="Calibri"/>
              </a:rPr>
              <a:t>difference</a:t>
            </a:r>
            <a:r>
              <a:rPr lang="cs-CZ" dirty="0">
                <a:cs typeface="Calibri"/>
              </a:rPr>
              <a:t> profile </a:t>
            </a:r>
            <a:r>
              <a:rPr lang="cs-CZ" dirty="0" err="1">
                <a:cs typeface="Calibri"/>
              </a:rPr>
              <a:t>between</a:t>
            </a:r>
            <a:r>
              <a:rPr lang="cs-CZ" dirty="0">
                <a:cs typeface="Calibri"/>
              </a:rPr>
              <a:t> a </a:t>
            </a:r>
            <a:r>
              <a:rPr lang="cs-CZ" dirty="0" err="1">
                <a:cs typeface="Calibri"/>
              </a:rPr>
              <a:t>given</a:t>
            </a:r>
            <a:r>
              <a:rPr lang="cs-CZ" dirty="0">
                <a:cs typeface="Calibri"/>
              </a:rPr>
              <a:t> pair </a:t>
            </a:r>
            <a:r>
              <a:rPr lang="cs-CZ" dirty="0" err="1">
                <a:cs typeface="Calibri"/>
              </a:rPr>
              <a:t>of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profiles</a:t>
            </a:r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F22B8012-6A07-48DF-1F97-55E1CD98A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297" y="4596530"/>
            <a:ext cx="4808620" cy="646496"/>
          </a:xfrm>
          <a:prstGeom prst="rect">
            <a:avLst/>
          </a:prstGeom>
        </p:spPr>
      </p:pic>
      <p:pic>
        <p:nvPicPr>
          <p:cNvPr id="6" name="Grafický objekt 6">
            <a:extLst>
              <a:ext uri="{FF2B5EF4-FFF2-40B4-BE49-F238E27FC236}">
                <a16:creationId xmlns:a16="http://schemas.microsoft.com/office/drawing/2014/main" id="{787DC50E-06F8-9A04-34A5-CEBB1DD45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3485" y="4544197"/>
            <a:ext cx="4918906" cy="69744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BF286B9-E10A-4D11-3DB2-4A0F53521ACD}"/>
              </a:ext>
            </a:extLst>
          </p:cNvPr>
          <p:cNvSpPr txBox="1"/>
          <p:nvPr/>
        </p:nvSpPr>
        <p:spPr>
          <a:xfrm>
            <a:off x="5646821" y="4714374"/>
            <a:ext cx="7579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/>
              <a:t>Vs.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D80F26-B20A-2853-C442-CC171008AB33}"/>
              </a:ext>
            </a:extLst>
          </p:cNvPr>
          <p:cNvSpPr txBox="1"/>
          <p:nvPr/>
        </p:nvSpPr>
        <p:spPr>
          <a:xfrm>
            <a:off x="4215564" y="3644065"/>
            <a:ext cx="41368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 err="1">
                <a:cs typeface="Calibri"/>
              </a:rPr>
              <a:t>Observed</a:t>
            </a:r>
            <a:r>
              <a:rPr lang="cs-CZ" sz="2000" dirty="0">
                <a:cs typeface="Calibri"/>
              </a:rPr>
              <a:t> co-</a:t>
            </a:r>
            <a:r>
              <a:rPr lang="cs-CZ" sz="2000" dirty="0" err="1">
                <a:cs typeface="Calibri"/>
              </a:rPr>
              <a:t>occurrence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probabilities</a:t>
            </a:r>
            <a:endParaRPr lang="cs-CZ" sz="2000" dirty="0">
              <a:cs typeface="Calibri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D69C3B7-1355-A748-79DD-ED3E7C6AE1D8}"/>
              </a:ext>
            </a:extLst>
          </p:cNvPr>
          <p:cNvSpPr txBox="1"/>
          <p:nvPr/>
        </p:nvSpPr>
        <p:spPr>
          <a:xfrm>
            <a:off x="7885195" y="5749591"/>
            <a:ext cx="41368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cs typeface="Calibri"/>
              </a:rPr>
              <a:t>Reference co-</a:t>
            </a:r>
            <a:r>
              <a:rPr lang="cs-CZ" sz="2000" dirty="0" err="1">
                <a:cs typeface="Calibri"/>
              </a:rPr>
              <a:t>occurrence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probabilities</a:t>
            </a:r>
            <a:endParaRPr lang="cs-CZ" sz="2000" dirty="0">
              <a:cs typeface="Calibri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27C68BC-194E-1BAC-5999-3B08AA4862F5}"/>
              </a:ext>
            </a:extLst>
          </p:cNvPr>
          <p:cNvSpPr txBox="1"/>
          <p:nvPr/>
        </p:nvSpPr>
        <p:spPr>
          <a:xfrm>
            <a:off x="2140117" y="5699459"/>
            <a:ext cx="38460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cs typeface="Calibri"/>
              </a:rPr>
              <a:t>Co-</a:t>
            </a:r>
            <a:r>
              <a:rPr lang="cs-CZ" sz="2000" dirty="0" err="1">
                <a:cs typeface="Calibri"/>
              </a:rPr>
              <a:t>occurrence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probabilities</a:t>
            </a:r>
            <a:br>
              <a:rPr lang="cs-CZ" sz="2000" dirty="0">
                <a:cs typeface="Calibri"/>
              </a:rPr>
            </a:br>
            <a:r>
              <a:rPr lang="cs-CZ" sz="2000" dirty="0" err="1">
                <a:cs typeface="Calibri"/>
              </a:rPr>
              <a:t>presuming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feature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independence</a:t>
            </a:r>
            <a:endParaRPr lang="cs-CZ" sz="2000" dirty="0">
              <a:cs typeface="Calibri"/>
            </a:endParaRP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94B22BFD-73E1-6404-3603-09114DE204DB}"/>
              </a:ext>
            </a:extLst>
          </p:cNvPr>
          <p:cNvSpPr/>
          <p:nvPr/>
        </p:nvSpPr>
        <p:spPr>
          <a:xfrm rot="2940000">
            <a:off x="3799333" y="3869234"/>
            <a:ext cx="220579" cy="772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A0E7BC2B-D192-8666-AB59-33B1E194A9E3}"/>
              </a:ext>
            </a:extLst>
          </p:cNvPr>
          <p:cNvSpPr/>
          <p:nvPr/>
        </p:nvSpPr>
        <p:spPr>
          <a:xfrm rot="17880000">
            <a:off x="8752299" y="3574978"/>
            <a:ext cx="200527" cy="1363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5D6EDEFF-3744-9923-4AF0-6BCF6773F0AA}"/>
              </a:ext>
            </a:extLst>
          </p:cNvPr>
          <p:cNvSpPr/>
          <p:nvPr/>
        </p:nvSpPr>
        <p:spPr>
          <a:xfrm rot="10800000">
            <a:off x="3548675" y="5252866"/>
            <a:ext cx="220579" cy="5113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929F6078-D6B1-235E-AD2C-E2EA0A4FF829}"/>
              </a:ext>
            </a:extLst>
          </p:cNvPr>
          <p:cNvSpPr/>
          <p:nvPr/>
        </p:nvSpPr>
        <p:spPr>
          <a:xfrm rot="10800000">
            <a:off x="10035701" y="5252866"/>
            <a:ext cx="220579" cy="51134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46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230D9692-A9AD-42D4-CBED-D4A8F9543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732" y="701956"/>
            <a:ext cx="6105800" cy="610580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FCC6C6EF-9E37-1DD3-B478-B26DA230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4" y="690"/>
            <a:ext cx="12187450" cy="762346"/>
          </a:xfrm>
        </p:spPr>
        <p:txBody>
          <a:bodyPr/>
          <a:lstStyle/>
          <a:p>
            <a:r>
              <a:rPr lang="cs-CZ" dirty="0">
                <a:cs typeface="Calibri Light"/>
              </a:rPr>
              <a:t>ZRFT </a:t>
            </a:r>
            <a:r>
              <a:rPr lang="cs-CZ" dirty="0" err="1">
                <a:cs typeface="Calibri Light"/>
              </a:rPr>
              <a:t>against</a:t>
            </a:r>
            <a:r>
              <a:rPr lang="cs-CZ" dirty="0">
                <a:cs typeface="Calibri Light"/>
              </a:rPr>
              <a:t> PKLD ZINC/</a:t>
            </a:r>
            <a:r>
              <a:rPr lang="cs-CZ" dirty="0" err="1">
                <a:cs typeface="Calibri Light"/>
              </a:rPr>
              <a:t>Nonpher</a:t>
            </a:r>
            <a:r>
              <a:rPr lang="cs-CZ" dirty="0">
                <a:cs typeface="Calibri Light"/>
              </a:rPr>
              <a:t> profile 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8D135BA-99B7-0112-06EC-AE736E51A67B}"/>
              </a:ext>
            </a:extLst>
          </p:cNvPr>
          <p:cNvSpPr txBox="1"/>
          <p:nvPr/>
        </p:nvSpPr>
        <p:spPr>
          <a:xfrm>
            <a:off x="2005" y="1225216"/>
            <a:ext cx="4347409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cs-CZ" sz="2000" dirty="0" err="1"/>
              <a:t>There</a:t>
            </a:r>
            <a:r>
              <a:rPr lang="cs-CZ" sz="2000" dirty="0"/>
              <a:t> </a:t>
            </a:r>
            <a:r>
              <a:rPr lang="cs-CZ" sz="2000" dirty="0" err="1"/>
              <a:t>seems</a:t>
            </a:r>
            <a:r>
              <a:rPr lang="cs-CZ" sz="2000" dirty="0"/>
              <a:t> to </a:t>
            </a:r>
            <a:r>
              <a:rPr lang="cs-CZ" sz="2000" dirty="0" err="1"/>
              <a:t>be</a:t>
            </a:r>
            <a:r>
              <a:rPr lang="cs-CZ" sz="2000" dirty="0"/>
              <a:t> </a:t>
            </a:r>
            <a:r>
              <a:rPr lang="cs-CZ" sz="2000" dirty="0" err="1"/>
              <a:t>about</a:t>
            </a:r>
            <a:r>
              <a:rPr lang="cs-CZ" sz="2000" dirty="0"/>
              <a:t> 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same</a:t>
            </a:r>
            <a:r>
              <a:rPr lang="cs-CZ" sz="2000" dirty="0"/>
              <a:t> </a:t>
            </a:r>
            <a:r>
              <a:rPr lang="cs-CZ" sz="2000" dirty="0" err="1"/>
              <a:t>correlation</a:t>
            </a:r>
            <a:r>
              <a:rPr lang="cs-CZ" sz="2000" dirty="0"/>
              <a:t> </a:t>
            </a:r>
            <a:r>
              <a:rPr lang="cs-CZ" sz="2000" dirty="0" err="1"/>
              <a:t>between</a:t>
            </a:r>
            <a:r>
              <a:rPr lang="cs-CZ" sz="2000" dirty="0"/>
              <a:t> ZRFT and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established</a:t>
            </a:r>
            <a:r>
              <a:rPr lang="cs-CZ" sz="2000" dirty="0"/>
              <a:t> </a:t>
            </a:r>
            <a:r>
              <a:rPr lang="cs-CZ" sz="2000" dirty="0" err="1"/>
              <a:t>methods</a:t>
            </a:r>
            <a:r>
              <a:rPr lang="cs-CZ" sz="2000" dirty="0"/>
              <a:t> as </a:t>
            </a:r>
            <a:r>
              <a:rPr lang="cs-CZ" sz="2000" dirty="0" err="1"/>
              <a:t>before</a:t>
            </a:r>
            <a:br>
              <a:rPr lang="cs-CZ" sz="2000" dirty="0"/>
            </a:br>
            <a:endParaRPr lang="cs-CZ" sz="2000"/>
          </a:p>
          <a:p>
            <a:pPr marL="285750" indent="-285750">
              <a:buFont typeface="Arial"/>
              <a:buChar char="•"/>
            </a:pPr>
            <a:r>
              <a:rPr lang="cs-CZ" sz="2000" dirty="0" err="1"/>
              <a:t>However</a:t>
            </a:r>
            <a:r>
              <a:rPr lang="cs-CZ" sz="2000" dirty="0"/>
              <a:t>,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separation</a:t>
            </a:r>
            <a:r>
              <a:rPr lang="cs-CZ" sz="2000" dirty="0"/>
              <a:t> </a:t>
            </a:r>
            <a:r>
              <a:rPr lang="cs-CZ" sz="2000" dirty="0" err="1"/>
              <a:t>between</a:t>
            </a:r>
            <a:r>
              <a:rPr lang="cs-CZ" sz="2000" dirty="0"/>
              <a:t> ZINC and </a:t>
            </a:r>
            <a:r>
              <a:rPr lang="cs-CZ" sz="2000" dirty="0" err="1"/>
              <a:t>Nonpher</a:t>
            </a:r>
            <a:r>
              <a:rPr lang="cs-CZ" sz="2000" dirty="0"/>
              <a:t> </a:t>
            </a:r>
            <a:r>
              <a:rPr lang="cs-CZ" sz="2000" dirty="0" err="1"/>
              <a:t>structures</a:t>
            </a:r>
            <a:r>
              <a:rPr lang="cs-CZ" sz="2000" dirty="0"/>
              <a:t> </a:t>
            </a:r>
            <a:r>
              <a:rPr lang="cs-CZ" sz="2000" dirty="0" err="1"/>
              <a:t>seems</a:t>
            </a:r>
            <a:r>
              <a:rPr lang="cs-CZ" sz="2000" dirty="0"/>
              <a:t> to </a:t>
            </a:r>
            <a:r>
              <a:rPr lang="cs-CZ" sz="2000" dirty="0" err="1"/>
              <a:t>be</a:t>
            </a:r>
            <a:r>
              <a:rPr lang="cs-CZ" sz="2000" dirty="0"/>
              <a:t> much </a:t>
            </a:r>
            <a:r>
              <a:rPr lang="cs-CZ" sz="2000" dirty="0" err="1"/>
              <a:t>improved</a:t>
            </a:r>
            <a:br>
              <a:rPr lang="cs-CZ" sz="2000" dirty="0">
                <a:cs typeface="Calibri"/>
              </a:rPr>
            </a:br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092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230D9692-A9AD-42D4-CBED-D4A8F9543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348" y="1173191"/>
            <a:ext cx="7866647" cy="5614512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FCC6C6EF-9E37-1DD3-B478-B26DA230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4" y="690"/>
            <a:ext cx="12187450" cy="762346"/>
          </a:xfrm>
        </p:spPr>
        <p:txBody>
          <a:bodyPr/>
          <a:lstStyle/>
          <a:p>
            <a:r>
              <a:rPr lang="cs-CZ" dirty="0">
                <a:cs typeface="Calibri Light"/>
              </a:rPr>
              <a:t>ZRFT </a:t>
            </a:r>
            <a:r>
              <a:rPr lang="cs-CZ" dirty="0" err="1">
                <a:cs typeface="Calibri Light"/>
              </a:rPr>
              <a:t>against</a:t>
            </a:r>
            <a:r>
              <a:rPr lang="cs-CZ" dirty="0">
                <a:cs typeface="Calibri Light"/>
              </a:rPr>
              <a:t> PKLD ZINC/</a:t>
            </a:r>
            <a:r>
              <a:rPr lang="cs-CZ" dirty="0" err="1">
                <a:cs typeface="Calibri Light"/>
              </a:rPr>
              <a:t>Nonpher</a:t>
            </a:r>
            <a:r>
              <a:rPr lang="cs-CZ" dirty="0">
                <a:cs typeface="Calibri Light"/>
              </a:rPr>
              <a:t> profile </a:t>
            </a: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2A729357-627C-CD6C-75EE-41B49F843778}"/>
              </a:ext>
            </a:extLst>
          </p:cNvPr>
          <p:cNvSpPr txBox="1"/>
          <p:nvPr/>
        </p:nvSpPr>
        <p:spPr>
          <a:xfrm>
            <a:off x="2005" y="1225216"/>
            <a:ext cx="4347409" cy="563231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cs-CZ" sz="2000" dirty="0" err="1"/>
              <a:t>There</a:t>
            </a:r>
            <a:r>
              <a:rPr lang="cs-CZ" sz="2000" dirty="0"/>
              <a:t> </a:t>
            </a:r>
            <a:r>
              <a:rPr lang="cs-CZ" sz="2000" dirty="0" err="1"/>
              <a:t>seems</a:t>
            </a:r>
            <a:r>
              <a:rPr lang="cs-CZ" sz="2000" dirty="0"/>
              <a:t> to </a:t>
            </a:r>
            <a:r>
              <a:rPr lang="cs-CZ" sz="2000" dirty="0" err="1"/>
              <a:t>be</a:t>
            </a:r>
            <a:r>
              <a:rPr lang="cs-CZ" sz="2000" dirty="0"/>
              <a:t> </a:t>
            </a:r>
            <a:r>
              <a:rPr lang="cs-CZ" sz="2000" dirty="0" err="1"/>
              <a:t>about</a:t>
            </a:r>
            <a:r>
              <a:rPr lang="cs-CZ" sz="2000" dirty="0"/>
              <a:t> 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same</a:t>
            </a:r>
            <a:r>
              <a:rPr lang="cs-CZ" sz="2000" dirty="0"/>
              <a:t> </a:t>
            </a:r>
            <a:r>
              <a:rPr lang="cs-CZ" sz="2000" dirty="0" err="1"/>
              <a:t>correlation</a:t>
            </a:r>
            <a:r>
              <a:rPr lang="cs-CZ" sz="2000" dirty="0"/>
              <a:t> </a:t>
            </a:r>
            <a:r>
              <a:rPr lang="cs-CZ" sz="2000" dirty="0" err="1"/>
              <a:t>between</a:t>
            </a:r>
            <a:r>
              <a:rPr lang="cs-CZ" sz="2000" dirty="0"/>
              <a:t> ZRFT and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established</a:t>
            </a:r>
            <a:r>
              <a:rPr lang="cs-CZ" sz="2000" dirty="0"/>
              <a:t> </a:t>
            </a:r>
            <a:r>
              <a:rPr lang="cs-CZ" sz="2000" dirty="0" err="1"/>
              <a:t>methods</a:t>
            </a:r>
            <a:r>
              <a:rPr lang="cs-CZ" sz="2000" dirty="0"/>
              <a:t> as </a:t>
            </a:r>
            <a:r>
              <a:rPr lang="cs-CZ" sz="2000" dirty="0" err="1"/>
              <a:t>before</a:t>
            </a:r>
            <a:br>
              <a:rPr lang="cs-CZ" sz="2000" dirty="0"/>
            </a:br>
            <a:endParaRPr lang="cs-CZ" sz="2000"/>
          </a:p>
          <a:p>
            <a:pPr marL="285750" indent="-285750">
              <a:buFont typeface="Arial"/>
              <a:buChar char="•"/>
            </a:pPr>
            <a:r>
              <a:rPr lang="cs-CZ" sz="2000" dirty="0" err="1"/>
              <a:t>However</a:t>
            </a:r>
            <a:r>
              <a:rPr lang="cs-CZ" sz="2000" dirty="0"/>
              <a:t>,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separation</a:t>
            </a:r>
            <a:r>
              <a:rPr lang="cs-CZ" sz="2000" dirty="0"/>
              <a:t> </a:t>
            </a:r>
            <a:r>
              <a:rPr lang="cs-CZ" sz="2000" dirty="0" err="1"/>
              <a:t>between</a:t>
            </a:r>
            <a:r>
              <a:rPr lang="cs-CZ" sz="2000" dirty="0"/>
              <a:t> ZINC and </a:t>
            </a:r>
            <a:r>
              <a:rPr lang="cs-CZ" sz="2000" dirty="0" err="1"/>
              <a:t>Nonpher</a:t>
            </a:r>
            <a:r>
              <a:rPr lang="cs-CZ" sz="2000" dirty="0"/>
              <a:t> </a:t>
            </a:r>
            <a:r>
              <a:rPr lang="cs-CZ" sz="2000" dirty="0" err="1"/>
              <a:t>structures</a:t>
            </a:r>
            <a:r>
              <a:rPr lang="cs-CZ" sz="2000" dirty="0"/>
              <a:t> </a:t>
            </a:r>
            <a:r>
              <a:rPr lang="cs-CZ" sz="2000" dirty="0" err="1"/>
              <a:t>seems</a:t>
            </a:r>
            <a:r>
              <a:rPr lang="cs-CZ" sz="2000" dirty="0"/>
              <a:t> to </a:t>
            </a:r>
            <a:r>
              <a:rPr lang="cs-CZ" sz="2000" dirty="0" err="1"/>
              <a:t>be</a:t>
            </a:r>
            <a:r>
              <a:rPr lang="cs-CZ" sz="2000" dirty="0"/>
              <a:t> much </a:t>
            </a:r>
            <a:r>
              <a:rPr lang="cs-CZ" sz="2000" dirty="0" err="1"/>
              <a:t>improved</a:t>
            </a:r>
            <a:br>
              <a:rPr lang="cs-CZ" sz="2000" dirty="0">
                <a:cs typeface="Calibri"/>
              </a:rPr>
            </a:br>
            <a:endParaRPr lang="cs-CZ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000" dirty="0"/>
              <a:t>Fragment </a:t>
            </a:r>
            <a:r>
              <a:rPr lang="cs-CZ" sz="2000" dirty="0" err="1"/>
              <a:t>radius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 1 not </a:t>
            </a:r>
            <a:r>
              <a:rPr lang="cs-CZ" sz="2000" dirty="0" err="1"/>
              <a:t>sufficient</a:t>
            </a:r>
            <a:r>
              <a:rPr lang="cs-CZ" sz="2000" dirty="0"/>
              <a:t>; fragment </a:t>
            </a:r>
            <a:r>
              <a:rPr lang="cs-CZ" sz="2000" dirty="0" err="1"/>
              <a:t>radius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2 </a:t>
            </a:r>
            <a:r>
              <a:rPr lang="cs-CZ" sz="2000" dirty="0" err="1"/>
              <a:t>seems</a:t>
            </a:r>
            <a:r>
              <a:rPr lang="cs-CZ" sz="2000" dirty="0"/>
              <a:t> </a:t>
            </a:r>
            <a:r>
              <a:rPr lang="cs-CZ" sz="2000" dirty="0" err="1"/>
              <a:t>optimal</a:t>
            </a:r>
            <a:r>
              <a:rPr lang="cs-CZ" sz="2000" dirty="0"/>
              <a:t>. Radii </a:t>
            </a:r>
            <a:r>
              <a:rPr lang="cs-CZ" sz="2000" dirty="0" err="1"/>
              <a:t>of</a:t>
            </a:r>
            <a:r>
              <a:rPr lang="cs-CZ" sz="2000" dirty="0"/>
              <a:t> 3+ </a:t>
            </a:r>
            <a:r>
              <a:rPr lang="cs-CZ" sz="2000" dirty="0" err="1"/>
              <a:t>yield</a:t>
            </a:r>
            <a:r>
              <a:rPr lang="cs-CZ" sz="2000" dirty="0"/>
              <a:t> very </a:t>
            </a:r>
            <a:r>
              <a:rPr lang="cs-CZ" sz="2000" dirty="0" err="1"/>
              <a:t>large</a:t>
            </a:r>
            <a:r>
              <a:rPr lang="cs-CZ" sz="2000" dirty="0"/>
              <a:t>, </a:t>
            </a:r>
            <a:r>
              <a:rPr lang="cs-CZ" sz="2000" dirty="0" err="1"/>
              <a:t>sparse</a:t>
            </a:r>
            <a:r>
              <a:rPr lang="cs-CZ" sz="2000" dirty="0"/>
              <a:t> </a:t>
            </a:r>
            <a:r>
              <a:rPr lang="cs-CZ" sz="2000" dirty="0" err="1"/>
              <a:t>profiles</a:t>
            </a:r>
            <a:br>
              <a:rPr lang="cs-CZ" sz="2000" dirty="0"/>
            </a:br>
            <a:endParaRPr lang="cs-CZ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sz="2000" dirty="0" err="1">
                <a:ea typeface="+mn-lt"/>
                <a:cs typeface="+mn-lt"/>
              </a:rPr>
              <a:t>According</a:t>
            </a:r>
            <a:r>
              <a:rPr lang="cs-CZ" sz="2000" dirty="0">
                <a:ea typeface="+mn-lt"/>
                <a:cs typeface="+mn-lt"/>
              </a:rPr>
              <a:t> to ROC,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performance </a:t>
            </a:r>
            <a:r>
              <a:rPr lang="cs-CZ" sz="2000" dirty="0" err="1">
                <a:ea typeface="+mn-lt"/>
                <a:cs typeface="+mn-lt"/>
              </a:rPr>
              <a:t>of</a:t>
            </a:r>
            <a:r>
              <a:rPr lang="cs-CZ" sz="2000" dirty="0">
                <a:ea typeface="+mn-lt"/>
                <a:cs typeface="+mn-lt"/>
              </a:rPr>
              <a:t> ZRFT </a:t>
            </a:r>
            <a:r>
              <a:rPr lang="cs-CZ" sz="2000" dirty="0" err="1">
                <a:ea typeface="+mn-lt"/>
                <a:cs typeface="+mn-lt"/>
              </a:rPr>
              <a:t>now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seems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comparable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with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established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synthetic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accessibility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estimation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methods</a:t>
            </a:r>
            <a:endParaRPr lang="cs-CZ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1659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FD13A-2FD0-DB8A-7D65-8419C5F05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4" y="690"/>
            <a:ext cx="12187450" cy="762346"/>
          </a:xfrm>
        </p:spPr>
        <p:txBody>
          <a:bodyPr/>
          <a:lstStyle/>
          <a:p>
            <a:r>
              <a:rPr lang="cs-CZ" dirty="0">
                <a:cs typeface="Calibri Light"/>
              </a:rPr>
              <a:t>RFT </a:t>
            </a:r>
            <a:r>
              <a:rPr lang="cs-CZ" dirty="0" err="1">
                <a:cs typeface="Calibri Light"/>
              </a:rPr>
              <a:t>also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seems</a:t>
            </a:r>
            <a:r>
              <a:rPr lang="cs-CZ" dirty="0">
                <a:cs typeface="Calibri Light"/>
              </a:rPr>
              <a:t> to </a:t>
            </a:r>
            <a:r>
              <a:rPr lang="cs-CZ" dirty="0" err="1">
                <a:cs typeface="Calibri Light"/>
              </a:rPr>
              <a:t>work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for</a:t>
            </a:r>
            <a:r>
              <a:rPr lang="cs-CZ" dirty="0">
                <a:cs typeface="Calibri Light"/>
              </a:rPr>
              <a:t> natural </a:t>
            </a:r>
            <a:r>
              <a:rPr lang="cs-CZ" dirty="0" err="1">
                <a:cs typeface="Calibri Light"/>
              </a:rPr>
              <a:t>product-likeness</a:t>
            </a:r>
            <a:r>
              <a:rPr lang="cs-CZ" dirty="0">
                <a:cs typeface="Calibri Light"/>
              </a:rPr>
              <a:t> </a:t>
            </a:r>
          </a:p>
        </p:txBody>
      </p:sp>
      <p:pic>
        <p:nvPicPr>
          <p:cNvPr id="3" name="Obrázek 5">
            <a:extLst>
              <a:ext uri="{FF2B5EF4-FFF2-40B4-BE49-F238E27FC236}">
                <a16:creationId xmlns:a16="http://schemas.microsoft.com/office/drawing/2014/main" id="{7866321D-5872-622E-B78C-91F670725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301" y="1410367"/>
            <a:ext cx="7772818" cy="538528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219DAC4-7A13-AE51-5EF1-BE876CBBFA4F}"/>
              </a:ext>
            </a:extLst>
          </p:cNvPr>
          <p:cNvSpPr txBox="1"/>
          <p:nvPr/>
        </p:nvSpPr>
        <p:spPr>
          <a:xfrm>
            <a:off x="2005" y="1405690"/>
            <a:ext cx="4437645" cy="566308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cs-CZ" sz="2000" b="1" dirty="0"/>
              <a:t>COCONUT</a:t>
            </a:r>
            <a:br>
              <a:rPr lang="cs-CZ" sz="2000" dirty="0"/>
            </a:br>
            <a:r>
              <a:rPr lang="cs-CZ" sz="2000" dirty="0">
                <a:ea typeface="+mn-lt"/>
                <a:cs typeface="+mn-lt"/>
              </a:rPr>
              <a:t>database </a:t>
            </a:r>
            <a:r>
              <a:rPr lang="cs-CZ" sz="2000" dirty="0" err="1">
                <a:ea typeface="+mn-lt"/>
                <a:cs typeface="+mn-lt"/>
              </a:rPr>
              <a:t>of</a:t>
            </a:r>
            <a:r>
              <a:rPr lang="cs-CZ" sz="2000" dirty="0">
                <a:ea typeface="+mn-lt"/>
                <a:cs typeface="+mn-lt"/>
              </a:rPr>
              <a:t> natural </a:t>
            </a:r>
            <a:r>
              <a:rPr lang="cs-CZ" sz="2000" dirty="0" err="1">
                <a:ea typeface="+mn-lt"/>
                <a:cs typeface="+mn-lt"/>
              </a:rPr>
              <a:t>products</a:t>
            </a:r>
            <a:br>
              <a:rPr lang="en-US" dirty="0"/>
            </a:br>
            <a:r>
              <a:rPr lang="en-US" sz="1400" dirty="0">
                <a:ea typeface="+mn-lt"/>
                <a:cs typeface="+mn-lt"/>
              </a:rPr>
              <a:t>Sorokina, M., </a:t>
            </a:r>
            <a:r>
              <a:rPr lang="en-US" sz="1400" dirty="0" err="1">
                <a:ea typeface="+mn-lt"/>
                <a:cs typeface="+mn-lt"/>
              </a:rPr>
              <a:t>Merseburger</a:t>
            </a:r>
            <a:r>
              <a:rPr lang="en-US" sz="1400" dirty="0">
                <a:ea typeface="+mn-lt"/>
                <a:cs typeface="+mn-lt"/>
              </a:rPr>
              <a:t>, P., Rajan, K. et al. COCONUT online: Collection of Open Natural Products database. </a:t>
            </a:r>
            <a:r>
              <a:rPr lang="en-US" sz="1400" i="1" dirty="0">
                <a:ea typeface="+mn-lt"/>
                <a:cs typeface="+mn-lt"/>
              </a:rPr>
              <a:t>J </a:t>
            </a:r>
            <a:r>
              <a:rPr lang="en-US" sz="1400" i="1" dirty="0" err="1">
                <a:ea typeface="+mn-lt"/>
                <a:cs typeface="+mn-lt"/>
              </a:rPr>
              <a:t>Cheminform</a:t>
            </a:r>
            <a:r>
              <a:rPr lang="en-US" sz="1400" dirty="0">
                <a:ea typeface="+mn-lt"/>
                <a:cs typeface="+mn-lt"/>
              </a:rPr>
              <a:t> 13, 2</a:t>
            </a:r>
            <a:br>
              <a:rPr lang="cs-CZ" sz="2000" dirty="0">
                <a:ea typeface="+mn-lt"/>
                <a:cs typeface="+mn-lt"/>
              </a:rPr>
            </a:br>
            <a:endParaRPr lang="cs-CZ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cs-CZ" sz="2000" dirty="0" err="1">
                <a:ea typeface="+mn-lt"/>
                <a:cs typeface="+mn-lt"/>
              </a:rPr>
              <a:t>Interrelation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methodology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now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being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adapted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for</a:t>
            </a:r>
            <a:r>
              <a:rPr lang="cs-CZ" sz="2000" dirty="0">
                <a:ea typeface="+mn-lt"/>
                <a:cs typeface="+mn-lt"/>
              </a:rPr>
              <a:t> natural </a:t>
            </a:r>
            <a:r>
              <a:rPr lang="cs-CZ" sz="2000" dirty="0" err="1">
                <a:ea typeface="+mn-lt"/>
                <a:cs typeface="+mn-lt"/>
              </a:rPr>
              <a:t>product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likeness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estimation</a:t>
            </a:r>
            <a:r>
              <a:rPr lang="cs-CZ" sz="2000" dirty="0">
                <a:ea typeface="+mn-lt"/>
                <a:cs typeface="+mn-lt"/>
              </a:rPr>
              <a:t> by Bc. Kateřina Lišková</a:t>
            </a:r>
            <a:br>
              <a:rPr lang="cs-CZ" sz="2000" dirty="0">
                <a:ea typeface="+mn-lt"/>
                <a:cs typeface="+mn-lt"/>
              </a:rPr>
            </a:br>
            <a:endParaRPr lang="cs-CZ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cs-CZ" sz="2000" dirty="0">
                <a:ea typeface="+mn-lt"/>
                <a:cs typeface="+mn-lt"/>
              </a:rPr>
              <a:t>COCONUT/ZINC PKLD profile, ECFP6, 2048 </a:t>
            </a:r>
            <a:r>
              <a:rPr lang="cs-CZ" sz="2000" dirty="0" err="1">
                <a:ea typeface="+mn-lt"/>
                <a:cs typeface="+mn-lt"/>
              </a:rPr>
              <a:t>bits</a:t>
            </a:r>
            <a:br>
              <a:rPr lang="cs-CZ" sz="2000" dirty="0">
                <a:ea typeface="+mn-lt"/>
                <a:cs typeface="+mn-lt"/>
              </a:rPr>
            </a:br>
            <a:endParaRPr lang="cs-CZ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cs-CZ" sz="2000" dirty="0">
                <a:ea typeface="+mn-lt"/>
                <a:cs typeface="+mn-lt"/>
              </a:rPr>
              <a:t>Natural </a:t>
            </a:r>
            <a:r>
              <a:rPr lang="cs-CZ" sz="2000" dirty="0" err="1">
                <a:ea typeface="+mn-lt"/>
                <a:cs typeface="+mn-lt"/>
              </a:rPr>
              <a:t>products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seem</a:t>
            </a:r>
            <a:r>
              <a:rPr lang="cs-CZ" sz="2000" dirty="0">
                <a:ea typeface="+mn-lt"/>
                <a:cs typeface="+mn-lt"/>
              </a:rPr>
              <a:t> to </a:t>
            </a:r>
            <a:r>
              <a:rPr lang="cs-CZ" sz="2000" dirty="0" err="1">
                <a:ea typeface="+mn-lt"/>
                <a:cs typeface="+mn-lt"/>
              </a:rPr>
              <a:t>have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quantitatively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different</a:t>
            </a:r>
            <a:r>
              <a:rPr lang="cs-CZ" sz="2000" dirty="0">
                <a:ea typeface="+mn-lt"/>
                <a:cs typeface="+mn-lt"/>
              </a:rPr>
              <a:t> ECFP bit </a:t>
            </a:r>
            <a:r>
              <a:rPr lang="cs-CZ" sz="2000" dirty="0" err="1">
                <a:ea typeface="+mn-lt"/>
                <a:cs typeface="+mn-lt"/>
              </a:rPr>
              <a:t>interrelations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from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generic</a:t>
            </a:r>
            <a:r>
              <a:rPr lang="cs-CZ" sz="2000" dirty="0">
                <a:ea typeface="+mn-lt"/>
                <a:cs typeface="+mn-lt"/>
              </a:rPr>
              <a:t> ZINC </a:t>
            </a:r>
            <a:r>
              <a:rPr lang="cs-CZ" sz="2000" dirty="0" err="1">
                <a:ea typeface="+mn-lt"/>
                <a:cs typeface="+mn-lt"/>
              </a:rPr>
              <a:t>substances</a:t>
            </a:r>
            <a:br>
              <a:rPr lang="cs-CZ" sz="2000" dirty="0">
                <a:ea typeface="+mn-lt"/>
                <a:cs typeface="+mn-lt"/>
              </a:rPr>
            </a:br>
            <a:endParaRPr lang="cs-CZ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cs-CZ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345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E974A5-A763-586C-2D54-A82702209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5" y="376331"/>
            <a:ext cx="11666069" cy="15695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cs typeface="Calibri"/>
              </a:rPr>
              <a:t>Many </a:t>
            </a:r>
            <a:r>
              <a:rPr lang="cs-CZ" dirty="0" err="1">
                <a:cs typeface="Calibri"/>
              </a:rPr>
              <a:t>cheminformatic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models</a:t>
            </a:r>
            <a:r>
              <a:rPr lang="cs-CZ" dirty="0">
                <a:cs typeface="Calibri"/>
              </a:rPr>
              <a:t> are </a:t>
            </a:r>
            <a:r>
              <a:rPr lang="cs-CZ" dirty="0" err="1">
                <a:cs typeface="Calibri"/>
              </a:rPr>
              <a:t>based</a:t>
            </a:r>
            <a:r>
              <a:rPr lang="cs-CZ" dirty="0">
                <a:cs typeface="Calibri"/>
              </a:rPr>
              <a:t> on presence </a:t>
            </a:r>
            <a:r>
              <a:rPr lang="cs-CZ" dirty="0" err="1">
                <a:cs typeface="Calibri"/>
              </a:rPr>
              <a:t>of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individual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features</a:t>
            </a:r>
            <a:endParaRPr lang="cs-CZ">
              <a:cs typeface="Calibri"/>
            </a:endParaRPr>
          </a:p>
          <a:p>
            <a:pPr marL="0" indent="0">
              <a:buNone/>
            </a:pPr>
            <a:endParaRPr lang="cs-CZ" sz="2400" dirty="0">
              <a:cs typeface="Calibri"/>
            </a:endParaRPr>
          </a:p>
          <a:p>
            <a:pPr marL="0" indent="0">
              <a:buNone/>
            </a:pPr>
            <a:r>
              <a:rPr lang="cs-CZ" sz="2400" dirty="0">
                <a:cs typeface="Calibri"/>
              </a:rPr>
              <a:t>Natural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product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likeness</a:t>
            </a:r>
            <a:r>
              <a:rPr lang="cs-CZ" sz="2400" dirty="0">
                <a:ea typeface="+mn-lt"/>
                <a:cs typeface="+mn-lt"/>
              </a:rPr>
              <a:t> (</a:t>
            </a:r>
            <a:r>
              <a:rPr lang="cs-CZ" sz="2400" dirty="0" err="1">
                <a:ea typeface="+mn-lt"/>
                <a:cs typeface="+mn-lt"/>
              </a:rPr>
              <a:t>NPScore</a:t>
            </a:r>
            <a:r>
              <a:rPr lang="cs-CZ" sz="2400" dirty="0">
                <a:ea typeface="+mn-lt"/>
                <a:cs typeface="+mn-lt"/>
              </a:rPr>
              <a:t>), </a:t>
            </a:r>
            <a:r>
              <a:rPr lang="cs-CZ" sz="2400" dirty="0" err="1">
                <a:ea typeface="+mn-lt"/>
                <a:cs typeface="+mn-lt"/>
              </a:rPr>
              <a:t>Synthetic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accessibility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assessment</a:t>
            </a:r>
            <a:r>
              <a:rPr lang="cs-CZ" sz="2400" dirty="0">
                <a:ea typeface="+mn-lt"/>
                <a:cs typeface="+mn-lt"/>
              </a:rPr>
              <a:t> (</a:t>
            </a:r>
            <a:r>
              <a:rPr lang="cs-CZ" sz="2400" dirty="0" err="1">
                <a:ea typeface="+mn-lt"/>
                <a:cs typeface="+mn-lt"/>
              </a:rPr>
              <a:t>SAScore</a:t>
            </a:r>
            <a:r>
              <a:rPr lang="cs-CZ" sz="2400" dirty="0">
                <a:ea typeface="+mn-lt"/>
                <a:cs typeface="+mn-lt"/>
              </a:rPr>
              <a:t>, SYBA), </a:t>
            </a:r>
            <a:r>
              <a:rPr lang="cs-CZ" sz="2400" dirty="0" err="1">
                <a:ea typeface="+mn-lt"/>
                <a:cs typeface="+mn-lt"/>
              </a:rPr>
              <a:t>etc</a:t>
            </a:r>
            <a:r>
              <a:rPr lang="cs-CZ" sz="2400" dirty="0">
                <a:ea typeface="+mn-lt"/>
                <a:cs typeface="+mn-lt"/>
              </a:rPr>
              <a:t>.</a:t>
            </a:r>
            <a:endParaRPr lang="cs-CZ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8592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FD13A-2FD0-DB8A-7D65-8419C5F05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4" y="690"/>
            <a:ext cx="10515600" cy="762346"/>
          </a:xfrm>
        </p:spPr>
        <p:txBody>
          <a:bodyPr/>
          <a:lstStyle/>
          <a:p>
            <a:r>
              <a:rPr lang="cs-CZ" dirty="0">
                <a:cs typeface="Calibri Light"/>
              </a:rPr>
              <a:t>Hybrid </a:t>
            </a:r>
            <a:r>
              <a:rPr lang="cs-CZ" dirty="0" err="1">
                <a:cs typeface="Calibri Light"/>
              </a:rPr>
              <a:t>feature</a:t>
            </a:r>
            <a:r>
              <a:rPr lang="cs-CZ" dirty="0">
                <a:cs typeface="Calibri Light"/>
              </a:rPr>
              <a:t> </a:t>
            </a:r>
            <a:r>
              <a:rPr lang="cs-CZ" dirty="0" err="1">
                <a:cs typeface="Calibri Light"/>
              </a:rPr>
              <a:t>interrelation</a:t>
            </a:r>
            <a:r>
              <a:rPr lang="cs-CZ" dirty="0">
                <a:cs typeface="Calibri Light"/>
              </a:rPr>
              <a:t> </a:t>
            </a:r>
            <a:r>
              <a:rPr lang="cs-CZ" dirty="0" err="1">
                <a:cs typeface="Calibri Light"/>
              </a:rPr>
              <a:t>profiles</a:t>
            </a:r>
            <a:endParaRPr lang="cs-CZ" dirty="0" err="1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0665148-8204-9DEC-BEC1-647584168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5" y="764011"/>
            <a:ext cx="8543497" cy="6093775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71D9D69C-55D3-CE83-0868-728CC10941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67" t="19825" r="10625" b="3207"/>
          <a:stretch/>
        </p:blipFill>
        <p:spPr>
          <a:xfrm>
            <a:off x="6953534" y="1947495"/>
            <a:ext cx="5062645" cy="397384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5FA4DCF-1895-62F9-6654-1D53DB9694C6}"/>
              </a:ext>
            </a:extLst>
          </p:cNvPr>
          <p:cNvSpPr/>
          <p:nvPr/>
        </p:nvSpPr>
        <p:spPr>
          <a:xfrm>
            <a:off x="3961974" y="6003451"/>
            <a:ext cx="3161730" cy="6710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289C3AE-BA52-E173-0EBC-FEA356E14043}"/>
              </a:ext>
            </a:extLst>
          </p:cNvPr>
          <p:cNvCxnSpPr/>
          <p:nvPr/>
        </p:nvCxnSpPr>
        <p:spPr>
          <a:xfrm flipV="1">
            <a:off x="3961899" y="1926556"/>
            <a:ext cx="2947736" cy="4100763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8753D9F-AD69-7595-1C9B-C817B12A794F}"/>
              </a:ext>
            </a:extLst>
          </p:cNvPr>
          <p:cNvCxnSpPr>
            <a:cxnSpLocks/>
          </p:cNvCxnSpPr>
          <p:nvPr/>
        </p:nvCxnSpPr>
        <p:spPr>
          <a:xfrm flipV="1">
            <a:off x="7140240" y="5937081"/>
            <a:ext cx="4862763" cy="74194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649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30F1C-4BE4-FF53-99CA-685FB358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07" y="63869"/>
            <a:ext cx="3613298" cy="1343283"/>
          </a:xfrm>
        </p:spPr>
        <p:txBody>
          <a:bodyPr/>
          <a:lstStyle/>
          <a:p>
            <a:r>
              <a:rPr lang="cs-CZ" dirty="0" err="1">
                <a:cs typeface="Calibri Light"/>
              </a:rPr>
              <a:t>Summary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74FC4-A6FF-2894-A744-4F5D01A4D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71" y="1196532"/>
            <a:ext cx="11808011" cy="54416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>
                <a:cs typeface="Calibri"/>
              </a:rPr>
              <a:t>All </a:t>
            </a:r>
            <a:r>
              <a:rPr lang="cs-CZ" dirty="0" err="1">
                <a:cs typeface="Calibri"/>
              </a:rPr>
              <a:t>tested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chemical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datasets</a:t>
            </a:r>
            <a:r>
              <a:rPr lang="cs-CZ" dirty="0">
                <a:cs typeface="Calibri"/>
              </a:rPr>
              <a:t> had </a:t>
            </a:r>
            <a:r>
              <a:rPr lang="cs-CZ" dirty="0" err="1">
                <a:ea typeface="+mn-lt"/>
                <a:cs typeface="+mn-lt"/>
              </a:rPr>
              <a:t>structural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feature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interdependencies</a:t>
            </a:r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These </a:t>
            </a:r>
            <a:r>
              <a:rPr lang="cs-CZ" dirty="0" err="1">
                <a:cs typeface="Calibri"/>
              </a:rPr>
              <a:t>interdependencies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differ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between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the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tested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datasets</a:t>
            </a:r>
            <a:endParaRPr lang="cs-CZ">
              <a:cs typeface="Calibri"/>
            </a:endParaRPr>
          </a:p>
          <a:p>
            <a:r>
              <a:rPr lang="cs-CZ" dirty="0" err="1">
                <a:cs typeface="Calibri"/>
              </a:rPr>
              <a:t>Differences</a:t>
            </a:r>
            <a:r>
              <a:rPr lang="cs-CZ" dirty="0">
                <a:cs typeface="Calibri"/>
              </a:rPr>
              <a:t> in these </a:t>
            </a:r>
            <a:r>
              <a:rPr lang="cs-CZ" dirty="0" err="1">
                <a:cs typeface="Calibri"/>
              </a:rPr>
              <a:t>interdependencies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were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used</a:t>
            </a:r>
            <a:r>
              <a:rPr lang="cs-CZ" dirty="0">
                <a:cs typeface="Calibri"/>
              </a:rPr>
              <a:t> to </a:t>
            </a:r>
            <a:r>
              <a:rPr lang="cs-CZ" dirty="0" err="1">
                <a:cs typeface="Calibri"/>
              </a:rPr>
              <a:t>assess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synthetic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accessibility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of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chemical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structures</a:t>
            </a:r>
            <a:r>
              <a:rPr lang="cs-CZ" dirty="0">
                <a:cs typeface="Calibri"/>
              </a:rPr>
              <a:t>, as </a:t>
            </a:r>
            <a:r>
              <a:rPr lang="cs-CZ" dirty="0" err="1">
                <a:cs typeface="Calibri"/>
              </a:rPr>
              <a:t>well</a:t>
            </a:r>
            <a:r>
              <a:rPr lang="cs-CZ" dirty="0">
                <a:cs typeface="Calibri"/>
              </a:rPr>
              <a:t> as natural </a:t>
            </a:r>
            <a:r>
              <a:rPr lang="cs-CZ" dirty="0" err="1">
                <a:cs typeface="Calibri"/>
              </a:rPr>
              <a:t>product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likeness</a:t>
            </a:r>
            <a:br>
              <a:rPr lang="cs-CZ" dirty="0">
                <a:cs typeface="Calibri"/>
              </a:rPr>
            </a:br>
            <a:endParaRPr lang="cs-CZ">
              <a:cs typeface="Calibri"/>
            </a:endParaRPr>
          </a:p>
          <a:p>
            <a:pPr marL="0" indent="0">
              <a:buNone/>
            </a:pPr>
            <a:r>
              <a:rPr lang="cs-CZ" sz="2400" dirty="0">
                <a:cs typeface="Calibri"/>
              </a:rPr>
              <a:t>(+) </a:t>
            </a:r>
            <a:r>
              <a:rPr lang="cs-CZ" sz="2400" dirty="0" err="1">
                <a:cs typeface="Calibri"/>
              </a:rPr>
              <a:t>Can</a:t>
            </a:r>
            <a:r>
              <a:rPr lang="cs-CZ" sz="2400" dirty="0">
                <a:cs typeface="Calibri"/>
              </a:rPr>
              <a:t> </a:t>
            </a:r>
            <a:r>
              <a:rPr lang="cs-CZ" sz="2400" dirty="0" err="1">
                <a:cs typeface="Calibri"/>
              </a:rPr>
              <a:t>be</a:t>
            </a:r>
            <a:r>
              <a:rPr lang="cs-CZ" sz="2400" dirty="0">
                <a:cs typeface="Calibri"/>
              </a:rPr>
              <a:t> made </a:t>
            </a:r>
            <a:r>
              <a:rPr lang="cs-CZ" sz="2400" dirty="0" err="1">
                <a:cs typeface="Calibri"/>
              </a:rPr>
              <a:t>for</a:t>
            </a:r>
            <a:r>
              <a:rPr lang="cs-CZ" sz="2400" dirty="0">
                <a:cs typeface="Calibri"/>
              </a:rPr>
              <a:t> </a:t>
            </a:r>
            <a:r>
              <a:rPr lang="cs-CZ" sz="2400" dirty="0" err="1">
                <a:cs typeface="Calibri"/>
              </a:rPr>
              <a:t>arbitrary</a:t>
            </a:r>
            <a:r>
              <a:rPr lang="cs-CZ" sz="2400" dirty="0">
                <a:cs typeface="Calibri"/>
              </a:rPr>
              <a:t> </a:t>
            </a:r>
            <a:r>
              <a:rPr lang="cs-CZ" sz="2400" dirty="0" err="1">
                <a:cs typeface="Calibri"/>
              </a:rPr>
              <a:t>features</a:t>
            </a:r>
            <a:r>
              <a:rPr lang="cs-CZ" sz="2400" dirty="0">
                <a:cs typeface="Calibri"/>
              </a:rPr>
              <a:t>, not just </a:t>
            </a:r>
            <a:r>
              <a:rPr lang="cs-CZ" sz="2400" dirty="0" err="1">
                <a:cs typeface="Calibri"/>
              </a:rPr>
              <a:t>structural</a:t>
            </a:r>
            <a:endParaRPr lang="cs-CZ" sz="2400">
              <a:cs typeface="Calibri"/>
            </a:endParaRPr>
          </a:p>
          <a:p>
            <a:pPr marL="0" indent="0">
              <a:buNone/>
            </a:pPr>
            <a:r>
              <a:rPr lang="cs-CZ" sz="2400" dirty="0">
                <a:cs typeface="Calibri"/>
              </a:rPr>
              <a:t>(+) </a:t>
            </a:r>
            <a:r>
              <a:rPr lang="cs-CZ" sz="2400" dirty="0" err="1">
                <a:cs typeface="Calibri"/>
              </a:rPr>
              <a:t>The</a:t>
            </a:r>
            <a:r>
              <a:rPr lang="cs-CZ" sz="2400" dirty="0">
                <a:cs typeface="Calibri"/>
              </a:rPr>
              <a:t> </a:t>
            </a:r>
            <a:r>
              <a:rPr lang="cs-CZ" sz="2400" dirty="0" err="1">
                <a:cs typeface="Calibri"/>
              </a:rPr>
              <a:t>features</a:t>
            </a:r>
            <a:r>
              <a:rPr lang="cs-CZ" sz="2400" dirty="0">
                <a:cs typeface="Calibri"/>
              </a:rPr>
              <a:t> and </a:t>
            </a:r>
            <a:r>
              <a:rPr lang="cs-CZ" sz="2400" dirty="0" err="1">
                <a:cs typeface="Calibri"/>
              </a:rPr>
              <a:t>their</a:t>
            </a:r>
            <a:r>
              <a:rPr lang="cs-CZ" sz="2400" dirty="0">
                <a:cs typeface="Calibri"/>
              </a:rPr>
              <a:t> </a:t>
            </a:r>
            <a:r>
              <a:rPr lang="cs-CZ" sz="2400" dirty="0" err="1">
                <a:cs typeface="Calibri"/>
              </a:rPr>
              <a:t>mutual</a:t>
            </a:r>
            <a:r>
              <a:rPr lang="cs-CZ" sz="2400" dirty="0">
                <a:cs typeface="Calibri"/>
              </a:rPr>
              <a:t> relations </a:t>
            </a:r>
            <a:r>
              <a:rPr lang="cs-CZ" sz="2400" dirty="0" err="1">
                <a:cs typeface="Calibri"/>
              </a:rPr>
              <a:t>can</a:t>
            </a:r>
            <a:r>
              <a:rPr lang="cs-CZ" sz="2400" dirty="0">
                <a:cs typeface="Calibri"/>
              </a:rPr>
              <a:t> </a:t>
            </a:r>
            <a:r>
              <a:rPr lang="cs-CZ" sz="2400" dirty="0" err="1">
                <a:cs typeface="Calibri"/>
              </a:rPr>
              <a:t>also</a:t>
            </a:r>
            <a:r>
              <a:rPr lang="cs-CZ" sz="2400" dirty="0">
                <a:cs typeface="Calibri"/>
              </a:rPr>
              <a:t> </a:t>
            </a:r>
            <a:r>
              <a:rPr lang="cs-CZ" sz="2400" dirty="0" err="1">
                <a:cs typeface="Calibri"/>
              </a:rPr>
              <a:t>be</a:t>
            </a:r>
            <a:r>
              <a:rPr lang="cs-CZ" sz="2400" dirty="0">
                <a:cs typeface="Calibri"/>
              </a:rPr>
              <a:t> </a:t>
            </a:r>
            <a:r>
              <a:rPr lang="cs-CZ" sz="2400" dirty="0" err="1">
                <a:cs typeface="Calibri"/>
              </a:rPr>
              <a:t>interpreted</a:t>
            </a:r>
            <a:r>
              <a:rPr lang="cs-CZ" sz="2400" dirty="0">
                <a:cs typeface="Calibri"/>
              </a:rPr>
              <a:t> as a </a:t>
            </a:r>
            <a:r>
              <a:rPr lang="cs-CZ" sz="2400" dirty="0" err="1">
                <a:cs typeface="Calibri"/>
              </a:rPr>
              <a:t>graph</a:t>
            </a:r>
            <a:endParaRPr lang="cs-CZ" sz="2400" dirty="0">
              <a:cs typeface="Calibri"/>
            </a:endParaRPr>
          </a:p>
          <a:p>
            <a:pPr marL="0" indent="0">
              <a:buNone/>
            </a:pPr>
            <a:r>
              <a:rPr lang="cs-CZ" sz="2400" dirty="0">
                <a:cs typeface="Calibri"/>
              </a:rPr>
              <a:t>(+) It </a:t>
            </a:r>
            <a:r>
              <a:rPr lang="cs-CZ" sz="2400" dirty="0" err="1">
                <a:cs typeface="Calibri"/>
              </a:rPr>
              <a:t>is</a:t>
            </a:r>
            <a:r>
              <a:rPr lang="cs-CZ" sz="2400" dirty="0">
                <a:cs typeface="Calibri"/>
              </a:rPr>
              <a:t> a </a:t>
            </a:r>
            <a:r>
              <a:rPr lang="cs-CZ" sz="2400" dirty="0" err="1">
                <a:cs typeface="Calibri"/>
              </a:rPr>
              <a:t>generic</a:t>
            </a:r>
            <a:r>
              <a:rPr lang="cs-CZ" sz="2400" dirty="0">
                <a:cs typeface="Calibri"/>
              </a:rPr>
              <a:t> </a:t>
            </a:r>
            <a:r>
              <a:rPr lang="cs-CZ" sz="2400" dirty="0" err="1">
                <a:cs typeface="Calibri"/>
              </a:rPr>
              <a:t>measure</a:t>
            </a:r>
            <a:r>
              <a:rPr lang="cs-CZ" sz="2400" dirty="0">
                <a:cs typeface="Calibri"/>
              </a:rPr>
              <a:t>, not a model!</a:t>
            </a:r>
          </a:p>
          <a:p>
            <a:pPr marL="0" indent="0">
              <a:buNone/>
            </a:pPr>
            <a:r>
              <a:rPr lang="cs-CZ" sz="2400" dirty="0">
                <a:cs typeface="Calibri"/>
              </a:rPr>
              <a:t>(-) Many </a:t>
            </a:r>
            <a:r>
              <a:rPr lang="cs-CZ" sz="2400" dirty="0" err="1">
                <a:cs typeface="Calibri"/>
              </a:rPr>
              <a:t>structures</a:t>
            </a:r>
            <a:r>
              <a:rPr lang="cs-CZ" sz="2400" dirty="0">
                <a:cs typeface="Calibri"/>
              </a:rPr>
              <a:t> </a:t>
            </a:r>
            <a:r>
              <a:rPr lang="cs-CZ" sz="2400" dirty="0" err="1">
                <a:cs typeface="Calibri"/>
              </a:rPr>
              <a:t>needed</a:t>
            </a:r>
            <a:r>
              <a:rPr lang="cs-CZ" sz="2400" dirty="0">
                <a:cs typeface="Calibri"/>
              </a:rPr>
              <a:t> </a:t>
            </a:r>
            <a:r>
              <a:rPr lang="cs-CZ" sz="2400" dirty="0" err="1">
                <a:cs typeface="Calibri"/>
              </a:rPr>
              <a:t>for</a:t>
            </a:r>
            <a:r>
              <a:rPr lang="cs-CZ" sz="2400" dirty="0">
                <a:cs typeface="Calibri"/>
              </a:rPr>
              <a:t> </a:t>
            </a:r>
            <a:r>
              <a:rPr lang="cs-CZ" sz="2400" dirty="0" err="1">
                <a:cs typeface="Calibri"/>
              </a:rPr>
              <a:t>meaningful</a:t>
            </a:r>
            <a:r>
              <a:rPr lang="cs-CZ" sz="2400" dirty="0">
                <a:cs typeface="Calibri"/>
              </a:rPr>
              <a:t> </a:t>
            </a:r>
            <a:r>
              <a:rPr lang="cs-CZ" sz="2400" dirty="0" err="1">
                <a:cs typeface="Calibri"/>
              </a:rPr>
              <a:t>profiles</a:t>
            </a:r>
            <a:endParaRPr lang="cs-CZ" sz="2400" dirty="0">
              <a:cs typeface="Calibri"/>
            </a:endParaRPr>
          </a:p>
          <a:p>
            <a:pPr marL="0" indent="0">
              <a:buNone/>
            </a:pPr>
            <a:r>
              <a:rPr lang="cs-CZ" sz="2400" dirty="0">
                <a:cs typeface="Calibri"/>
              </a:rPr>
              <a:t>(-) </a:t>
            </a:r>
            <a:r>
              <a:rPr lang="cs-CZ" sz="2400" dirty="0" err="1">
                <a:cs typeface="Calibri"/>
              </a:rPr>
              <a:t>Profiles</a:t>
            </a:r>
            <a:r>
              <a:rPr lang="cs-CZ" sz="2400" dirty="0">
                <a:cs typeface="Calibri"/>
              </a:rPr>
              <a:t> </a:t>
            </a:r>
            <a:r>
              <a:rPr lang="cs-CZ" sz="2400" dirty="0" err="1">
                <a:cs typeface="Calibri"/>
              </a:rPr>
              <a:t>get</a:t>
            </a:r>
            <a:r>
              <a:rPr lang="cs-CZ" sz="2400" dirty="0">
                <a:cs typeface="Calibri"/>
              </a:rPr>
              <a:t> very </a:t>
            </a:r>
            <a:r>
              <a:rPr lang="cs-CZ" sz="2400" dirty="0" err="1">
                <a:cs typeface="Calibri"/>
              </a:rPr>
              <a:t>large</a:t>
            </a:r>
            <a:endParaRPr lang="cs-CZ" sz="2400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sz="2400" dirty="0" err="1">
                <a:cs typeface="Calibri"/>
              </a:rPr>
              <a:t>Implemented</a:t>
            </a:r>
            <a:r>
              <a:rPr lang="cs-CZ" sz="2400" dirty="0">
                <a:cs typeface="Calibri"/>
              </a:rPr>
              <a:t> as </a:t>
            </a:r>
            <a:r>
              <a:rPr lang="cs-CZ" sz="2400" dirty="0" err="1">
                <a:cs typeface="Calibri"/>
              </a:rPr>
              <a:t>an</a:t>
            </a:r>
            <a:r>
              <a:rPr lang="cs-CZ" sz="2400" dirty="0">
                <a:cs typeface="Calibri"/>
              </a:rPr>
              <a:t> open-source Python </a:t>
            </a:r>
            <a:r>
              <a:rPr lang="cs-CZ" sz="2400" dirty="0" err="1">
                <a:cs typeface="Calibri"/>
              </a:rPr>
              <a:t>library</a:t>
            </a:r>
            <a:r>
              <a:rPr lang="cs-CZ" sz="2400" dirty="0">
                <a:cs typeface="Calibri"/>
              </a:rPr>
              <a:t> (</a:t>
            </a:r>
            <a:r>
              <a:rPr lang="cs-CZ" sz="2400" i="1" dirty="0">
                <a:ea typeface="+mn-lt"/>
                <a:cs typeface="+mn-lt"/>
              </a:rPr>
              <a:t>https://github.com/</a:t>
            </a:r>
            <a:r>
              <a:rPr lang="cs-CZ" sz="2400" i="1" dirty="0" err="1">
                <a:ea typeface="+mn-lt"/>
                <a:cs typeface="+mn-lt"/>
              </a:rPr>
              <a:t>cmeloi</a:t>
            </a:r>
            <a:r>
              <a:rPr lang="cs-CZ" sz="2400" i="1" dirty="0">
                <a:ea typeface="+mn-lt"/>
                <a:cs typeface="+mn-lt"/>
              </a:rPr>
              <a:t>/fip3</a:t>
            </a:r>
            <a:r>
              <a:rPr lang="cs-CZ" sz="2400" dirty="0">
                <a:cs typeface="Calibri"/>
              </a:rPr>
              <a:t>)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7B6FFF3-993B-B12D-D88B-478BD7E4E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347" y="4091238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90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 descr="Obsah obrázku tráva, exteriér, hora, město&#10;&#10;Popis se vygeneroval automaticky.">
            <a:extLst>
              <a:ext uri="{FF2B5EF4-FFF2-40B4-BE49-F238E27FC236}">
                <a16:creationId xmlns:a16="http://schemas.microsoft.com/office/drawing/2014/main" id="{35D48408-A894-973C-6CE8-4D38D40DD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4" t="534" r="19253" b="-1246"/>
          <a:stretch/>
        </p:blipFill>
        <p:spPr>
          <a:xfrm>
            <a:off x="4697819" y="0"/>
            <a:ext cx="7497161" cy="501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B8A2D8-2F1F-2DE7-187D-DB714970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Calibri Light"/>
              </a:rPr>
              <a:t>Thank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you</a:t>
            </a:r>
            <a:r>
              <a:rPr lang="cs-CZ" dirty="0">
                <a:cs typeface="Calibri Light"/>
              </a:rPr>
              <a:t>!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F98AD-B228-306B-D51C-3330B59C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8020"/>
            <a:ext cx="10515600" cy="20564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cs typeface="Calibri" panose="020F0502020204030204"/>
              </a:rPr>
              <a:t>Prof. Daniel Svozil, Ph.D.</a:t>
            </a:r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Ing. Milan </a:t>
            </a:r>
            <a:r>
              <a:rPr lang="cs-CZ" dirty="0" err="1">
                <a:ea typeface="+mn-lt"/>
                <a:cs typeface="+mn-lt"/>
              </a:rPr>
              <a:t>Voršilák</a:t>
            </a:r>
            <a:r>
              <a:rPr lang="cs-CZ" dirty="0">
                <a:ea typeface="+mn-lt"/>
                <a:cs typeface="+mn-lt"/>
              </a:rPr>
              <a:t>, Ph.D.</a:t>
            </a:r>
          </a:p>
          <a:p>
            <a:pPr marL="0" indent="0">
              <a:buNone/>
            </a:pPr>
            <a:r>
              <a:rPr lang="cs-CZ" dirty="0">
                <a:cs typeface="Calibri" panose="020F0502020204030204"/>
              </a:rPr>
              <a:t>Mgr. </a:t>
            </a:r>
            <a:r>
              <a:rPr lang="cs-CZ" dirty="0" err="1">
                <a:cs typeface="Calibri" panose="020F0502020204030204"/>
              </a:rPr>
              <a:t>Wim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Dehaen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dirty="0">
                <a:cs typeface="Calibri" panose="020F0502020204030204"/>
              </a:rPr>
              <a:t>Bc. Kateřina Lišková</a:t>
            </a: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F573E57E-3800-F3D1-24E3-F6206255F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0892" y="5113067"/>
            <a:ext cx="3575150" cy="11184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F6EDB1F-25BD-4051-6E7D-81CB9C2D2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05" y="5223630"/>
            <a:ext cx="5702113" cy="898081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BF5B5901-1B58-D788-8471-F9CA15C6A3BA}"/>
              </a:ext>
            </a:extLst>
          </p:cNvPr>
          <p:cNvSpPr txBox="1">
            <a:spLocks/>
          </p:cNvSpPr>
          <p:nvPr/>
        </p:nvSpPr>
        <p:spPr>
          <a:xfrm>
            <a:off x="1163380" y="6419916"/>
            <a:ext cx="10894968" cy="435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 err="1">
                <a:ea typeface="+mn-lt"/>
                <a:cs typeface="+mn-lt"/>
              </a:rPr>
              <a:t>Supported</a:t>
            </a:r>
            <a:r>
              <a:rPr lang="cs-CZ" sz="1200" dirty="0">
                <a:ea typeface="+mn-lt"/>
                <a:cs typeface="+mn-lt"/>
              </a:rPr>
              <a:t> by </a:t>
            </a:r>
            <a:r>
              <a:rPr lang="cs-CZ" sz="1200" dirty="0" err="1">
                <a:ea typeface="+mn-lt"/>
                <a:cs typeface="+mn-lt"/>
              </a:rPr>
              <a:t>the</a:t>
            </a:r>
            <a:r>
              <a:rPr lang="cs-CZ" sz="1200" dirty="0">
                <a:ea typeface="+mn-lt"/>
                <a:cs typeface="+mn-lt"/>
              </a:rPr>
              <a:t> Ministry </a:t>
            </a:r>
            <a:r>
              <a:rPr lang="cs-CZ" sz="1200" dirty="0" err="1">
                <a:ea typeface="+mn-lt"/>
                <a:cs typeface="+mn-lt"/>
              </a:rPr>
              <a:t>of</a:t>
            </a:r>
            <a:r>
              <a:rPr lang="cs-CZ" sz="1200" dirty="0">
                <a:ea typeface="+mn-lt"/>
                <a:cs typeface="+mn-lt"/>
              </a:rPr>
              <a:t> </a:t>
            </a:r>
            <a:r>
              <a:rPr lang="cs-CZ" sz="1200" dirty="0" err="1">
                <a:ea typeface="+mn-lt"/>
                <a:cs typeface="+mn-lt"/>
              </a:rPr>
              <a:t>Education</a:t>
            </a:r>
            <a:r>
              <a:rPr lang="cs-CZ" sz="1200" dirty="0">
                <a:ea typeface="+mn-lt"/>
                <a:cs typeface="+mn-lt"/>
              </a:rPr>
              <a:t> </a:t>
            </a:r>
            <a:r>
              <a:rPr lang="cs-CZ" sz="1200" dirty="0" err="1">
                <a:ea typeface="+mn-lt"/>
                <a:cs typeface="+mn-lt"/>
              </a:rPr>
              <a:t>of</a:t>
            </a:r>
            <a:r>
              <a:rPr lang="cs-CZ" sz="1200" dirty="0">
                <a:ea typeface="+mn-lt"/>
                <a:cs typeface="+mn-lt"/>
              </a:rPr>
              <a:t> </a:t>
            </a:r>
            <a:r>
              <a:rPr lang="cs-CZ" sz="1200" dirty="0" err="1">
                <a:ea typeface="+mn-lt"/>
                <a:cs typeface="+mn-lt"/>
              </a:rPr>
              <a:t>the</a:t>
            </a:r>
            <a:r>
              <a:rPr lang="cs-CZ" sz="1200" dirty="0">
                <a:ea typeface="+mn-lt"/>
                <a:cs typeface="+mn-lt"/>
              </a:rPr>
              <a:t> Czech Republic (RVO 68378050-KAV-NPUI and LM2018130), as </a:t>
            </a:r>
            <a:r>
              <a:rPr lang="cs-CZ" sz="1200" dirty="0" err="1">
                <a:ea typeface="+mn-lt"/>
                <a:cs typeface="+mn-lt"/>
              </a:rPr>
              <a:t>well</a:t>
            </a:r>
            <a:r>
              <a:rPr lang="cs-CZ" sz="1200" dirty="0">
                <a:ea typeface="+mn-lt"/>
                <a:cs typeface="+mn-lt"/>
              </a:rPr>
              <a:t> as Junior </a:t>
            </a:r>
            <a:r>
              <a:rPr lang="cs-CZ" sz="1200" dirty="0" err="1">
                <a:ea typeface="+mn-lt"/>
                <a:cs typeface="+mn-lt"/>
              </a:rPr>
              <a:t>Internal</a:t>
            </a:r>
            <a:r>
              <a:rPr lang="cs-CZ" sz="1200" dirty="0">
                <a:ea typeface="+mn-lt"/>
                <a:cs typeface="+mn-lt"/>
              </a:rPr>
              <a:t> Grant </a:t>
            </a:r>
            <a:r>
              <a:rPr lang="cs-CZ" sz="1200" dirty="0" err="1">
                <a:ea typeface="+mn-lt"/>
                <a:cs typeface="+mn-lt"/>
              </a:rPr>
              <a:t>of</a:t>
            </a:r>
            <a:r>
              <a:rPr lang="cs-CZ" sz="1200" dirty="0">
                <a:ea typeface="+mn-lt"/>
                <a:cs typeface="+mn-lt"/>
              </a:rPr>
              <a:t> </a:t>
            </a:r>
            <a:r>
              <a:rPr lang="cs-CZ" sz="1200" dirty="0" err="1">
                <a:ea typeface="+mn-lt"/>
                <a:cs typeface="+mn-lt"/>
              </a:rPr>
              <a:t>the</a:t>
            </a:r>
            <a:r>
              <a:rPr lang="cs-CZ" sz="1200" dirty="0">
                <a:ea typeface="+mn-lt"/>
                <a:cs typeface="+mn-lt"/>
              </a:rPr>
              <a:t> UCT Prague (2021, #2103)</a:t>
            </a:r>
            <a:endParaRPr lang="cs-CZ" sz="1200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220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E974A5-A763-586C-2D54-A82702209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5" y="376331"/>
            <a:ext cx="11666069" cy="15695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cs typeface="Calibri"/>
              </a:rPr>
              <a:t>Many </a:t>
            </a:r>
            <a:r>
              <a:rPr lang="cs-CZ" dirty="0" err="1">
                <a:cs typeface="Calibri"/>
              </a:rPr>
              <a:t>cheminformatic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models</a:t>
            </a:r>
            <a:r>
              <a:rPr lang="cs-CZ" dirty="0">
                <a:cs typeface="Calibri"/>
              </a:rPr>
              <a:t> are </a:t>
            </a:r>
            <a:r>
              <a:rPr lang="cs-CZ" dirty="0" err="1">
                <a:cs typeface="Calibri"/>
              </a:rPr>
              <a:t>based</a:t>
            </a:r>
            <a:r>
              <a:rPr lang="cs-CZ" dirty="0">
                <a:cs typeface="Calibri"/>
              </a:rPr>
              <a:t> on presence </a:t>
            </a:r>
            <a:r>
              <a:rPr lang="cs-CZ" dirty="0" err="1">
                <a:cs typeface="Calibri"/>
              </a:rPr>
              <a:t>of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individual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features</a:t>
            </a:r>
            <a:endParaRPr lang="cs-CZ">
              <a:cs typeface="Calibri"/>
            </a:endParaRPr>
          </a:p>
          <a:p>
            <a:pPr marL="0" indent="0">
              <a:buNone/>
            </a:pPr>
            <a:endParaRPr lang="cs-CZ" sz="2400" dirty="0">
              <a:cs typeface="Calibri"/>
            </a:endParaRPr>
          </a:p>
          <a:p>
            <a:pPr marL="0" indent="0">
              <a:buNone/>
            </a:pPr>
            <a:r>
              <a:rPr lang="cs-CZ" sz="2400" dirty="0">
                <a:cs typeface="Calibri"/>
              </a:rPr>
              <a:t>Natural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product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likeness</a:t>
            </a:r>
            <a:r>
              <a:rPr lang="cs-CZ" sz="2400" dirty="0">
                <a:ea typeface="+mn-lt"/>
                <a:cs typeface="+mn-lt"/>
              </a:rPr>
              <a:t> (</a:t>
            </a:r>
            <a:r>
              <a:rPr lang="cs-CZ" sz="2400" dirty="0" err="1">
                <a:ea typeface="+mn-lt"/>
                <a:cs typeface="+mn-lt"/>
              </a:rPr>
              <a:t>NPScore</a:t>
            </a:r>
            <a:r>
              <a:rPr lang="cs-CZ" sz="2400" dirty="0">
                <a:ea typeface="+mn-lt"/>
                <a:cs typeface="+mn-lt"/>
              </a:rPr>
              <a:t>), </a:t>
            </a:r>
            <a:r>
              <a:rPr lang="cs-CZ" sz="2400" dirty="0" err="1">
                <a:ea typeface="+mn-lt"/>
                <a:cs typeface="+mn-lt"/>
              </a:rPr>
              <a:t>Synthetic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accessibility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assessment</a:t>
            </a:r>
            <a:r>
              <a:rPr lang="cs-CZ" sz="2400" dirty="0">
                <a:ea typeface="+mn-lt"/>
                <a:cs typeface="+mn-lt"/>
              </a:rPr>
              <a:t> (</a:t>
            </a:r>
            <a:r>
              <a:rPr lang="cs-CZ" sz="2400" dirty="0" err="1">
                <a:ea typeface="+mn-lt"/>
                <a:cs typeface="+mn-lt"/>
              </a:rPr>
              <a:t>SAScore</a:t>
            </a:r>
            <a:r>
              <a:rPr lang="cs-CZ" sz="2400" dirty="0">
                <a:ea typeface="+mn-lt"/>
                <a:cs typeface="+mn-lt"/>
              </a:rPr>
              <a:t>, SYBA), </a:t>
            </a:r>
            <a:r>
              <a:rPr lang="cs-CZ" sz="2400" dirty="0" err="1">
                <a:ea typeface="+mn-lt"/>
                <a:cs typeface="+mn-lt"/>
              </a:rPr>
              <a:t>etc</a:t>
            </a:r>
            <a:r>
              <a:rPr lang="cs-CZ" sz="2400" dirty="0">
                <a:ea typeface="+mn-lt"/>
                <a:cs typeface="+mn-lt"/>
              </a:rPr>
              <a:t>.</a:t>
            </a:r>
            <a:endParaRPr lang="cs-CZ" sz="2400" dirty="0">
              <a:cs typeface="Calibri"/>
            </a:endParaRPr>
          </a:p>
        </p:txBody>
      </p:sp>
      <p:pic>
        <p:nvPicPr>
          <p:cNvPr id="2" name="Obrázek 3" descr="Obsah obrázku světlo, červená, semafor, silnice&#10;&#10;Popis se vygeneroval automaticky.">
            <a:extLst>
              <a:ext uri="{FF2B5EF4-FFF2-40B4-BE49-F238E27FC236}">
                <a16:creationId xmlns:a16="http://schemas.microsoft.com/office/drawing/2014/main" id="{93AF89F9-2D34-1105-E171-79D73AB55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94" y="3368968"/>
            <a:ext cx="7679140" cy="292533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539C983-2041-A164-0B5C-22F6CC6FD697}"/>
              </a:ext>
            </a:extLst>
          </p:cNvPr>
          <p:cNvSpPr txBox="1"/>
          <p:nvPr/>
        </p:nvSpPr>
        <p:spPr>
          <a:xfrm>
            <a:off x="854241" y="3601453"/>
            <a:ext cx="148991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 err="1"/>
              <a:t>Structure</a:t>
            </a:r>
            <a:br>
              <a:rPr lang="cs-CZ" dirty="0">
                <a:cs typeface="Calibri"/>
              </a:rPr>
            </a:br>
            <a:r>
              <a:rPr lang="cs-CZ" sz="1000" dirty="0"/>
              <a:t>(</a:t>
            </a:r>
            <a:r>
              <a:rPr lang="cs-CZ" sz="1000" dirty="0" err="1"/>
              <a:t>example</a:t>
            </a:r>
            <a:r>
              <a:rPr lang="cs-CZ" sz="1000" dirty="0"/>
              <a:t>: tyrosine)</a:t>
            </a:r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72873AB-A117-8963-F373-87174320FB71}"/>
              </a:ext>
            </a:extLst>
          </p:cNvPr>
          <p:cNvSpPr txBox="1"/>
          <p:nvPr/>
        </p:nvSpPr>
        <p:spPr>
          <a:xfrm>
            <a:off x="3621504" y="2679031"/>
            <a:ext cx="42772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features</a:t>
            </a:r>
            <a:br>
              <a:rPr lang="cs-CZ" dirty="0">
                <a:cs typeface="Calibri"/>
              </a:rPr>
            </a:br>
            <a:r>
              <a:rPr lang="cs-CZ" sz="1000" dirty="0"/>
              <a:t>(</a:t>
            </a:r>
            <a:r>
              <a:rPr lang="cs-CZ" sz="1000" dirty="0" err="1"/>
              <a:t>example</a:t>
            </a:r>
            <a:r>
              <a:rPr lang="cs-CZ" sz="1000" dirty="0"/>
              <a:t>: </a:t>
            </a:r>
            <a:r>
              <a:rPr lang="cs-CZ" sz="1000" dirty="0" err="1"/>
              <a:t>extended</a:t>
            </a:r>
            <a:r>
              <a:rPr lang="cs-CZ" sz="1000" dirty="0"/>
              <a:t> </a:t>
            </a:r>
            <a:r>
              <a:rPr lang="cs-CZ" sz="1000" dirty="0" err="1"/>
              <a:t>connectivity</a:t>
            </a:r>
            <a:r>
              <a:rPr lang="cs-CZ" sz="1000" dirty="0"/>
              <a:t> </a:t>
            </a:r>
            <a:r>
              <a:rPr lang="cs-CZ" sz="1000" dirty="0" err="1"/>
              <a:t>substructures</a:t>
            </a:r>
            <a:r>
              <a:rPr lang="cs-CZ" sz="1000" dirty="0"/>
              <a:t>)</a:t>
            </a:r>
            <a:endParaRPr lang="cs-CZ" dirty="0">
              <a:cs typeface="Calibri"/>
            </a:endParaRPr>
          </a:p>
        </p:txBody>
      </p:sp>
      <p:sp>
        <p:nvSpPr>
          <p:cNvPr id="10" name="Šipka: ohnutá 9">
            <a:extLst>
              <a:ext uri="{FF2B5EF4-FFF2-40B4-BE49-F238E27FC236}">
                <a16:creationId xmlns:a16="http://schemas.microsoft.com/office/drawing/2014/main" id="{9EBC167F-6CE3-066E-E2E7-0154CB9B848B}"/>
              </a:ext>
            </a:extLst>
          </p:cNvPr>
          <p:cNvSpPr/>
          <p:nvPr/>
        </p:nvSpPr>
        <p:spPr>
          <a:xfrm rot="2400000">
            <a:off x="2950962" y="2095439"/>
            <a:ext cx="1122948" cy="2296024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2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E974A5-A763-586C-2D54-A82702209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5" y="376331"/>
            <a:ext cx="11666069" cy="15695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cs typeface="Calibri"/>
              </a:rPr>
              <a:t>Many </a:t>
            </a:r>
            <a:r>
              <a:rPr lang="cs-CZ" dirty="0" err="1">
                <a:cs typeface="Calibri"/>
              </a:rPr>
              <a:t>cheminformatic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models</a:t>
            </a:r>
            <a:r>
              <a:rPr lang="cs-CZ" dirty="0">
                <a:cs typeface="Calibri"/>
              </a:rPr>
              <a:t> are </a:t>
            </a:r>
            <a:r>
              <a:rPr lang="cs-CZ" dirty="0" err="1">
                <a:cs typeface="Calibri"/>
              </a:rPr>
              <a:t>based</a:t>
            </a:r>
            <a:r>
              <a:rPr lang="cs-CZ" dirty="0">
                <a:cs typeface="Calibri"/>
              </a:rPr>
              <a:t> on presence </a:t>
            </a:r>
            <a:r>
              <a:rPr lang="cs-CZ" dirty="0" err="1">
                <a:cs typeface="Calibri"/>
              </a:rPr>
              <a:t>of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individual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features</a:t>
            </a:r>
            <a:endParaRPr lang="cs-CZ">
              <a:cs typeface="Calibri"/>
            </a:endParaRPr>
          </a:p>
          <a:p>
            <a:pPr marL="0" indent="0">
              <a:buNone/>
            </a:pPr>
            <a:endParaRPr lang="cs-CZ" sz="2400" dirty="0">
              <a:cs typeface="Calibri"/>
            </a:endParaRPr>
          </a:p>
          <a:p>
            <a:pPr marL="0" indent="0">
              <a:buNone/>
            </a:pPr>
            <a:r>
              <a:rPr lang="cs-CZ" sz="2400" dirty="0">
                <a:cs typeface="Calibri"/>
              </a:rPr>
              <a:t>Natural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product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likeness</a:t>
            </a:r>
            <a:r>
              <a:rPr lang="cs-CZ" sz="2400" dirty="0">
                <a:ea typeface="+mn-lt"/>
                <a:cs typeface="+mn-lt"/>
              </a:rPr>
              <a:t> (</a:t>
            </a:r>
            <a:r>
              <a:rPr lang="cs-CZ" sz="2400" dirty="0" err="1">
                <a:ea typeface="+mn-lt"/>
                <a:cs typeface="+mn-lt"/>
              </a:rPr>
              <a:t>NPScore</a:t>
            </a:r>
            <a:r>
              <a:rPr lang="cs-CZ" sz="2400" dirty="0">
                <a:ea typeface="+mn-lt"/>
                <a:cs typeface="+mn-lt"/>
              </a:rPr>
              <a:t>), </a:t>
            </a:r>
            <a:r>
              <a:rPr lang="cs-CZ" sz="2400" dirty="0" err="1">
                <a:ea typeface="+mn-lt"/>
                <a:cs typeface="+mn-lt"/>
              </a:rPr>
              <a:t>Synthetic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accessibility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assessment</a:t>
            </a:r>
            <a:r>
              <a:rPr lang="cs-CZ" sz="2400" dirty="0">
                <a:ea typeface="+mn-lt"/>
                <a:cs typeface="+mn-lt"/>
              </a:rPr>
              <a:t> (</a:t>
            </a:r>
            <a:r>
              <a:rPr lang="cs-CZ" sz="2400" dirty="0" err="1">
                <a:ea typeface="+mn-lt"/>
                <a:cs typeface="+mn-lt"/>
              </a:rPr>
              <a:t>SAScore</a:t>
            </a:r>
            <a:r>
              <a:rPr lang="cs-CZ" sz="2400" dirty="0">
                <a:ea typeface="+mn-lt"/>
                <a:cs typeface="+mn-lt"/>
              </a:rPr>
              <a:t>, SYBA), </a:t>
            </a:r>
            <a:r>
              <a:rPr lang="cs-CZ" sz="2400" dirty="0" err="1">
                <a:ea typeface="+mn-lt"/>
                <a:cs typeface="+mn-lt"/>
              </a:rPr>
              <a:t>etc</a:t>
            </a:r>
            <a:r>
              <a:rPr lang="cs-CZ" sz="2400" dirty="0">
                <a:ea typeface="+mn-lt"/>
                <a:cs typeface="+mn-lt"/>
              </a:rPr>
              <a:t>.</a:t>
            </a:r>
            <a:endParaRPr lang="cs-CZ" sz="2400" dirty="0">
              <a:cs typeface="Calibri"/>
            </a:endParaRPr>
          </a:p>
        </p:txBody>
      </p:sp>
      <p:pic>
        <p:nvPicPr>
          <p:cNvPr id="2" name="Obrázek 3" descr="Obsah obrázku světlo, červená, semafor, silnice&#10;&#10;Popis se vygeneroval automaticky.">
            <a:extLst>
              <a:ext uri="{FF2B5EF4-FFF2-40B4-BE49-F238E27FC236}">
                <a16:creationId xmlns:a16="http://schemas.microsoft.com/office/drawing/2014/main" id="{93AF89F9-2D34-1105-E171-79D73AB55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94" y="3368968"/>
            <a:ext cx="7679140" cy="292533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539C983-2041-A164-0B5C-22F6CC6FD697}"/>
              </a:ext>
            </a:extLst>
          </p:cNvPr>
          <p:cNvSpPr txBox="1"/>
          <p:nvPr/>
        </p:nvSpPr>
        <p:spPr>
          <a:xfrm>
            <a:off x="854241" y="3601453"/>
            <a:ext cx="148991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 err="1"/>
              <a:t>Structure</a:t>
            </a:r>
            <a:br>
              <a:rPr lang="cs-CZ" dirty="0">
                <a:cs typeface="Calibri"/>
              </a:rPr>
            </a:br>
            <a:r>
              <a:rPr lang="cs-CZ" sz="1000" dirty="0"/>
              <a:t>(</a:t>
            </a:r>
            <a:r>
              <a:rPr lang="cs-CZ" sz="1000" dirty="0" err="1"/>
              <a:t>example</a:t>
            </a:r>
            <a:r>
              <a:rPr lang="cs-CZ" sz="1000" dirty="0"/>
              <a:t>: tyrosine)</a:t>
            </a:r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72873AB-A117-8963-F373-87174320FB71}"/>
              </a:ext>
            </a:extLst>
          </p:cNvPr>
          <p:cNvSpPr txBox="1"/>
          <p:nvPr/>
        </p:nvSpPr>
        <p:spPr>
          <a:xfrm>
            <a:off x="3621504" y="2679031"/>
            <a:ext cx="42772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features</a:t>
            </a:r>
            <a:br>
              <a:rPr lang="cs-CZ" dirty="0">
                <a:cs typeface="Calibri"/>
              </a:rPr>
            </a:br>
            <a:r>
              <a:rPr lang="cs-CZ" sz="1000" dirty="0"/>
              <a:t>(</a:t>
            </a:r>
            <a:r>
              <a:rPr lang="cs-CZ" sz="1000" dirty="0" err="1"/>
              <a:t>example</a:t>
            </a:r>
            <a:r>
              <a:rPr lang="cs-CZ" sz="1000" dirty="0"/>
              <a:t>: </a:t>
            </a:r>
            <a:r>
              <a:rPr lang="cs-CZ" sz="1000" dirty="0" err="1"/>
              <a:t>extended</a:t>
            </a:r>
            <a:r>
              <a:rPr lang="cs-CZ" sz="1000" dirty="0"/>
              <a:t> </a:t>
            </a:r>
            <a:r>
              <a:rPr lang="cs-CZ" sz="1000" dirty="0" err="1"/>
              <a:t>connectivity</a:t>
            </a:r>
            <a:r>
              <a:rPr lang="cs-CZ" sz="1000" dirty="0"/>
              <a:t> </a:t>
            </a:r>
            <a:r>
              <a:rPr lang="cs-CZ" sz="1000" dirty="0" err="1"/>
              <a:t>substructures</a:t>
            </a:r>
            <a:r>
              <a:rPr lang="cs-CZ" sz="1000" dirty="0"/>
              <a:t>)</a:t>
            </a:r>
            <a:endParaRPr lang="cs-CZ" dirty="0">
              <a:cs typeface="Calibri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AE522FF-11A8-9EC8-E0B1-73C9529BCA90}"/>
              </a:ext>
            </a:extLst>
          </p:cNvPr>
          <p:cNvSpPr/>
          <p:nvPr/>
        </p:nvSpPr>
        <p:spPr>
          <a:xfrm>
            <a:off x="8468727" y="2994359"/>
            <a:ext cx="3328736" cy="2416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err="1">
                <a:cs typeface="Calibri"/>
              </a:rPr>
              <a:t>Scoring</a:t>
            </a:r>
            <a:endParaRPr lang="cs-CZ" sz="3600" dirty="0" err="1"/>
          </a:p>
        </p:txBody>
      </p:sp>
      <p:sp>
        <p:nvSpPr>
          <p:cNvPr id="10" name="Šipka: ohnutá 9">
            <a:extLst>
              <a:ext uri="{FF2B5EF4-FFF2-40B4-BE49-F238E27FC236}">
                <a16:creationId xmlns:a16="http://schemas.microsoft.com/office/drawing/2014/main" id="{9EBC167F-6CE3-066E-E2E7-0154CB9B848B}"/>
              </a:ext>
            </a:extLst>
          </p:cNvPr>
          <p:cNvSpPr/>
          <p:nvPr/>
        </p:nvSpPr>
        <p:spPr>
          <a:xfrm rot="2400000">
            <a:off x="2950962" y="2095439"/>
            <a:ext cx="1122948" cy="2296024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Šipka: ohnutá 11">
            <a:extLst>
              <a:ext uri="{FF2B5EF4-FFF2-40B4-BE49-F238E27FC236}">
                <a16:creationId xmlns:a16="http://schemas.microsoft.com/office/drawing/2014/main" id="{B322DE23-33A3-93E1-B721-4E5E7112E49E}"/>
              </a:ext>
            </a:extLst>
          </p:cNvPr>
          <p:cNvSpPr/>
          <p:nvPr/>
        </p:nvSpPr>
        <p:spPr>
          <a:xfrm rot="3360000">
            <a:off x="7519808" y="2043542"/>
            <a:ext cx="1503949" cy="1794710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1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E974A5-A763-586C-2D54-A82702209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5" y="376331"/>
            <a:ext cx="11666069" cy="15695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cs typeface="Calibri"/>
              </a:rPr>
              <a:t>Many </a:t>
            </a:r>
            <a:r>
              <a:rPr lang="cs-CZ" dirty="0" err="1">
                <a:cs typeface="Calibri"/>
              </a:rPr>
              <a:t>cheminformatic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models</a:t>
            </a:r>
            <a:r>
              <a:rPr lang="cs-CZ" dirty="0">
                <a:cs typeface="Calibri"/>
              </a:rPr>
              <a:t> are </a:t>
            </a:r>
            <a:r>
              <a:rPr lang="cs-CZ" dirty="0" err="1">
                <a:cs typeface="Calibri"/>
              </a:rPr>
              <a:t>based</a:t>
            </a:r>
            <a:r>
              <a:rPr lang="cs-CZ" dirty="0">
                <a:cs typeface="Calibri"/>
              </a:rPr>
              <a:t> on presence </a:t>
            </a:r>
            <a:r>
              <a:rPr lang="cs-CZ" dirty="0" err="1">
                <a:cs typeface="Calibri"/>
              </a:rPr>
              <a:t>of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individual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features</a:t>
            </a:r>
            <a:endParaRPr lang="cs-CZ">
              <a:cs typeface="Calibri"/>
            </a:endParaRPr>
          </a:p>
          <a:p>
            <a:pPr marL="0" indent="0">
              <a:buNone/>
            </a:pPr>
            <a:endParaRPr lang="cs-CZ" sz="2400" dirty="0">
              <a:cs typeface="Calibri"/>
            </a:endParaRPr>
          </a:p>
          <a:p>
            <a:pPr marL="0" indent="0">
              <a:buNone/>
            </a:pPr>
            <a:r>
              <a:rPr lang="cs-CZ" sz="2400" dirty="0">
                <a:cs typeface="Calibri"/>
              </a:rPr>
              <a:t>Natural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product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likeness</a:t>
            </a:r>
            <a:r>
              <a:rPr lang="cs-CZ" sz="2400" dirty="0">
                <a:ea typeface="+mn-lt"/>
                <a:cs typeface="+mn-lt"/>
              </a:rPr>
              <a:t> (</a:t>
            </a:r>
            <a:r>
              <a:rPr lang="cs-CZ" sz="2400" dirty="0" err="1">
                <a:ea typeface="+mn-lt"/>
                <a:cs typeface="+mn-lt"/>
              </a:rPr>
              <a:t>NPScore</a:t>
            </a:r>
            <a:r>
              <a:rPr lang="cs-CZ" sz="2400" dirty="0">
                <a:ea typeface="+mn-lt"/>
                <a:cs typeface="+mn-lt"/>
              </a:rPr>
              <a:t>), </a:t>
            </a:r>
            <a:r>
              <a:rPr lang="cs-CZ" sz="2400" dirty="0" err="1">
                <a:ea typeface="+mn-lt"/>
                <a:cs typeface="+mn-lt"/>
              </a:rPr>
              <a:t>Synthetic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accessibility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assessment</a:t>
            </a:r>
            <a:r>
              <a:rPr lang="cs-CZ" sz="2400" dirty="0">
                <a:ea typeface="+mn-lt"/>
                <a:cs typeface="+mn-lt"/>
              </a:rPr>
              <a:t> (</a:t>
            </a:r>
            <a:r>
              <a:rPr lang="cs-CZ" sz="2400" dirty="0" err="1">
                <a:ea typeface="+mn-lt"/>
                <a:cs typeface="+mn-lt"/>
              </a:rPr>
              <a:t>SAScore</a:t>
            </a:r>
            <a:r>
              <a:rPr lang="cs-CZ" sz="2400" dirty="0">
                <a:ea typeface="+mn-lt"/>
                <a:cs typeface="+mn-lt"/>
              </a:rPr>
              <a:t>, SYBA), </a:t>
            </a:r>
            <a:r>
              <a:rPr lang="cs-CZ" sz="2400" dirty="0" err="1">
                <a:ea typeface="+mn-lt"/>
                <a:cs typeface="+mn-lt"/>
              </a:rPr>
              <a:t>etc</a:t>
            </a:r>
            <a:r>
              <a:rPr lang="cs-CZ" sz="2400" dirty="0">
                <a:ea typeface="+mn-lt"/>
                <a:cs typeface="+mn-lt"/>
              </a:rPr>
              <a:t>.</a:t>
            </a:r>
            <a:endParaRPr lang="cs-CZ" sz="2400" dirty="0">
              <a:cs typeface="Calibri"/>
            </a:endParaRPr>
          </a:p>
        </p:txBody>
      </p:sp>
      <p:pic>
        <p:nvPicPr>
          <p:cNvPr id="2" name="Obrázek 3" descr="Obsah obrázku světlo, červená, semafor, silnice&#10;&#10;Popis se vygeneroval automaticky.">
            <a:extLst>
              <a:ext uri="{FF2B5EF4-FFF2-40B4-BE49-F238E27FC236}">
                <a16:creationId xmlns:a16="http://schemas.microsoft.com/office/drawing/2014/main" id="{93AF89F9-2D34-1105-E171-79D73AB55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94" y="3368968"/>
            <a:ext cx="7679140" cy="292533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539C983-2041-A164-0B5C-22F6CC6FD697}"/>
              </a:ext>
            </a:extLst>
          </p:cNvPr>
          <p:cNvSpPr txBox="1"/>
          <p:nvPr/>
        </p:nvSpPr>
        <p:spPr>
          <a:xfrm>
            <a:off x="854241" y="3601453"/>
            <a:ext cx="148991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 err="1"/>
              <a:t>Structure</a:t>
            </a:r>
            <a:br>
              <a:rPr lang="cs-CZ" dirty="0">
                <a:cs typeface="Calibri"/>
              </a:rPr>
            </a:br>
            <a:r>
              <a:rPr lang="cs-CZ" sz="1000" dirty="0"/>
              <a:t>(</a:t>
            </a:r>
            <a:r>
              <a:rPr lang="cs-CZ" sz="1000" dirty="0" err="1"/>
              <a:t>example</a:t>
            </a:r>
            <a:r>
              <a:rPr lang="cs-CZ" sz="1000" dirty="0"/>
              <a:t>: tyrosine)</a:t>
            </a:r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72873AB-A117-8963-F373-87174320FB71}"/>
              </a:ext>
            </a:extLst>
          </p:cNvPr>
          <p:cNvSpPr txBox="1"/>
          <p:nvPr/>
        </p:nvSpPr>
        <p:spPr>
          <a:xfrm>
            <a:off x="3621504" y="2679031"/>
            <a:ext cx="42772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features</a:t>
            </a:r>
            <a:br>
              <a:rPr lang="cs-CZ" dirty="0">
                <a:cs typeface="Calibri"/>
              </a:rPr>
            </a:br>
            <a:r>
              <a:rPr lang="cs-CZ" sz="1000" dirty="0"/>
              <a:t>(</a:t>
            </a:r>
            <a:r>
              <a:rPr lang="cs-CZ" sz="1000" dirty="0" err="1"/>
              <a:t>example</a:t>
            </a:r>
            <a:r>
              <a:rPr lang="cs-CZ" sz="1000" dirty="0"/>
              <a:t>: </a:t>
            </a:r>
            <a:r>
              <a:rPr lang="cs-CZ" sz="1000" dirty="0" err="1"/>
              <a:t>extended</a:t>
            </a:r>
            <a:r>
              <a:rPr lang="cs-CZ" sz="1000" dirty="0"/>
              <a:t> </a:t>
            </a:r>
            <a:r>
              <a:rPr lang="cs-CZ" sz="1000" dirty="0" err="1"/>
              <a:t>connectivity</a:t>
            </a:r>
            <a:r>
              <a:rPr lang="cs-CZ" sz="1000" dirty="0"/>
              <a:t> </a:t>
            </a:r>
            <a:r>
              <a:rPr lang="cs-CZ" sz="1000" dirty="0" err="1"/>
              <a:t>substructures</a:t>
            </a:r>
            <a:r>
              <a:rPr lang="cs-CZ" sz="1000" dirty="0"/>
              <a:t>)</a:t>
            </a:r>
            <a:endParaRPr lang="cs-CZ" dirty="0">
              <a:cs typeface="Calibri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AE522FF-11A8-9EC8-E0B1-73C9529BCA90}"/>
              </a:ext>
            </a:extLst>
          </p:cNvPr>
          <p:cNvSpPr/>
          <p:nvPr/>
        </p:nvSpPr>
        <p:spPr>
          <a:xfrm>
            <a:off x="8468727" y="2994359"/>
            <a:ext cx="3328736" cy="2416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err="1">
                <a:cs typeface="Calibri"/>
              </a:rPr>
              <a:t>Scoring</a:t>
            </a:r>
            <a:endParaRPr lang="cs-CZ" sz="3600" dirty="0" err="1"/>
          </a:p>
        </p:txBody>
      </p:sp>
      <p:sp>
        <p:nvSpPr>
          <p:cNvPr id="10" name="Šipka: ohnutá 9">
            <a:extLst>
              <a:ext uri="{FF2B5EF4-FFF2-40B4-BE49-F238E27FC236}">
                <a16:creationId xmlns:a16="http://schemas.microsoft.com/office/drawing/2014/main" id="{9EBC167F-6CE3-066E-E2E7-0154CB9B848B}"/>
              </a:ext>
            </a:extLst>
          </p:cNvPr>
          <p:cNvSpPr/>
          <p:nvPr/>
        </p:nvSpPr>
        <p:spPr>
          <a:xfrm rot="2400000">
            <a:off x="2950962" y="2095439"/>
            <a:ext cx="1122948" cy="2296024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Šipka: ohnutá 11">
            <a:extLst>
              <a:ext uri="{FF2B5EF4-FFF2-40B4-BE49-F238E27FC236}">
                <a16:creationId xmlns:a16="http://schemas.microsoft.com/office/drawing/2014/main" id="{B322DE23-33A3-93E1-B721-4E5E7112E49E}"/>
              </a:ext>
            </a:extLst>
          </p:cNvPr>
          <p:cNvSpPr/>
          <p:nvPr/>
        </p:nvSpPr>
        <p:spPr>
          <a:xfrm rot="3360000">
            <a:off x="7519808" y="2043542"/>
            <a:ext cx="1503949" cy="1794710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Šipka: ohnutá 12">
            <a:extLst>
              <a:ext uri="{FF2B5EF4-FFF2-40B4-BE49-F238E27FC236}">
                <a16:creationId xmlns:a16="http://schemas.microsoft.com/office/drawing/2014/main" id="{F2FFD88B-D835-4F6A-AE4C-06CCDFDB6D9E}"/>
              </a:ext>
            </a:extLst>
          </p:cNvPr>
          <p:cNvSpPr/>
          <p:nvPr/>
        </p:nvSpPr>
        <p:spPr>
          <a:xfrm rot="11700000">
            <a:off x="8183668" y="5075195"/>
            <a:ext cx="1503949" cy="1423737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541A820E-56F0-6926-DA9D-75820E3A5146}"/>
              </a:ext>
            </a:extLst>
          </p:cNvPr>
          <p:cNvSpPr/>
          <p:nvPr/>
        </p:nvSpPr>
        <p:spPr>
          <a:xfrm>
            <a:off x="4255169" y="3864142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cs typeface="Calibri"/>
              </a:rPr>
              <a:t>0.28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165514F2-E786-9BD5-AFCE-D6C3CB8DDA88}"/>
              </a:ext>
            </a:extLst>
          </p:cNvPr>
          <p:cNvSpPr/>
          <p:nvPr/>
        </p:nvSpPr>
        <p:spPr>
          <a:xfrm>
            <a:off x="5618748" y="3864142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0.13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1BBE734A-9AA0-8B82-6BB3-C6730EB8E380}"/>
              </a:ext>
            </a:extLst>
          </p:cNvPr>
          <p:cNvSpPr/>
          <p:nvPr/>
        </p:nvSpPr>
        <p:spPr>
          <a:xfrm>
            <a:off x="7303168" y="3864141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0.34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6C17AC75-5320-2AEA-3F2B-F81A6A642890}"/>
              </a:ext>
            </a:extLst>
          </p:cNvPr>
          <p:cNvSpPr/>
          <p:nvPr/>
        </p:nvSpPr>
        <p:spPr>
          <a:xfrm>
            <a:off x="4255169" y="4796589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0.11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0A74F3F0-326C-FD26-51F1-0276B8689A5B}"/>
              </a:ext>
            </a:extLst>
          </p:cNvPr>
          <p:cNvSpPr/>
          <p:nvPr/>
        </p:nvSpPr>
        <p:spPr>
          <a:xfrm>
            <a:off x="5618747" y="4796589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0.23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0F763BDF-058C-89BB-5C29-51C9C7E08ECF}"/>
              </a:ext>
            </a:extLst>
          </p:cNvPr>
          <p:cNvSpPr/>
          <p:nvPr/>
        </p:nvSpPr>
        <p:spPr>
          <a:xfrm>
            <a:off x="7303169" y="4796589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0.27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01D89FD5-5D91-564B-AF03-8AA2458F7999}"/>
              </a:ext>
            </a:extLst>
          </p:cNvPr>
          <p:cNvSpPr/>
          <p:nvPr/>
        </p:nvSpPr>
        <p:spPr>
          <a:xfrm>
            <a:off x="4255169" y="5879431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0.22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77BA7735-92C6-3F80-E594-21255F4627D5}"/>
              </a:ext>
            </a:extLst>
          </p:cNvPr>
          <p:cNvSpPr/>
          <p:nvPr/>
        </p:nvSpPr>
        <p:spPr>
          <a:xfrm>
            <a:off x="5618747" y="5879431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0.15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E35290BC-C246-0692-8711-3276FB7B3662}"/>
              </a:ext>
            </a:extLst>
          </p:cNvPr>
          <p:cNvSpPr/>
          <p:nvPr/>
        </p:nvSpPr>
        <p:spPr>
          <a:xfrm>
            <a:off x="7303169" y="5879431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0.17</a:t>
            </a:r>
          </a:p>
        </p:txBody>
      </p:sp>
    </p:spTree>
    <p:extLst>
      <p:ext uri="{BB962C8B-B14F-4D97-AF65-F5344CB8AC3E}">
        <p14:creationId xmlns:p14="http://schemas.microsoft.com/office/powerpoint/2010/main" val="40962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E974A5-A763-586C-2D54-A82702209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5" y="376331"/>
            <a:ext cx="11666069" cy="15695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cs typeface="Calibri"/>
              </a:rPr>
              <a:t>Many </a:t>
            </a:r>
            <a:r>
              <a:rPr lang="cs-CZ" dirty="0" err="1">
                <a:cs typeface="Calibri"/>
              </a:rPr>
              <a:t>cheminformatic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models</a:t>
            </a:r>
            <a:r>
              <a:rPr lang="cs-CZ" dirty="0">
                <a:cs typeface="Calibri"/>
              </a:rPr>
              <a:t> are </a:t>
            </a:r>
            <a:r>
              <a:rPr lang="cs-CZ" dirty="0" err="1">
                <a:cs typeface="Calibri"/>
              </a:rPr>
              <a:t>based</a:t>
            </a:r>
            <a:r>
              <a:rPr lang="cs-CZ" dirty="0">
                <a:cs typeface="Calibri"/>
              </a:rPr>
              <a:t> on presence </a:t>
            </a:r>
            <a:r>
              <a:rPr lang="cs-CZ" dirty="0" err="1">
                <a:cs typeface="Calibri"/>
              </a:rPr>
              <a:t>of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individual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features</a:t>
            </a:r>
            <a:endParaRPr lang="cs-CZ">
              <a:cs typeface="Calibri"/>
            </a:endParaRPr>
          </a:p>
          <a:p>
            <a:pPr marL="0" indent="0">
              <a:buNone/>
            </a:pPr>
            <a:endParaRPr lang="cs-CZ" sz="2400" dirty="0">
              <a:cs typeface="Calibri"/>
            </a:endParaRPr>
          </a:p>
          <a:p>
            <a:pPr marL="0" indent="0">
              <a:buNone/>
            </a:pPr>
            <a:r>
              <a:rPr lang="cs-CZ" sz="2400" dirty="0">
                <a:cs typeface="Calibri"/>
              </a:rPr>
              <a:t>Natural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product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dirty="0" err="1">
                <a:ea typeface="+mn-lt"/>
                <a:cs typeface="+mn-lt"/>
              </a:rPr>
              <a:t>likeness</a:t>
            </a:r>
            <a:r>
              <a:rPr lang="cs-CZ" sz="2400" dirty="0">
                <a:ea typeface="+mn-lt"/>
                <a:cs typeface="+mn-lt"/>
              </a:rPr>
              <a:t> (</a:t>
            </a:r>
            <a:r>
              <a:rPr lang="cs-CZ" sz="2400" dirty="0" err="1">
                <a:ea typeface="+mn-lt"/>
                <a:cs typeface="+mn-lt"/>
              </a:rPr>
              <a:t>NPScore</a:t>
            </a:r>
            <a:r>
              <a:rPr lang="cs-CZ" sz="2400" dirty="0">
                <a:ea typeface="+mn-lt"/>
                <a:cs typeface="+mn-lt"/>
              </a:rPr>
              <a:t>), </a:t>
            </a:r>
            <a:r>
              <a:rPr lang="cs-CZ" sz="2400" dirty="0" err="1">
                <a:ea typeface="+mn-lt"/>
                <a:cs typeface="+mn-lt"/>
              </a:rPr>
              <a:t>Synthetic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accessibility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assessment</a:t>
            </a:r>
            <a:r>
              <a:rPr lang="cs-CZ" sz="2400" dirty="0">
                <a:ea typeface="+mn-lt"/>
                <a:cs typeface="+mn-lt"/>
              </a:rPr>
              <a:t> (</a:t>
            </a:r>
            <a:r>
              <a:rPr lang="cs-CZ" sz="2400" dirty="0" err="1">
                <a:ea typeface="+mn-lt"/>
                <a:cs typeface="+mn-lt"/>
              </a:rPr>
              <a:t>SAScore</a:t>
            </a:r>
            <a:r>
              <a:rPr lang="cs-CZ" sz="2400" dirty="0">
                <a:ea typeface="+mn-lt"/>
                <a:cs typeface="+mn-lt"/>
              </a:rPr>
              <a:t>, SYBA), </a:t>
            </a:r>
            <a:r>
              <a:rPr lang="cs-CZ" sz="2400" dirty="0" err="1">
                <a:ea typeface="+mn-lt"/>
                <a:cs typeface="+mn-lt"/>
              </a:rPr>
              <a:t>etc</a:t>
            </a:r>
            <a:r>
              <a:rPr lang="cs-CZ" sz="2400" dirty="0">
                <a:ea typeface="+mn-lt"/>
                <a:cs typeface="+mn-lt"/>
              </a:rPr>
              <a:t>.</a:t>
            </a:r>
            <a:endParaRPr lang="cs-CZ" sz="2400" dirty="0">
              <a:cs typeface="Calibri"/>
            </a:endParaRPr>
          </a:p>
        </p:txBody>
      </p:sp>
      <p:pic>
        <p:nvPicPr>
          <p:cNvPr id="2" name="Obrázek 3" descr="Obsah obrázku světlo, červená, semafor, silnice&#10;&#10;Popis se vygeneroval automaticky.">
            <a:extLst>
              <a:ext uri="{FF2B5EF4-FFF2-40B4-BE49-F238E27FC236}">
                <a16:creationId xmlns:a16="http://schemas.microsoft.com/office/drawing/2014/main" id="{93AF89F9-2D34-1105-E171-79D73AB55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94" y="3368968"/>
            <a:ext cx="7679140" cy="2925337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85AA685E-1A7C-A883-246B-86F9DB49EA68}"/>
              </a:ext>
            </a:extLst>
          </p:cNvPr>
          <p:cNvSpPr txBox="1">
            <a:spLocks/>
          </p:cNvSpPr>
          <p:nvPr/>
        </p:nvSpPr>
        <p:spPr>
          <a:xfrm>
            <a:off x="257500" y="6293863"/>
            <a:ext cx="11666069" cy="566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cs typeface="Calibri"/>
              </a:rPr>
              <a:t>?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How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about</a:t>
            </a:r>
            <a:r>
              <a:rPr lang="cs-CZ" dirty="0">
                <a:cs typeface="Calibri"/>
              </a:rPr>
              <a:t> "</a:t>
            </a:r>
            <a:r>
              <a:rPr lang="cs-CZ" dirty="0" err="1">
                <a:cs typeface="Calibri"/>
              </a:rPr>
              <a:t>good</a:t>
            </a:r>
            <a:r>
              <a:rPr lang="cs-CZ" dirty="0">
                <a:cs typeface="Calibri"/>
              </a:rPr>
              <a:t>" </a:t>
            </a:r>
            <a:r>
              <a:rPr lang="cs-CZ" dirty="0" err="1">
                <a:cs typeface="Calibri"/>
              </a:rPr>
              <a:t>features</a:t>
            </a:r>
            <a:r>
              <a:rPr lang="cs-CZ" dirty="0">
                <a:cs typeface="Calibri"/>
              </a:rPr>
              <a:t> in "</a:t>
            </a:r>
            <a:r>
              <a:rPr lang="cs-CZ" dirty="0" err="1">
                <a:cs typeface="Calibri"/>
              </a:rPr>
              <a:t>bad</a:t>
            </a:r>
            <a:r>
              <a:rPr lang="cs-CZ" dirty="0">
                <a:cs typeface="Calibri"/>
              </a:rPr>
              <a:t>" </a:t>
            </a:r>
            <a:r>
              <a:rPr lang="cs-CZ" dirty="0" err="1">
                <a:cs typeface="Calibri"/>
              </a:rPr>
              <a:t>combinations</a:t>
            </a:r>
            <a:r>
              <a:rPr lang="cs-CZ" dirty="0">
                <a:cs typeface="Calibri"/>
              </a:rPr>
              <a:t>, and </a:t>
            </a:r>
            <a:r>
              <a:rPr lang="cs-CZ" i="1" dirty="0">
                <a:cs typeface="Calibri"/>
              </a:rPr>
              <a:t>vice versa</a:t>
            </a:r>
            <a:r>
              <a:rPr lang="cs-CZ" dirty="0">
                <a:cs typeface="Calibri"/>
              </a:rPr>
              <a:t> </a:t>
            </a:r>
            <a:r>
              <a:rPr lang="cs-CZ" sz="3200" b="1" dirty="0">
                <a:cs typeface="Calibri"/>
              </a:rPr>
              <a:t>?</a:t>
            </a:r>
            <a:endParaRPr lang="cs-CZ" sz="3200" b="1"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39C983-2041-A164-0B5C-22F6CC6FD697}"/>
              </a:ext>
            </a:extLst>
          </p:cNvPr>
          <p:cNvSpPr txBox="1"/>
          <p:nvPr/>
        </p:nvSpPr>
        <p:spPr>
          <a:xfrm>
            <a:off x="854241" y="3601453"/>
            <a:ext cx="148991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 err="1"/>
              <a:t>Structure</a:t>
            </a:r>
            <a:br>
              <a:rPr lang="cs-CZ" dirty="0">
                <a:cs typeface="Calibri"/>
              </a:rPr>
            </a:br>
            <a:r>
              <a:rPr lang="cs-CZ" sz="1000" dirty="0"/>
              <a:t>(</a:t>
            </a:r>
            <a:r>
              <a:rPr lang="cs-CZ" sz="1000" dirty="0" err="1"/>
              <a:t>example</a:t>
            </a:r>
            <a:r>
              <a:rPr lang="cs-CZ" sz="1000" dirty="0"/>
              <a:t>: tyrosine)</a:t>
            </a:r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72873AB-A117-8963-F373-87174320FB71}"/>
              </a:ext>
            </a:extLst>
          </p:cNvPr>
          <p:cNvSpPr txBox="1"/>
          <p:nvPr/>
        </p:nvSpPr>
        <p:spPr>
          <a:xfrm>
            <a:off x="3621504" y="2679031"/>
            <a:ext cx="42772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features</a:t>
            </a:r>
            <a:br>
              <a:rPr lang="cs-CZ" dirty="0">
                <a:cs typeface="Calibri"/>
              </a:rPr>
            </a:br>
            <a:r>
              <a:rPr lang="cs-CZ" sz="1000" dirty="0"/>
              <a:t>(</a:t>
            </a:r>
            <a:r>
              <a:rPr lang="cs-CZ" sz="1000" dirty="0" err="1"/>
              <a:t>example</a:t>
            </a:r>
            <a:r>
              <a:rPr lang="cs-CZ" sz="1000" dirty="0"/>
              <a:t>: </a:t>
            </a:r>
            <a:r>
              <a:rPr lang="cs-CZ" sz="1000" dirty="0" err="1"/>
              <a:t>extended</a:t>
            </a:r>
            <a:r>
              <a:rPr lang="cs-CZ" sz="1000" dirty="0"/>
              <a:t> </a:t>
            </a:r>
            <a:r>
              <a:rPr lang="cs-CZ" sz="1000" dirty="0" err="1"/>
              <a:t>connectivity</a:t>
            </a:r>
            <a:r>
              <a:rPr lang="cs-CZ" sz="1000" dirty="0"/>
              <a:t> </a:t>
            </a:r>
            <a:r>
              <a:rPr lang="cs-CZ" sz="1000" dirty="0" err="1"/>
              <a:t>substructures</a:t>
            </a:r>
            <a:r>
              <a:rPr lang="cs-CZ" sz="1000" dirty="0"/>
              <a:t>)</a:t>
            </a:r>
            <a:endParaRPr lang="cs-CZ" dirty="0">
              <a:cs typeface="Calibri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AE522FF-11A8-9EC8-E0B1-73C9529BCA90}"/>
              </a:ext>
            </a:extLst>
          </p:cNvPr>
          <p:cNvSpPr/>
          <p:nvPr/>
        </p:nvSpPr>
        <p:spPr>
          <a:xfrm>
            <a:off x="8468727" y="2994359"/>
            <a:ext cx="3328736" cy="2416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err="1">
                <a:cs typeface="Calibri"/>
              </a:rPr>
              <a:t>Scoring</a:t>
            </a:r>
            <a:endParaRPr lang="cs-CZ" sz="3600" dirty="0" err="1"/>
          </a:p>
        </p:txBody>
      </p:sp>
      <p:sp>
        <p:nvSpPr>
          <p:cNvPr id="10" name="Šipka: ohnutá 9">
            <a:extLst>
              <a:ext uri="{FF2B5EF4-FFF2-40B4-BE49-F238E27FC236}">
                <a16:creationId xmlns:a16="http://schemas.microsoft.com/office/drawing/2014/main" id="{9EBC167F-6CE3-066E-E2E7-0154CB9B848B}"/>
              </a:ext>
            </a:extLst>
          </p:cNvPr>
          <p:cNvSpPr/>
          <p:nvPr/>
        </p:nvSpPr>
        <p:spPr>
          <a:xfrm rot="2400000">
            <a:off x="2950962" y="2095439"/>
            <a:ext cx="1122948" cy="2296024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Šipka: ohnutá 11">
            <a:extLst>
              <a:ext uri="{FF2B5EF4-FFF2-40B4-BE49-F238E27FC236}">
                <a16:creationId xmlns:a16="http://schemas.microsoft.com/office/drawing/2014/main" id="{B322DE23-33A3-93E1-B721-4E5E7112E49E}"/>
              </a:ext>
            </a:extLst>
          </p:cNvPr>
          <p:cNvSpPr/>
          <p:nvPr/>
        </p:nvSpPr>
        <p:spPr>
          <a:xfrm rot="3360000">
            <a:off x="7519808" y="2043542"/>
            <a:ext cx="1503949" cy="1794710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Šipka: ohnutá 12">
            <a:extLst>
              <a:ext uri="{FF2B5EF4-FFF2-40B4-BE49-F238E27FC236}">
                <a16:creationId xmlns:a16="http://schemas.microsoft.com/office/drawing/2014/main" id="{F2FFD88B-D835-4F6A-AE4C-06CCDFDB6D9E}"/>
              </a:ext>
            </a:extLst>
          </p:cNvPr>
          <p:cNvSpPr/>
          <p:nvPr/>
        </p:nvSpPr>
        <p:spPr>
          <a:xfrm rot="11700000">
            <a:off x="8183668" y="5075195"/>
            <a:ext cx="1503949" cy="1423737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541A820E-56F0-6926-DA9D-75820E3A5146}"/>
              </a:ext>
            </a:extLst>
          </p:cNvPr>
          <p:cNvSpPr/>
          <p:nvPr/>
        </p:nvSpPr>
        <p:spPr>
          <a:xfrm>
            <a:off x="4255169" y="3864142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cs typeface="Calibri"/>
              </a:rPr>
              <a:t>0.28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165514F2-E786-9BD5-AFCE-D6C3CB8DDA88}"/>
              </a:ext>
            </a:extLst>
          </p:cNvPr>
          <p:cNvSpPr/>
          <p:nvPr/>
        </p:nvSpPr>
        <p:spPr>
          <a:xfrm>
            <a:off x="5618748" y="3864142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0.13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1BBE734A-9AA0-8B82-6BB3-C6730EB8E380}"/>
              </a:ext>
            </a:extLst>
          </p:cNvPr>
          <p:cNvSpPr/>
          <p:nvPr/>
        </p:nvSpPr>
        <p:spPr>
          <a:xfrm>
            <a:off x="7303168" y="3864141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0.34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6C17AC75-5320-2AEA-3F2B-F81A6A642890}"/>
              </a:ext>
            </a:extLst>
          </p:cNvPr>
          <p:cNvSpPr/>
          <p:nvPr/>
        </p:nvSpPr>
        <p:spPr>
          <a:xfrm>
            <a:off x="4255169" y="4796589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0.11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0A74F3F0-326C-FD26-51F1-0276B8689A5B}"/>
              </a:ext>
            </a:extLst>
          </p:cNvPr>
          <p:cNvSpPr/>
          <p:nvPr/>
        </p:nvSpPr>
        <p:spPr>
          <a:xfrm>
            <a:off x="5618747" y="4796589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0.23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0F763BDF-058C-89BB-5C29-51C9C7E08ECF}"/>
              </a:ext>
            </a:extLst>
          </p:cNvPr>
          <p:cNvSpPr/>
          <p:nvPr/>
        </p:nvSpPr>
        <p:spPr>
          <a:xfrm>
            <a:off x="7303169" y="4796589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0.27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01D89FD5-5D91-564B-AF03-8AA2458F7999}"/>
              </a:ext>
            </a:extLst>
          </p:cNvPr>
          <p:cNvSpPr/>
          <p:nvPr/>
        </p:nvSpPr>
        <p:spPr>
          <a:xfrm>
            <a:off x="4255169" y="5879431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0.22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77BA7735-92C6-3F80-E594-21255F4627D5}"/>
              </a:ext>
            </a:extLst>
          </p:cNvPr>
          <p:cNvSpPr/>
          <p:nvPr/>
        </p:nvSpPr>
        <p:spPr>
          <a:xfrm>
            <a:off x="5618747" y="5879431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0.15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E35290BC-C246-0692-8711-3276FB7B3662}"/>
              </a:ext>
            </a:extLst>
          </p:cNvPr>
          <p:cNvSpPr/>
          <p:nvPr/>
        </p:nvSpPr>
        <p:spPr>
          <a:xfrm>
            <a:off x="7303169" y="5879431"/>
            <a:ext cx="852237" cy="34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Calibri"/>
              </a:rPr>
              <a:t>0.17</a:t>
            </a:r>
          </a:p>
        </p:txBody>
      </p:sp>
    </p:spTree>
    <p:extLst>
      <p:ext uri="{BB962C8B-B14F-4D97-AF65-F5344CB8AC3E}">
        <p14:creationId xmlns:p14="http://schemas.microsoft.com/office/powerpoint/2010/main" val="122425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D438E-8BD4-0366-2E58-5FBE88CD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51"/>
            <a:ext cx="10515600" cy="834273"/>
          </a:xfrm>
        </p:spPr>
        <p:txBody>
          <a:bodyPr/>
          <a:lstStyle/>
          <a:p>
            <a:r>
              <a:rPr lang="cs-CZ" dirty="0" err="1">
                <a:cs typeface="Calibri Light"/>
              </a:rPr>
              <a:t>Conceptual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parallels</a:t>
            </a:r>
            <a:r>
              <a:rPr lang="cs-CZ" dirty="0">
                <a:cs typeface="Calibri Light"/>
              </a:rPr>
              <a:t> </a:t>
            </a:r>
            <a:r>
              <a:rPr lang="cs-CZ" dirty="0" err="1">
                <a:cs typeface="Calibri Light"/>
              </a:rPr>
              <a:t>for</a:t>
            </a:r>
            <a:r>
              <a:rPr lang="cs-CZ" dirty="0">
                <a:cs typeface="Calibri Light"/>
              </a:rPr>
              <a:t> </a:t>
            </a:r>
            <a:r>
              <a:rPr lang="cs-CZ" dirty="0" err="1">
                <a:cs typeface="Calibri Light"/>
              </a:rPr>
              <a:t>feature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interrelations</a:t>
            </a:r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8F80BC-630A-71A1-5483-EF4E6E60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073"/>
            <a:ext cx="10966784" cy="29376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 err="1">
                <a:cs typeface="Calibri"/>
              </a:rPr>
              <a:t>Bioinformatics</a:t>
            </a:r>
            <a:r>
              <a:rPr lang="cs-CZ" dirty="0">
                <a:cs typeface="Calibri"/>
              </a:rPr>
              <a:t>: </a:t>
            </a:r>
            <a:r>
              <a:rPr lang="cs-CZ" dirty="0" err="1">
                <a:cs typeface="Calibri"/>
              </a:rPr>
              <a:t>quantifying</a:t>
            </a:r>
            <a:r>
              <a:rPr lang="cs-CZ" dirty="0">
                <a:cs typeface="Calibri"/>
              </a:rPr>
              <a:t> gene co-inheritance</a:t>
            </a:r>
          </a:p>
          <a:p>
            <a:r>
              <a:rPr lang="cs-CZ" b="1" dirty="0" err="1">
                <a:cs typeface="Calibri"/>
              </a:rPr>
              <a:t>Medicine</a:t>
            </a:r>
            <a:r>
              <a:rPr lang="cs-CZ" dirty="0">
                <a:cs typeface="Calibri"/>
              </a:rPr>
              <a:t>: </a:t>
            </a:r>
            <a:r>
              <a:rPr lang="cs-CZ" dirty="0" err="1">
                <a:cs typeface="Calibri"/>
              </a:rPr>
              <a:t>quantifying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disease</a:t>
            </a:r>
            <a:r>
              <a:rPr lang="cs-CZ" dirty="0">
                <a:cs typeface="Calibri"/>
              </a:rPr>
              <a:t> co-</a:t>
            </a:r>
            <a:r>
              <a:rPr lang="cs-CZ" dirty="0" err="1">
                <a:cs typeface="Calibri"/>
              </a:rPr>
              <a:t>morbidities</a:t>
            </a:r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… </a:t>
            </a:r>
            <a:r>
              <a:rPr lang="cs-CZ" dirty="0" err="1">
                <a:cs typeface="Calibri"/>
              </a:rPr>
              <a:t>among</a:t>
            </a:r>
            <a:r>
              <a:rPr lang="cs-CZ" dirty="0">
                <a:cs typeface="Calibri"/>
              </a:rPr>
              <a:t> many </a:t>
            </a:r>
            <a:r>
              <a:rPr lang="cs-CZ" dirty="0" err="1">
                <a:cs typeface="Calibri"/>
              </a:rPr>
              <a:t>others</a:t>
            </a:r>
            <a:r>
              <a:rPr lang="cs-CZ" dirty="0">
                <a:cs typeface="Calibri"/>
              </a:rPr>
              <a:t> ...</a:t>
            </a:r>
          </a:p>
          <a:p>
            <a:r>
              <a:rPr lang="cs-CZ" b="1" dirty="0" err="1">
                <a:cs typeface="Calibri"/>
              </a:rPr>
              <a:t>Linguistics</a:t>
            </a:r>
            <a:r>
              <a:rPr lang="cs-CZ" dirty="0">
                <a:cs typeface="Calibri"/>
              </a:rPr>
              <a:t>: </a:t>
            </a:r>
            <a:r>
              <a:rPr lang="cs-CZ" dirty="0" err="1">
                <a:cs typeface="Calibri"/>
              </a:rPr>
              <a:t>quantifying</a:t>
            </a:r>
            <a:r>
              <a:rPr lang="cs-CZ" dirty="0">
                <a:cs typeface="Calibri"/>
              </a:rPr>
              <a:t> text </a:t>
            </a:r>
            <a:r>
              <a:rPr lang="cs-CZ" dirty="0" err="1">
                <a:cs typeface="Calibri"/>
              </a:rPr>
              <a:t>difficulty</a:t>
            </a:r>
            <a:r>
              <a:rPr lang="cs-CZ" dirty="0">
                <a:cs typeface="Calibri"/>
              </a:rPr>
              <a:t> (</a:t>
            </a:r>
            <a:r>
              <a:rPr lang="cs-CZ" i="1" dirty="0">
                <a:cs typeface="Calibri"/>
              </a:rPr>
              <a:t>Flor et. al.</a:t>
            </a:r>
            <a:r>
              <a:rPr lang="cs-CZ" dirty="0">
                <a:cs typeface="Calibri"/>
              </a:rPr>
              <a:t>)</a:t>
            </a:r>
          </a:p>
          <a:p>
            <a:pPr lvl="1"/>
            <a:r>
              <a:rPr lang="cs-CZ" dirty="0">
                <a:cs typeface="Calibri"/>
              </a:rPr>
              <a:t>prior: "text </a:t>
            </a:r>
            <a:r>
              <a:rPr lang="cs-CZ" dirty="0" err="1">
                <a:cs typeface="Calibri"/>
              </a:rPr>
              <a:t>containing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obscure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words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is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harder</a:t>
            </a:r>
            <a:r>
              <a:rPr lang="cs-CZ" dirty="0">
                <a:cs typeface="Calibri"/>
              </a:rPr>
              <a:t> to </a:t>
            </a:r>
            <a:r>
              <a:rPr lang="cs-CZ" dirty="0" err="1">
                <a:cs typeface="Calibri"/>
              </a:rPr>
              <a:t>comprehend</a:t>
            </a:r>
            <a:r>
              <a:rPr lang="cs-CZ" dirty="0">
                <a:cs typeface="Calibri"/>
              </a:rPr>
              <a:t>"</a:t>
            </a:r>
          </a:p>
          <a:p>
            <a:pPr lvl="1"/>
            <a:r>
              <a:rPr lang="cs-CZ" dirty="0" err="1">
                <a:cs typeface="Calibri"/>
              </a:rPr>
              <a:t>proposed</a:t>
            </a:r>
            <a:r>
              <a:rPr lang="cs-CZ" dirty="0">
                <a:cs typeface="Calibri"/>
              </a:rPr>
              <a:t>: "text </a:t>
            </a:r>
            <a:r>
              <a:rPr lang="cs-CZ" dirty="0" err="1">
                <a:cs typeface="Calibri"/>
              </a:rPr>
              <a:t>containing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strange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word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combinations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is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harder</a:t>
            </a:r>
            <a:r>
              <a:rPr lang="cs-CZ" dirty="0">
                <a:cs typeface="Calibri"/>
              </a:rPr>
              <a:t> to </a:t>
            </a:r>
            <a:r>
              <a:rPr lang="cs-CZ" dirty="0" err="1">
                <a:cs typeface="Calibri"/>
              </a:rPr>
              <a:t>comprehend</a:t>
            </a:r>
            <a:r>
              <a:rPr lang="cs-CZ" dirty="0">
                <a:cs typeface="Calibri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0040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D438E-8BD4-0366-2E58-5FBE88CD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51"/>
            <a:ext cx="10515600" cy="834273"/>
          </a:xfrm>
        </p:spPr>
        <p:txBody>
          <a:bodyPr/>
          <a:lstStyle/>
          <a:p>
            <a:r>
              <a:rPr lang="cs-CZ" dirty="0" err="1">
                <a:cs typeface="Calibri Light"/>
              </a:rPr>
              <a:t>Conceptual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parallels</a:t>
            </a:r>
            <a:r>
              <a:rPr lang="cs-CZ" dirty="0">
                <a:cs typeface="Calibri Light"/>
              </a:rPr>
              <a:t> </a:t>
            </a:r>
            <a:r>
              <a:rPr lang="cs-CZ" dirty="0" err="1">
                <a:cs typeface="Calibri Light"/>
              </a:rPr>
              <a:t>for</a:t>
            </a:r>
            <a:r>
              <a:rPr lang="cs-CZ" dirty="0">
                <a:cs typeface="Calibri Light"/>
              </a:rPr>
              <a:t> </a:t>
            </a:r>
            <a:r>
              <a:rPr lang="cs-CZ" dirty="0" err="1">
                <a:cs typeface="Calibri Light"/>
              </a:rPr>
              <a:t>feature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interrelations</a:t>
            </a:r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8F80BC-630A-71A1-5483-EF4E6E60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073"/>
            <a:ext cx="10966784" cy="29376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 err="1">
                <a:cs typeface="Calibri"/>
              </a:rPr>
              <a:t>Bioinformatics</a:t>
            </a:r>
            <a:r>
              <a:rPr lang="cs-CZ" dirty="0">
                <a:cs typeface="Calibri"/>
              </a:rPr>
              <a:t>: </a:t>
            </a:r>
            <a:r>
              <a:rPr lang="cs-CZ" dirty="0" err="1">
                <a:cs typeface="Calibri"/>
              </a:rPr>
              <a:t>quantifying</a:t>
            </a:r>
            <a:r>
              <a:rPr lang="cs-CZ" dirty="0">
                <a:cs typeface="Calibri"/>
              </a:rPr>
              <a:t> gene co-inheritance</a:t>
            </a:r>
          </a:p>
          <a:p>
            <a:r>
              <a:rPr lang="cs-CZ" b="1" dirty="0" err="1">
                <a:cs typeface="Calibri"/>
              </a:rPr>
              <a:t>Medicine</a:t>
            </a:r>
            <a:r>
              <a:rPr lang="cs-CZ" dirty="0">
                <a:cs typeface="Calibri"/>
              </a:rPr>
              <a:t>: </a:t>
            </a:r>
            <a:r>
              <a:rPr lang="cs-CZ" dirty="0" err="1">
                <a:cs typeface="Calibri"/>
              </a:rPr>
              <a:t>quantifying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disease</a:t>
            </a:r>
            <a:r>
              <a:rPr lang="cs-CZ" dirty="0">
                <a:cs typeface="Calibri"/>
              </a:rPr>
              <a:t> co-</a:t>
            </a:r>
            <a:r>
              <a:rPr lang="cs-CZ" dirty="0" err="1">
                <a:cs typeface="Calibri"/>
              </a:rPr>
              <a:t>morbidities</a:t>
            </a:r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… </a:t>
            </a:r>
            <a:r>
              <a:rPr lang="cs-CZ" dirty="0" err="1">
                <a:cs typeface="Calibri"/>
              </a:rPr>
              <a:t>among</a:t>
            </a:r>
            <a:r>
              <a:rPr lang="cs-CZ" dirty="0">
                <a:cs typeface="Calibri"/>
              </a:rPr>
              <a:t> many </a:t>
            </a:r>
            <a:r>
              <a:rPr lang="cs-CZ" dirty="0" err="1">
                <a:cs typeface="Calibri"/>
              </a:rPr>
              <a:t>others</a:t>
            </a:r>
            <a:r>
              <a:rPr lang="cs-CZ" dirty="0">
                <a:cs typeface="Calibri"/>
              </a:rPr>
              <a:t> ...</a:t>
            </a:r>
          </a:p>
          <a:p>
            <a:r>
              <a:rPr lang="cs-CZ" b="1" dirty="0" err="1">
                <a:cs typeface="Calibri"/>
              </a:rPr>
              <a:t>Linguistics</a:t>
            </a:r>
            <a:r>
              <a:rPr lang="cs-CZ" dirty="0">
                <a:cs typeface="Calibri"/>
              </a:rPr>
              <a:t>: </a:t>
            </a:r>
            <a:r>
              <a:rPr lang="cs-CZ" dirty="0" err="1">
                <a:cs typeface="Calibri"/>
              </a:rPr>
              <a:t>quantifying</a:t>
            </a:r>
            <a:r>
              <a:rPr lang="cs-CZ" dirty="0">
                <a:cs typeface="Calibri"/>
              </a:rPr>
              <a:t> text </a:t>
            </a:r>
            <a:r>
              <a:rPr lang="cs-CZ" dirty="0" err="1">
                <a:cs typeface="Calibri"/>
              </a:rPr>
              <a:t>difficulty</a:t>
            </a:r>
            <a:r>
              <a:rPr lang="cs-CZ" dirty="0">
                <a:cs typeface="Calibri"/>
              </a:rPr>
              <a:t> (</a:t>
            </a:r>
            <a:r>
              <a:rPr lang="cs-CZ" i="1" dirty="0">
                <a:cs typeface="Calibri"/>
              </a:rPr>
              <a:t>Flor et. al.</a:t>
            </a:r>
            <a:r>
              <a:rPr lang="cs-CZ" dirty="0">
                <a:cs typeface="Calibri"/>
              </a:rPr>
              <a:t>)</a:t>
            </a:r>
          </a:p>
          <a:p>
            <a:pPr lvl="1"/>
            <a:r>
              <a:rPr lang="cs-CZ" dirty="0">
                <a:cs typeface="Calibri"/>
              </a:rPr>
              <a:t>prior: "text </a:t>
            </a:r>
            <a:r>
              <a:rPr lang="cs-CZ" dirty="0" err="1">
                <a:cs typeface="Calibri"/>
              </a:rPr>
              <a:t>containing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obscure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words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is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harder</a:t>
            </a:r>
            <a:r>
              <a:rPr lang="cs-CZ" dirty="0">
                <a:cs typeface="Calibri"/>
              </a:rPr>
              <a:t> to </a:t>
            </a:r>
            <a:r>
              <a:rPr lang="cs-CZ" dirty="0" err="1">
                <a:cs typeface="Calibri"/>
              </a:rPr>
              <a:t>comprehend</a:t>
            </a:r>
            <a:r>
              <a:rPr lang="cs-CZ" dirty="0">
                <a:cs typeface="Calibri"/>
              </a:rPr>
              <a:t>"</a:t>
            </a:r>
          </a:p>
          <a:p>
            <a:pPr lvl="1"/>
            <a:r>
              <a:rPr lang="cs-CZ" dirty="0" err="1">
                <a:cs typeface="Calibri"/>
              </a:rPr>
              <a:t>proposed</a:t>
            </a:r>
            <a:r>
              <a:rPr lang="cs-CZ" dirty="0">
                <a:cs typeface="Calibri"/>
              </a:rPr>
              <a:t>: "text </a:t>
            </a:r>
            <a:r>
              <a:rPr lang="cs-CZ" dirty="0" err="1">
                <a:cs typeface="Calibri"/>
              </a:rPr>
              <a:t>containing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strange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word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combinations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is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harder</a:t>
            </a:r>
            <a:r>
              <a:rPr lang="cs-CZ" dirty="0">
                <a:cs typeface="Calibri"/>
              </a:rPr>
              <a:t> to </a:t>
            </a:r>
            <a:r>
              <a:rPr lang="cs-CZ" dirty="0" err="1">
                <a:cs typeface="Calibri"/>
              </a:rPr>
              <a:t>comprehend</a:t>
            </a:r>
            <a:r>
              <a:rPr lang="cs-CZ" dirty="0">
                <a:cs typeface="Calibri"/>
              </a:rPr>
              <a:t>"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86C1F6-EC8C-CB08-DA03-E804EB9EBB5E}"/>
              </a:ext>
            </a:extLst>
          </p:cNvPr>
          <p:cNvSpPr txBox="1"/>
          <p:nvPr/>
        </p:nvSpPr>
        <p:spPr>
          <a:xfrm>
            <a:off x="302795" y="4313321"/>
            <a:ext cx="513948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 err="1"/>
              <a:t>For</a:t>
            </a:r>
            <a:r>
              <a:rPr lang="cs-CZ" sz="2000" b="1" dirty="0"/>
              <a:t> </a:t>
            </a:r>
            <a:r>
              <a:rPr lang="cs-CZ" sz="2000" b="1" dirty="0" err="1"/>
              <a:t>comparison</a:t>
            </a:r>
            <a:r>
              <a:rPr lang="cs-CZ" sz="2000" b="1" dirty="0"/>
              <a:t>, </a:t>
            </a:r>
            <a:r>
              <a:rPr lang="cs-CZ" sz="2000" b="1" dirty="0" err="1"/>
              <a:t>consider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sentences</a:t>
            </a:r>
            <a:r>
              <a:rPr lang="cs-CZ" sz="2000" b="1" dirty="0"/>
              <a:t>: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A8312B3-35DF-4614-EE37-ADC1C2EB04AA}"/>
              </a:ext>
            </a:extLst>
          </p:cNvPr>
          <p:cNvSpPr txBox="1"/>
          <p:nvPr/>
        </p:nvSpPr>
        <p:spPr>
          <a:xfrm>
            <a:off x="305301" y="5007643"/>
            <a:ext cx="1162651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 dirty="0"/>
              <a:t>"</a:t>
            </a:r>
            <a:r>
              <a:rPr lang="cs-CZ" sz="2800" dirty="0" err="1"/>
              <a:t>Sheep</a:t>
            </a:r>
            <a:r>
              <a:rPr lang="cs-CZ" sz="2800" dirty="0"/>
              <a:t> </a:t>
            </a:r>
            <a:r>
              <a:rPr lang="cs-CZ" sz="2800" dirty="0" err="1"/>
              <a:t>slept</a:t>
            </a:r>
            <a:r>
              <a:rPr lang="cs-CZ" sz="2800" dirty="0"/>
              <a:t> </a:t>
            </a:r>
            <a:r>
              <a:rPr lang="cs-CZ" sz="2800" dirty="0" err="1"/>
              <a:t>quietly</a:t>
            </a:r>
            <a:r>
              <a:rPr lang="cs-CZ" sz="2800" dirty="0"/>
              <a:t> in </a:t>
            </a:r>
            <a:r>
              <a:rPr lang="cs-CZ" sz="2800" dirty="0" err="1"/>
              <a:t>the</a:t>
            </a:r>
            <a:r>
              <a:rPr lang="cs-CZ" sz="2800" dirty="0"/>
              <a:t> barn."    vs.    "</a:t>
            </a:r>
            <a:r>
              <a:rPr lang="cs-CZ" sz="2800" dirty="0" err="1"/>
              <a:t>Sheep</a:t>
            </a:r>
            <a:r>
              <a:rPr lang="cs-CZ" sz="2800" dirty="0"/>
              <a:t> </a:t>
            </a:r>
            <a:r>
              <a:rPr lang="cs-CZ" sz="2800" dirty="0" err="1"/>
              <a:t>slept</a:t>
            </a:r>
            <a:r>
              <a:rPr lang="cs-CZ" sz="2800" dirty="0"/>
              <a:t> </a:t>
            </a:r>
            <a:r>
              <a:rPr lang="cs-CZ" sz="2800" dirty="0" err="1"/>
              <a:t>furiously</a:t>
            </a:r>
            <a:r>
              <a:rPr lang="cs-CZ" sz="2800" dirty="0"/>
              <a:t> in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hospital</a:t>
            </a:r>
            <a:r>
              <a:rPr lang="cs-CZ" sz="2800" dirty="0"/>
              <a:t>."</a:t>
            </a:r>
            <a:endParaRPr lang="cs-CZ" sz="28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01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D438E-8BD4-0366-2E58-5FBE88CD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51"/>
            <a:ext cx="10515600" cy="834273"/>
          </a:xfrm>
        </p:spPr>
        <p:txBody>
          <a:bodyPr/>
          <a:lstStyle/>
          <a:p>
            <a:r>
              <a:rPr lang="cs-CZ" dirty="0" err="1">
                <a:cs typeface="Calibri Light"/>
              </a:rPr>
              <a:t>Conceptual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parallels</a:t>
            </a:r>
            <a:r>
              <a:rPr lang="cs-CZ" dirty="0">
                <a:cs typeface="Calibri Light"/>
              </a:rPr>
              <a:t> </a:t>
            </a:r>
            <a:r>
              <a:rPr lang="cs-CZ" dirty="0" err="1">
                <a:cs typeface="Calibri Light"/>
              </a:rPr>
              <a:t>for</a:t>
            </a:r>
            <a:r>
              <a:rPr lang="cs-CZ" dirty="0">
                <a:cs typeface="Calibri Light"/>
              </a:rPr>
              <a:t> </a:t>
            </a:r>
            <a:r>
              <a:rPr lang="cs-CZ" dirty="0" err="1">
                <a:cs typeface="Calibri Light"/>
              </a:rPr>
              <a:t>feature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interrelations</a:t>
            </a:r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8F80BC-630A-71A1-5483-EF4E6E60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073"/>
            <a:ext cx="10966784" cy="29376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 err="1">
                <a:cs typeface="Calibri"/>
              </a:rPr>
              <a:t>Bioinformatics</a:t>
            </a:r>
            <a:r>
              <a:rPr lang="cs-CZ" dirty="0">
                <a:cs typeface="Calibri"/>
              </a:rPr>
              <a:t>: </a:t>
            </a:r>
            <a:r>
              <a:rPr lang="cs-CZ" dirty="0" err="1">
                <a:cs typeface="Calibri"/>
              </a:rPr>
              <a:t>quantifying</a:t>
            </a:r>
            <a:r>
              <a:rPr lang="cs-CZ" dirty="0">
                <a:cs typeface="Calibri"/>
              </a:rPr>
              <a:t> gene co-inheritance</a:t>
            </a:r>
          </a:p>
          <a:p>
            <a:r>
              <a:rPr lang="cs-CZ" b="1" dirty="0" err="1">
                <a:cs typeface="Calibri"/>
              </a:rPr>
              <a:t>Medicine</a:t>
            </a:r>
            <a:r>
              <a:rPr lang="cs-CZ" dirty="0">
                <a:cs typeface="Calibri"/>
              </a:rPr>
              <a:t>: </a:t>
            </a:r>
            <a:r>
              <a:rPr lang="cs-CZ" dirty="0" err="1">
                <a:cs typeface="Calibri"/>
              </a:rPr>
              <a:t>quantifying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disease</a:t>
            </a:r>
            <a:r>
              <a:rPr lang="cs-CZ" dirty="0">
                <a:cs typeface="Calibri"/>
              </a:rPr>
              <a:t> co-</a:t>
            </a:r>
            <a:r>
              <a:rPr lang="cs-CZ" dirty="0" err="1">
                <a:cs typeface="Calibri"/>
              </a:rPr>
              <a:t>morbidities</a:t>
            </a:r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… </a:t>
            </a:r>
            <a:r>
              <a:rPr lang="cs-CZ" dirty="0" err="1">
                <a:cs typeface="Calibri"/>
              </a:rPr>
              <a:t>among</a:t>
            </a:r>
            <a:r>
              <a:rPr lang="cs-CZ" dirty="0">
                <a:cs typeface="Calibri"/>
              </a:rPr>
              <a:t> many </a:t>
            </a:r>
            <a:r>
              <a:rPr lang="cs-CZ" dirty="0" err="1">
                <a:cs typeface="Calibri"/>
              </a:rPr>
              <a:t>others</a:t>
            </a:r>
            <a:r>
              <a:rPr lang="cs-CZ" dirty="0">
                <a:cs typeface="Calibri"/>
              </a:rPr>
              <a:t> ...</a:t>
            </a:r>
          </a:p>
          <a:p>
            <a:r>
              <a:rPr lang="cs-CZ" b="1" dirty="0" err="1">
                <a:cs typeface="Calibri"/>
              </a:rPr>
              <a:t>Linguistics</a:t>
            </a:r>
            <a:r>
              <a:rPr lang="cs-CZ" dirty="0">
                <a:cs typeface="Calibri"/>
              </a:rPr>
              <a:t>: </a:t>
            </a:r>
            <a:r>
              <a:rPr lang="cs-CZ" dirty="0" err="1">
                <a:cs typeface="Calibri"/>
              </a:rPr>
              <a:t>quantifying</a:t>
            </a:r>
            <a:r>
              <a:rPr lang="cs-CZ" dirty="0">
                <a:cs typeface="Calibri"/>
              </a:rPr>
              <a:t> text </a:t>
            </a:r>
            <a:r>
              <a:rPr lang="cs-CZ" dirty="0" err="1">
                <a:cs typeface="Calibri"/>
              </a:rPr>
              <a:t>difficulty</a:t>
            </a:r>
            <a:r>
              <a:rPr lang="cs-CZ" dirty="0">
                <a:cs typeface="Calibri"/>
              </a:rPr>
              <a:t> (</a:t>
            </a:r>
            <a:r>
              <a:rPr lang="cs-CZ" i="1" dirty="0">
                <a:cs typeface="Calibri"/>
              </a:rPr>
              <a:t>Flor et. al.</a:t>
            </a:r>
            <a:r>
              <a:rPr lang="cs-CZ" dirty="0">
                <a:cs typeface="Calibri"/>
              </a:rPr>
              <a:t>)</a:t>
            </a:r>
          </a:p>
          <a:p>
            <a:pPr lvl="1"/>
            <a:r>
              <a:rPr lang="cs-CZ" dirty="0">
                <a:cs typeface="Calibri"/>
              </a:rPr>
              <a:t>prior: "text </a:t>
            </a:r>
            <a:r>
              <a:rPr lang="cs-CZ" dirty="0" err="1">
                <a:cs typeface="Calibri"/>
              </a:rPr>
              <a:t>containing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obscure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words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is</a:t>
            </a:r>
            <a:r>
              <a:rPr lang="cs-CZ" dirty="0">
                <a:cs typeface="Calibri"/>
              </a:rPr>
              <a:t> </a:t>
            </a:r>
            <a:r>
              <a:rPr lang="cs-CZ" dirty="0" err="1">
                <a:cs typeface="Calibri"/>
              </a:rPr>
              <a:t>harder</a:t>
            </a:r>
            <a:r>
              <a:rPr lang="cs-CZ" dirty="0">
                <a:cs typeface="Calibri"/>
              </a:rPr>
              <a:t> to </a:t>
            </a:r>
            <a:r>
              <a:rPr lang="cs-CZ" dirty="0" err="1">
                <a:cs typeface="Calibri"/>
              </a:rPr>
              <a:t>comprehend</a:t>
            </a:r>
            <a:r>
              <a:rPr lang="cs-CZ" dirty="0">
                <a:cs typeface="Calibri"/>
              </a:rPr>
              <a:t>"</a:t>
            </a:r>
          </a:p>
          <a:p>
            <a:pPr lvl="1"/>
            <a:r>
              <a:rPr lang="cs-CZ" dirty="0" err="1">
                <a:cs typeface="Calibri"/>
              </a:rPr>
              <a:t>proposed</a:t>
            </a:r>
            <a:r>
              <a:rPr lang="cs-CZ" dirty="0">
                <a:cs typeface="Calibri"/>
              </a:rPr>
              <a:t>: "text </a:t>
            </a:r>
            <a:r>
              <a:rPr lang="cs-CZ" dirty="0" err="1">
                <a:cs typeface="Calibri"/>
              </a:rPr>
              <a:t>containing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strange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word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combinations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is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harder</a:t>
            </a:r>
            <a:r>
              <a:rPr lang="cs-CZ" dirty="0">
                <a:cs typeface="Calibri"/>
              </a:rPr>
              <a:t> to </a:t>
            </a:r>
            <a:r>
              <a:rPr lang="cs-CZ" dirty="0" err="1">
                <a:cs typeface="Calibri"/>
              </a:rPr>
              <a:t>comprehend</a:t>
            </a:r>
            <a:r>
              <a:rPr lang="cs-CZ" dirty="0">
                <a:cs typeface="Calibri"/>
              </a:rPr>
              <a:t>"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86C1F6-EC8C-CB08-DA03-E804EB9EBB5E}"/>
              </a:ext>
            </a:extLst>
          </p:cNvPr>
          <p:cNvSpPr txBox="1"/>
          <p:nvPr/>
        </p:nvSpPr>
        <p:spPr>
          <a:xfrm>
            <a:off x="302795" y="4313321"/>
            <a:ext cx="513948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 err="1"/>
              <a:t>For</a:t>
            </a:r>
            <a:r>
              <a:rPr lang="cs-CZ" sz="2000" b="1" dirty="0"/>
              <a:t> </a:t>
            </a:r>
            <a:r>
              <a:rPr lang="cs-CZ" sz="2000" b="1" dirty="0" err="1"/>
              <a:t>comparison</a:t>
            </a:r>
            <a:r>
              <a:rPr lang="cs-CZ" sz="2000" b="1" dirty="0"/>
              <a:t>, </a:t>
            </a:r>
            <a:r>
              <a:rPr lang="cs-CZ" sz="2000" b="1" dirty="0" err="1"/>
              <a:t>consider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sentences</a:t>
            </a:r>
            <a:r>
              <a:rPr lang="cs-CZ" sz="2000" b="1" dirty="0"/>
              <a:t>: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A8312B3-35DF-4614-EE37-ADC1C2EB04AA}"/>
              </a:ext>
            </a:extLst>
          </p:cNvPr>
          <p:cNvSpPr txBox="1"/>
          <p:nvPr/>
        </p:nvSpPr>
        <p:spPr>
          <a:xfrm>
            <a:off x="305301" y="5007643"/>
            <a:ext cx="1162651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 dirty="0"/>
              <a:t>"</a:t>
            </a:r>
            <a:r>
              <a:rPr lang="cs-CZ" sz="2800" dirty="0" err="1">
                <a:solidFill>
                  <a:schemeClr val="accent6">
                    <a:lumMod val="50000"/>
                  </a:schemeClr>
                </a:solidFill>
              </a:rPr>
              <a:t>Sheep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cs-CZ" sz="2800" dirty="0" err="1">
                <a:solidFill>
                  <a:schemeClr val="accent6">
                    <a:lumMod val="50000"/>
                  </a:schemeClr>
                </a:solidFill>
              </a:rPr>
              <a:t>slept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6">
                    <a:lumMod val="50000"/>
                  </a:schemeClr>
                </a:solidFill>
              </a:rPr>
              <a:t>quietly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</a:rPr>
              <a:t> in </a:t>
            </a:r>
            <a:r>
              <a:rPr lang="cs-CZ" sz="2800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</a:rPr>
              <a:t> barn.</a:t>
            </a:r>
            <a:r>
              <a:rPr lang="cs-CZ" sz="2800" dirty="0"/>
              <a:t>"    vs.    "</a:t>
            </a:r>
            <a:r>
              <a:rPr lang="cs-CZ" sz="2800" dirty="0" err="1"/>
              <a:t>Sheep</a:t>
            </a:r>
            <a:r>
              <a:rPr lang="cs-CZ" sz="2800" dirty="0"/>
              <a:t> </a:t>
            </a:r>
            <a:r>
              <a:rPr lang="cs-CZ" sz="2800" dirty="0" err="1"/>
              <a:t>slept</a:t>
            </a:r>
            <a:r>
              <a:rPr lang="cs-CZ" sz="2800" dirty="0"/>
              <a:t> </a:t>
            </a:r>
            <a:r>
              <a:rPr lang="cs-CZ" sz="2800" dirty="0" err="1"/>
              <a:t>furiously</a:t>
            </a:r>
            <a:r>
              <a:rPr lang="cs-CZ" sz="2800" dirty="0"/>
              <a:t> in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hospital</a:t>
            </a:r>
            <a:r>
              <a:rPr lang="cs-CZ" sz="2800" dirty="0"/>
              <a:t>."</a:t>
            </a:r>
            <a:endParaRPr lang="cs-CZ" sz="2800" dirty="0" err="1">
              <a:cs typeface="Calibri"/>
            </a:endParaRPr>
          </a:p>
        </p:txBody>
      </p:sp>
      <p:sp>
        <p:nvSpPr>
          <p:cNvPr id="12" name="Šipka: zahnutá nahoru 11">
            <a:extLst>
              <a:ext uri="{FF2B5EF4-FFF2-40B4-BE49-F238E27FC236}">
                <a16:creationId xmlns:a16="http://schemas.microsoft.com/office/drawing/2014/main" id="{FD09D135-7978-2514-1D72-6F117A54708C}"/>
              </a:ext>
            </a:extLst>
          </p:cNvPr>
          <p:cNvSpPr/>
          <p:nvPr/>
        </p:nvSpPr>
        <p:spPr>
          <a:xfrm>
            <a:off x="6916674" y="5534726"/>
            <a:ext cx="1955131" cy="350921"/>
          </a:xfrm>
          <a:prstGeom prst="curvedUp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060569F-34B6-4A1F-1021-AD900C15087C}"/>
              </a:ext>
            </a:extLst>
          </p:cNvPr>
          <p:cNvSpPr txBox="1"/>
          <p:nvPr/>
        </p:nvSpPr>
        <p:spPr>
          <a:xfrm>
            <a:off x="10707604" y="5844841"/>
            <a:ext cx="77804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4800" dirty="0">
                <a:ea typeface="+mn-lt"/>
                <a:cs typeface="+mn-lt"/>
              </a:rPr>
              <a:t>🤔</a:t>
            </a:r>
            <a:endParaRPr lang="cs-CZ" sz="4800" dirty="0">
              <a:cs typeface="Calibri"/>
            </a:endParaRPr>
          </a:p>
        </p:txBody>
      </p:sp>
      <p:sp>
        <p:nvSpPr>
          <p:cNvPr id="14" name="Šipka: zahnutá nahoru 13">
            <a:extLst>
              <a:ext uri="{FF2B5EF4-FFF2-40B4-BE49-F238E27FC236}">
                <a16:creationId xmlns:a16="http://schemas.microsoft.com/office/drawing/2014/main" id="{7AFB0F55-BFBB-2570-5BB6-E36FC1612DA4}"/>
              </a:ext>
            </a:extLst>
          </p:cNvPr>
          <p:cNvSpPr/>
          <p:nvPr/>
        </p:nvSpPr>
        <p:spPr>
          <a:xfrm>
            <a:off x="7558358" y="5494620"/>
            <a:ext cx="1022684" cy="280737"/>
          </a:xfrm>
          <a:prstGeom prst="curvedUp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Šipka: zahnutá nahoru 14">
            <a:extLst>
              <a:ext uri="{FF2B5EF4-FFF2-40B4-BE49-F238E27FC236}">
                <a16:creationId xmlns:a16="http://schemas.microsoft.com/office/drawing/2014/main" id="{33F2FBBD-E185-5E69-F785-AC2FCEE289DD}"/>
              </a:ext>
            </a:extLst>
          </p:cNvPr>
          <p:cNvSpPr/>
          <p:nvPr/>
        </p:nvSpPr>
        <p:spPr>
          <a:xfrm>
            <a:off x="6696094" y="5534725"/>
            <a:ext cx="4301288" cy="531394"/>
          </a:xfrm>
          <a:prstGeom prst="curvedUp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Šipka: zahnutá dolů 16">
            <a:extLst>
              <a:ext uri="{FF2B5EF4-FFF2-40B4-BE49-F238E27FC236}">
                <a16:creationId xmlns:a16="http://schemas.microsoft.com/office/drawing/2014/main" id="{021808D5-D719-1AC4-CCDF-F34A2E9F6961}"/>
              </a:ext>
            </a:extLst>
          </p:cNvPr>
          <p:cNvSpPr/>
          <p:nvPr/>
        </p:nvSpPr>
        <p:spPr>
          <a:xfrm>
            <a:off x="7663635" y="4637370"/>
            <a:ext cx="3439026" cy="441158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Šipka: zahnutá dolů 17">
            <a:extLst>
              <a:ext uri="{FF2B5EF4-FFF2-40B4-BE49-F238E27FC236}">
                <a16:creationId xmlns:a16="http://schemas.microsoft.com/office/drawing/2014/main" id="{FB8B3235-E7AA-295A-1B13-CBCE0AC0C799}"/>
              </a:ext>
            </a:extLst>
          </p:cNvPr>
          <p:cNvSpPr/>
          <p:nvPr/>
        </p:nvSpPr>
        <p:spPr>
          <a:xfrm>
            <a:off x="8849246" y="4860456"/>
            <a:ext cx="1925052" cy="250658"/>
          </a:xfrm>
          <a:prstGeom prst="curved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Šipka: zahnutá dolů 18">
            <a:extLst>
              <a:ext uri="{FF2B5EF4-FFF2-40B4-BE49-F238E27FC236}">
                <a16:creationId xmlns:a16="http://schemas.microsoft.com/office/drawing/2014/main" id="{21D9F0CF-DF09-0377-BD44-C6D4EACF3B01}"/>
              </a:ext>
            </a:extLst>
          </p:cNvPr>
          <p:cNvSpPr/>
          <p:nvPr/>
        </p:nvSpPr>
        <p:spPr>
          <a:xfrm>
            <a:off x="6801371" y="4827870"/>
            <a:ext cx="822158" cy="250658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06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Office Theme</vt:lpstr>
      <vt:lpstr>Feature Interrelation  Profiling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Conceptual parallels for feature interrelations</vt:lpstr>
      <vt:lpstr>Conceptual parallels for feature interrelations</vt:lpstr>
      <vt:lpstr>Conceptual parallels for feature interrelations</vt:lpstr>
      <vt:lpstr>Pointwise mutual information (PMI):</vt:lpstr>
      <vt:lpstr>Prezentace aplikace PowerPoint</vt:lpstr>
      <vt:lpstr>Relative feature tightness (RFT)</vt:lpstr>
      <vt:lpstr>Application on synthetic accessibility: ZRFT against ZINC PMI profile using ECFP4</vt:lpstr>
      <vt:lpstr>Application on synthetic accessibility: ZRFT against ZINC PMI profile using ECFP4</vt:lpstr>
      <vt:lpstr>Application on synthetic accessibility: ZRFT against ZINC PMI profile using ECFP4</vt:lpstr>
      <vt:lpstr>Pointwise Kullback–Leibler divergence (PKLD)</vt:lpstr>
      <vt:lpstr>ZRFT against PKLD ZINC/Nonpher profile </vt:lpstr>
      <vt:lpstr>ZRFT against PKLD ZINC/Nonpher profile </vt:lpstr>
      <vt:lpstr>RFT also seems to work for natural product-likeness </vt:lpstr>
      <vt:lpstr>Hybrid feature interrelation profiles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1560</cp:revision>
  <dcterms:created xsi:type="dcterms:W3CDTF">2022-06-06T08:56:05Z</dcterms:created>
  <dcterms:modified xsi:type="dcterms:W3CDTF">2022-06-13T01:36:39Z</dcterms:modified>
</cp:coreProperties>
</file>