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63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29210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368000"/>
            <a:ext cx="29210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368000"/>
            <a:ext cx="29210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3085560"/>
            <a:ext cx="29210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3085560"/>
            <a:ext cx="29210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3085560"/>
            <a:ext cx="29210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16000"/>
            <a:ext cx="9072000" cy="300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4"/>
          <a:stretch/>
        </p:blipFill>
        <p:spPr>
          <a:xfrm>
            <a:off x="360" y="360"/>
            <a:ext cx="10078920" cy="56732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632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422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1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1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1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000" y="5164920"/>
            <a:ext cx="3195000" cy="39096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5164920"/>
            <a:ext cx="2348280" cy="3909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811E91A9-B8BD-4903-94D1-2699510F191E}" type="slidenum">
              <a:rPr lang="en-US" sz="1400" b="0" strike="noStrike" spc="-1">
                <a:latin typeface="Arial"/>
              </a:rPr>
              <a:t>‹#›</a:t>
            </a:fld>
            <a:endParaRPr lang="en-US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72000"/>
            <a:ext cx="9072000" cy="93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 Circular fingerprint inversion: an algorithmic approach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latin typeface="Arial"/>
              </a:rPr>
              <a:t>Wim Dehaen</a:t>
            </a:r>
          </a:p>
          <a:p>
            <a:pPr algn="ctr"/>
            <a:r>
              <a:rPr lang="en-US" sz="3200" b="0" strike="noStrike" spc="-1">
                <a:latin typeface="Arial"/>
              </a:rPr>
              <a:t>14.6.2022</a:t>
            </a:r>
          </a:p>
          <a:p>
            <a:pPr algn="ctr"/>
            <a:r>
              <a:rPr lang="en-US" sz="3200" b="0" strike="noStrike" spc="-1">
                <a:latin typeface="Arial"/>
              </a:rPr>
              <a:t>ENBIK2022</a:t>
            </a:r>
          </a:p>
          <a:p>
            <a:pPr algn="ctr"/>
            <a:r>
              <a:rPr lang="en-US" sz="3200" b="0" strike="noStrike" spc="-1">
                <a:latin typeface="Arial"/>
              </a:rPr>
              <a:t>Němčice</a:t>
            </a:r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182880" y="4116240"/>
            <a:ext cx="2419560" cy="137016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3"/>
          <a:stretch/>
        </p:blipFill>
        <p:spPr>
          <a:xfrm>
            <a:off x="6126480" y="4296240"/>
            <a:ext cx="3828600" cy="119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74880" y="1522080"/>
            <a:ext cx="9897120" cy="3931920"/>
          </a:xfrm>
          <a:prstGeom prst="rect">
            <a:avLst/>
          </a:prstGeom>
          <a:solidFill>
            <a:srgbClr val="FFFFFF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TextShape 2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ECFP and the morgan algorithm</a:t>
            </a:r>
          </a:p>
        </p:txBody>
      </p:sp>
      <p:sp>
        <p:nvSpPr>
          <p:cNvPr id="68" name="TextShape 3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Extended Connectivity Fingerprint (ECFP) illustration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endParaRPr lang="en-US" sz="2400" b="0" strike="noStrike" spc="-1">
              <a:latin typeface="Arial"/>
            </a:endParaRP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2"/>
          <a:stretch/>
        </p:blipFill>
        <p:spPr>
          <a:xfrm>
            <a:off x="439200" y="1828800"/>
            <a:ext cx="9344880" cy="376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71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Surprisingly, inverting (Some) ECFP is possible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Neural Decipher: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Feed forward neural network that converts ECFP to CDDD representation which is then decoded to smiles</a:t>
            </a:r>
          </a:p>
        </p:txBody>
      </p:sp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1921320" y="3042720"/>
            <a:ext cx="5393880" cy="216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74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Limitations of Neural Decipher: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Black box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Huge training set (ChEMBL25)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Biased training set (ChEMBL25)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Intensive training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Limited reconstruction success (10-50%)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New model needed for every FP setting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endParaRPr lang="en-US" sz="2089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76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An algorithmic method could address some of these issues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Fully interpretable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More general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No training = No overfitting or bias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Run for whatever FP settings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However, for these advantages to be helpful the method needs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78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Algorithmic approach: atom-per-atom search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There is a limited amount of radius 0 ECFP fragments. 34 for uncharged CNOF, shown below</a:t>
            </a:r>
          </a:p>
        </p:txBody>
      </p:sp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2843640" y="2541240"/>
            <a:ext cx="4380120" cy="312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81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Algorithmic approach: atom-per-atom search through atom connection tree: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1647000" y="2138040"/>
            <a:ext cx="6731640" cy="359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84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Algorithmic approach: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atom-per-atom search through atom connection tree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guided by total amount of matching on-bits and immediate backtracing when a non-matching on bits is found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Atom addition position determined by “pointer dummy”: dummy with longest lifespan and highest bond order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Ring closure operation needs to be added for non-acyclic molecules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089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Algorithmic approach: illustration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2926080" y="1737360"/>
            <a:ext cx="4392720" cy="383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Algorithmic approach: problem with cycles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The only ring info in a radius 0 invariant is a ring membership bool. Highlighted atoms equivalent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Solve by cyclic tether. [W] used in this implementation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089" b="0" strike="noStrike" spc="-1">
              <a:latin typeface="Arial"/>
            </a:endParaRP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1068120" y="3304800"/>
            <a:ext cx="7618680" cy="19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92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Algorithmic approach: Well behaved molecules: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400" b="0" strike="noStrike" spc="-1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341640" y="2127240"/>
            <a:ext cx="9493200" cy="296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Overview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Chemical similarity and fingerprints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ECFP and the morgan algorithm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Inverting ECFP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Case study: reconstructing GDB-11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Algorithmic approach: Tough molecules: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High symmetry, repeating fragments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089" b="0" strike="noStrike" spc="-1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089" b="0" strike="noStrike" spc="-1">
              <a:latin typeface="Arial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344520" y="2560320"/>
            <a:ext cx="9525600" cy="237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98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Algorithmic approach: Expanding the corpus: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Many molecules also have S, P, halogens. These can be added to the corpus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089" b="0" strike="noStrike" spc="-1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089" b="0" strike="noStrike" spc="-1">
              <a:latin typeface="Arial"/>
            </a:endParaRPr>
          </a:p>
        </p:txBody>
      </p:sp>
      <p:pic>
        <p:nvPicPr>
          <p:cNvPr id="99" name="Picture 98"/>
          <p:cNvPicPr/>
          <p:nvPr/>
        </p:nvPicPr>
        <p:blipFill>
          <a:blip r:embed="rId2"/>
          <a:stretch/>
        </p:blipFill>
        <p:spPr>
          <a:xfrm>
            <a:off x="435960" y="2834640"/>
            <a:ext cx="9358200" cy="237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Inverting ECFP</a:t>
            </a:r>
          </a:p>
        </p:txBody>
      </p:sp>
      <p:sp>
        <p:nvSpPr>
          <p:cNvPr id="101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Algorithmic approach: Nonsense molecules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Algo has only minimal chemical info (atom no and valence) so it can also reconstruct unrealistic molecules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089" b="0" strike="noStrike" spc="-1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lang="en-US" sz="2089" b="0" strike="noStrike" spc="-1">
              <a:latin typeface="Arial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2"/>
          <a:stretch/>
        </p:blipFill>
        <p:spPr>
          <a:xfrm>
            <a:off x="1005840" y="2560320"/>
            <a:ext cx="8342280" cy="306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Case study: reconstructing GDB-11</a:t>
            </a:r>
          </a:p>
        </p:txBody>
      </p:sp>
      <p:sp>
        <p:nvSpPr>
          <p:cNvPr id="104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GDB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Complete enumeration of molecules specifying specific constraints</a:t>
            </a:r>
          </a:p>
          <a:p>
            <a:pPr marL="1296000" lvl="2" indent="-288000">
              <a:spcAft>
                <a:spcPts val="632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Max heavy atom count &lt;= 11</a:t>
            </a:r>
          </a:p>
          <a:p>
            <a:pPr marL="1296000" lvl="2" indent="-288000">
              <a:spcAft>
                <a:spcPts val="632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Atom type CNOF</a:t>
            </a:r>
          </a:p>
          <a:p>
            <a:pPr marL="1296000" lvl="2" indent="-288000">
              <a:spcAft>
                <a:spcPts val="632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Feasibility filter (e.g. BH alkene)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Maximal chemical diversity, many exotic compounds and unknown fused ring systems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Reconstruction would prove general applicability of reconstruction approach to unseen diverse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Case study: reconstructing GDB-11</a:t>
            </a:r>
          </a:p>
        </p:txBody>
      </p:sp>
      <p:sp>
        <p:nvSpPr>
          <p:cNvPr id="106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GDB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 few random molecules</a:t>
            </a:r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699480" y="2286000"/>
            <a:ext cx="8985240" cy="320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Case study: reconstructing GDB-11</a:t>
            </a:r>
          </a:p>
        </p:txBody>
      </p:sp>
      <p:sp>
        <p:nvSpPr>
          <p:cNvPr id="109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GDB reconstruction results (random sample of 1000)</a:t>
            </a:r>
          </a:p>
        </p:txBody>
      </p:sp>
      <p:graphicFrame>
        <p:nvGraphicFramePr>
          <p:cNvPr id="110" name="Table 3"/>
          <p:cNvGraphicFramePr/>
          <p:nvPr/>
        </p:nvGraphicFramePr>
        <p:xfrm>
          <a:off x="91440" y="1745640"/>
          <a:ext cx="9783720" cy="3192120"/>
        </p:xfrm>
        <a:graphic>
          <a:graphicData uri="http://schemas.openxmlformats.org/drawingml/2006/table">
            <a:tbl>
              <a:tblPr/>
              <a:tblGrid>
                <a:gridCol w="1629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6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3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GDB9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GDB8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GDB9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GDB10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GDB11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44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reconstruction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100%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100%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100%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99.5%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99.6%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24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speed (sec) 0.18 0.23 0.55 1.15 1.4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0.18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0.23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0.55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1.15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1.4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Conclusion</a:t>
            </a:r>
          </a:p>
        </p:txBody>
      </p:sp>
      <p:sp>
        <p:nvSpPr>
          <p:cNvPr id="112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Many ECFP can be inverted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Not confidential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Inverse QSAR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Interesting theoretical implications (barely information loss)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Algorithmic method was developed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Simpler, more general and more interpretable than neural method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Prototype </a:t>
            </a:r>
            <a:r>
              <a:rPr lang="en-US" b="0" strike="noStrike" spc="-1" dirty="0" err="1">
                <a:latin typeface="Arial"/>
              </a:rPr>
              <a:t>RDKit</a:t>
            </a:r>
            <a:r>
              <a:rPr lang="en-US" b="0" strike="noStrike" spc="-1" dirty="0">
                <a:latin typeface="Arial"/>
              </a:rPr>
              <a:t> </a:t>
            </a:r>
            <a:r>
              <a:rPr lang="en-US" b="0" strike="noStrike" spc="-1" dirty="0" err="1">
                <a:latin typeface="Arial"/>
              </a:rPr>
              <a:t>implentation</a:t>
            </a:r>
            <a:r>
              <a:rPr lang="en-US" b="0" strike="noStrike" spc="-1" dirty="0">
                <a:latin typeface="Arial"/>
              </a:rPr>
              <a:t> available via github.com/</a:t>
            </a:r>
            <a:r>
              <a:rPr lang="en-US" b="0" strike="noStrike" spc="-1" dirty="0" err="1">
                <a:latin typeface="Arial"/>
              </a:rPr>
              <a:t>dehaenw</a:t>
            </a:r>
            <a:r>
              <a:rPr lang="en-US" b="0" strike="noStrike" spc="-1" dirty="0">
                <a:latin typeface="Arial"/>
              </a:rPr>
              <a:t>/</a:t>
            </a:r>
            <a:r>
              <a:rPr lang="en-US" b="0" strike="noStrike" spc="-1" dirty="0" err="1">
                <a:latin typeface="Arial"/>
              </a:rPr>
              <a:t>ECFPInvert</a:t>
            </a:r>
            <a:endParaRPr lang="en-US" b="0" strike="noStrike" spc="-1" dirty="0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latin typeface="Arial"/>
              </a:rPr>
              <a:t>TBD: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General benchmarking (vs CHEMBL and ZINC)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Algorithm implementation efficiency optimization beyond proof of concept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Other CFP like FCFP and custom CFPs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Final slide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Thanks to the following people: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I.Čmelo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A. Karlová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D. Svozil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This work was supported from the Ministry of Education of the Czech Republic (RVO 68378050-KAV-NPUI and LM2018130)</a:t>
            </a:r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183240" y="4116240"/>
            <a:ext cx="2419560" cy="137016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3"/>
          <a:stretch/>
        </p:blipFill>
        <p:spPr>
          <a:xfrm>
            <a:off x="6126840" y="4296240"/>
            <a:ext cx="3828600" cy="1190160"/>
          </a:xfrm>
          <a:prstGeom prst="rect">
            <a:avLst/>
          </a:prstGeom>
          <a:ln>
            <a:noFill/>
          </a:ln>
        </p:spPr>
      </p:pic>
      <p:pic>
        <p:nvPicPr>
          <p:cNvPr id="117" name="Picture 116"/>
          <p:cNvPicPr/>
          <p:nvPr/>
        </p:nvPicPr>
        <p:blipFill>
          <a:blip r:embed="rId4"/>
          <a:stretch/>
        </p:blipFill>
        <p:spPr>
          <a:xfrm>
            <a:off x="5394960" y="1280160"/>
            <a:ext cx="1142640" cy="1428480"/>
          </a:xfrm>
          <a:prstGeom prst="rect">
            <a:avLst/>
          </a:prstGeom>
          <a:ln>
            <a:noFill/>
          </a:ln>
        </p:spPr>
      </p:pic>
      <p:pic>
        <p:nvPicPr>
          <p:cNvPr id="118" name="Picture 117"/>
          <p:cNvPicPr/>
          <p:nvPr/>
        </p:nvPicPr>
        <p:blipFill>
          <a:blip r:embed="rId5"/>
          <a:stretch/>
        </p:blipFill>
        <p:spPr>
          <a:xfrm>
            <a:off x="6603480" y="1280160"/>
            <a:ext cx="1443240" cy="144324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6"/>
          <a:stretch/>
        </p:blipFill>
        <p:spPr>
          <a:xfrm>
            <a:off x="8157600" y="1294920"/>
            <a:ext cx="1210680" cy="144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Appendix: Some inversion paths</a:t>
            </a:r>
          </a:p>
        </p:txBody>
      </p:sp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360" y="1005840"/>
            <a:ext cx="10079640" cy="2015280"/>
          </a:xfrm>
          <a:prstGeom prst="rect">
            <a:avLst/>
          </a:prstGeom>
          <a:ln>
            <a:noFill/>
          </a:ln>
        </p:spPr>
      </p:pic>
      <p:pic>
        <p:nvPicPr>
          <p:cNvPr id="122" name="Picture 121"/>
          <p:cNvPicPr/>
          <p:nvPr/>
        </p:nvPicPr>
        <p:blipFill>
          <a:blip r:embed="rId3"/>
          <a:stretch/>
        </p:blipFill>
        <p:spPr>
          <a:xfrm>
            <a:off x="360" y="3471120"/>
            <a:ext cx="10079640" cy="201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Appendix: Some inversion paths</a:t>
            </a:r>
          </a:p>
        </p:txBody>
      </p:sp>
      <p:pic>
        <p:nvPicPr>
          <p:cNvPr id="124" name="Picture 123"/>
          <p:cNvPicPr/>
          <p:nvPr/>
        </p:nvPicPr>
        <p:blipFill>
          <a:blip r:embed="rId2"/>
          <a:stretch/>
        </p:blipFill>
        <p:spPr>
          <a:xfrm>
            <a:off x="360" y="457200"/>
            <a:ext cx="10079640" cy="503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Chemical similarity and fingerprints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How to estimate chemical similarity quantitatively?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Similarity between fingerprints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Binary vectors or vectors of real values</a:t>
            </a:r>
            <a:br/>
            <a:br/>
            <a:br/>
            <a:br/>
            <a:r>
              <a:rPr lang="en-US" sz="2089" b="0" strike="noStrike" spc="-1">
                <a:latin typeface="Arial"/>
              </a:rPr>
              <a:t> </a:t>
            </a:r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1476360" y="3200400"/>
            <a:ext cx="2729880" cy="109728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3"/>
          <a:stretch/>
        </p:blipFill>
        <p:spPr>
          <a:xfrm>
            <a:off x="4663440" y="2548800"/>
            <a:ext cx="5292000" cy="284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Appendix: Some inversion paths</a:t>
            </a:r>
          </a:p>
        </p:txBody>
      </p:sp>
      <p:pic>
        <p:nvPicPr>
          <p:cNvPr id="126" name="Picture 125"/>
          <p:cNvPicPr/>
          <p:nvPr/>
        </p:nvPicPr>
        <p:blipFill>
          <a:blip r:embed="rId2"/>
          <a:stretch/>
        </p:blipFill>
        <p:spPr>
          <a:xfrm>
            <a:off x="360" y="1309680"/>
            <a:ext cx="10079640" cy="2015280"/>
          </a:xfrm>
          <a:prstGeom prst="rect">
            <a:avLst/>
          </a:prstGeom>
          <a:ln>
            <a:noFill/>
          </a:ln>
        </p:spPr>
      </p:pic>
      <p:pic>
        <p:nvPicPr>
          <p:cNvPr id="127" name="Picture 126"/>
          <p:cNvPicPr/>
          <p:nvPr/>
        </p:nvPicPr>
        <p:blipFill>
          <a:blip r:embed="rId3"/>
          <a:stretch/>
        </p:blipFill>
        <p:spPr>
          <a:xfrm>
            <a:off x="360" y="3474720"/>
            <a:ext cx="10079640" cy="201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Appendix: GDB10 failure case</a:t>
            </a:r>
          </a:p>
        </p:txBody>
      </p:sp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360" y="1058040"/>
            <a:ext cx="10016640" cy="424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Chemical similarity and fingerprints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504000" y="1368000"/>
            <a:ext cx="9072000" cy="411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What is a molecular fingerprint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 vector of desciptors that encode into a value (bool, int, float) some value derived from the chemical information present in the structure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Usually (very) lossy and not intended for round-trip interconversion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Many types: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Pharmacophore FP (2D and 3D), structural key, topological FP, activity FP, protein ligand interaction FP</a:t>
            </a: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Favorable properties (consistent size, compact)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Fast DB searching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Model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ECFP and the morgan algorithm</a:t>
            </a:r>
          </a:p>
        </p:txBody>
      </p:sp>
      <p:sp>
        <p:nvSpPr>
          <p:cNvPr id="55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Morgan algorithm: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Used to provide a canonical atom ordering for a connectivity table.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Assign initial invariants (usually valence)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Generate new invariants by summing the invariants of directly adjacent invariants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Repeat until amount of distinct invariants does not increase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Use size of invariants to determine canonical atom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ECFP and the morgan algorithm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Morgan algorithm example: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1920240" y="1773360"/>
            <a:ext cx="5625720" cy="351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ECFP and the morgan algorithm</a:t>
            </a:r>
          </a:p>
        </p:txBody>
      </p:sp>
      <p:sp>
        <p:nvSpPr>
          <p:cNvPr id="60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Extended Connectivity Fingerprint (ECFP)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Fingerprint encoding the presence of substructures with a certain radius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Commonly used and highly performant in QSAR models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Also called Morgan fingerprint due to the overlap between the ECFP generating procedure and the Morgan algorithm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endParaRPr lang="en-US" sz="2089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ECFP and the morgan algorithm</a:t>
            </a:r>
          </a:p>
        </p:txBody>
      </p:sp>
      <p:sp>
        <p:nvSpPr>
          <p:cNvPr id="62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Extended Connectivity Fingerprint (ECFP) algorithm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Assign initial invariant to each atom, based on (a hash of) atom type, charge, valence, hydrogen count, ring status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Assign the next invariant by hashing with the directly surrounding invariants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Repeat a predetermined amount of times, which is called the radius and which corresponds to the topological radius of the corresponding fragment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lang="en-US" sz="2089" b="0" strike="noStrike" spc="-1">
                <a:latin typeface="Arial"/>
              </a:rPr>
              <a:t>The invariants are folded to a given length by a modulo operation, the result assigns an on bit at the given index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endParaRPr lang="en-US" sz="2089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300" b="1" strike="noStrike" spc="-1">
                <a:solidFill>
                  <a:srgbClr val="FFFFFF"/>
                </a:solidFill>
                <a:latin typeface="Arial"/>
              </a:rPr>
              <a:t>ECFP and the morgan algorithm</a:t>
            </a:r>
          </a:p>
        </p:txBody>
      </p:sp>
      <p:sp>
        <p:nvSpPr>
          <p:cNvPr id="64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Extended Connectivity Fingerprint (ECFP) illustration</a:t>
            </a: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endParaRPr lang="en-US" sz="2400" b="0" strike="noStrike" spc="-1">
              <a:latin typeface="Arial"/>
            </a:endParaRPr>
          </a:p>
          <a:p>
            <a:pPr marL="864000" lvl="1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65" name="Picture 64"/>
          <p:cNvPicPr/>
          <p:nvPr/>
        </p:nvPicPr>
        <p:blipFill>
          <a:blip r:embed="rId2"/>
          <a:stretch/>
        </p:blipFill>
        <p:spPr>
          <a:xfrm>
            <a:off x="457200" y="1737360"/>
            <a:ext cx="9048960" cy="380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921</Words>
  <Application>Microsoft Office PowerPoint</Application>
  <PresentationFormat>Custom</PresentationFormat>
  <Paragraphs>147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DejaVu Sans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Lush Green</dc:title>
  <dc:subject/>
  <dc:creator/>
  <dc:description/>
  <cp:lastModifiedBy>enbik</cp:lastModifiedBy>
  <cp:revision>18</cp:revision>
  <dcterms:created xsi:type="dcterms:W3CDTF">2022-06-13T13:09:03Z</dcterms:created>
  <dcterms:modified xsi:type="dcterms:W3CDTF">2022-06-14T06:58:59Z</dcterms:modified>
  <dc:language>en-US</dc:language>
</cp:coreProperties>
</file>