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9" r:id="rId4"/>
    <p:sldId id="290" r:id="rId5"/>
    <p:sldId id="292" r:id="rId6"/>
    <p:sldId id="274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E06665"/>
    <a:srgbClr val="EF8631"/>
    <a:srgbClr val="E22921"/>
    <a:srgbClr val="70AD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81947-5E64-46BD-8472-B6F61493D83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29DD-2248-4065-9FB8-E5CE277DE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C7AF-5C6F-4A8A-8677-95F28E870AE9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205A-FE85-4B6D-8112-7AA591DD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7648"/>
          <a:stretch/>
        </p:blipFill>
        <p:spPr>
          <a:xfrm>
            <a:off x="0" y="-2"/>
            <a:ext cx="12204662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5"/>
          <p:cNvSpPr txBox="1">
            <a:spLocks/>
          </p:cNvSpPr>
          <p:nvPr/>
        </p:nvSpPr>
        <p:spPr>
          <a:xfrm>
            <a:off x="-18854" y="917114"/>
            <a:ext cx="8305015" cy="147626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288000" tIns="45720" rIns="21600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lnSpc>
                <a:spcPct val="100000"/>
              </a:lnSpc>
            </a:pPr>
            <a:r>
              <a:rPr lang="cs-CZ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PROBES &amp; DRUGS PORTAL IN 2022</a:t>
            </a:r>
          </a:p>
          <a:p>
            <a:pPr marL="360000" algn="l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 for the integration of high-quality bioactive compound sets</a:t>
            </a:r>
            <a:endParaRPr lang="de-DE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F83888-70BE-4C17-AC15-730AA01E3A1D}"/>
              </a:ext>
            </a:extLst>
          </p:cNvPr>
          <p:cNvSpPr txBox="1">
            <a:spLocks noChangeArrowheads="1"/>
          </p:cNvSpPr>
          <p:nvPr/>
        </p:nvSpPr>
        <p:spPr>
          <a:xfrm>
            <a:off x="561781" y="3327451"/>
            <a:ext cx="11136883" cy="203503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pPr marL="360000">
              <a:lnSpc>
                <a:spcPts val="3200"/>
              </a:lnSpc>
            </a:pPr>
            <a:r>
              <a:rPr lang="cs-CZ" sz="1800" b="1" cap="all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Ctibor Škuta</a:t>
            </a:r>
            <a:r>
              <a:rPr lang="en-US" sz="18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cs-CZ" sz="16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CZ-OPENSCREEN: NATIONAL INFRASTRUCTURE FOR CHEMICAL BIOLOGY AT THE INSTITUTE OF MOLECULAR GENETICS OF THE CZECH ACADEMY OF SCIENCES (IMG CAS)</a:t>
            </a:r>
          </a:p>
          <a:p>
            <a:pPr marL="360000">
              <a:lnSpc>
                <a:spcPts val="3200"/>
              </a:lnSpc>
            </a:pPr>
            <a:r>
              <a:rPr lang="cs-CZ" sz="16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CZECH REPUBLIC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78" y="5864355"/>
            <a:ext cx="1333005" cy="514750"/>
          </a:xfrm>
          <a:prstGeom prst="rect">
            <a:avLst/>
          </a:prstGeom>
        </p:spPr>
      </p:pic>
      <p:pic>
        <p:nvPicPr>
          <p:cNvPr id="1026" name="Picture 2" descr="https://ecbd.eu/static/core/img/czopenscreen_logo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7" y="5661879"/>
            <a:ext cx="2735695" cy="9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1337" y="1348032"/>
            <a:ext cx="1137815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Started as a </a:t>
            </a:r>
            <a:r>
              <a:rPr lang="en-US" sz="2400" b="1" dirty="0" smtClean="0"/>
              <a:t>CZ-OPENSCREEN</a:t>
            </a:r>
            <a:r>
              <a:rPr lang="en-US" sz="2400" dirty="0" smtClean="0"/>
              <a:t> in-house project that would simplify our bioactive library updates selection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High-quality bioactive compound sets scattered</a:t>
            </a:r>
            <a:r>
              <a:rPr lang="cs-CZ" sz="2400" dirty="0" smtClean="0"/>
              <a:t> </a:t>
            </a:r>
            <a:r>
              <a:rPr lang="cs-CZ" sz="2400" dirty="0" err="1" smtClean="0"/>
              <a:t>across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databases</a:t>
            </a:r>
            <a:r>
              <a:rPr lang="cs-CZ" sz="2400" b="1" dirty="0" smtClean="0"/>
              <a:t>, web-</a:t>
            </a:r>
            <a:r>
              <a:rPr lang="cs-CZ" sz="2400" b="1" dirty="0" err="1" smtClean="0"/>
              <a:t>pages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publications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vendor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sets</a:t>
            </a:r>
            <a:endParaRPr lang="cs-CZ" sz="2400" b="1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goal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to </a:t>
            </a:r>
            <a:r>
              <a:rPr lang="cs-CZ" sz="2400" dirty="0" err="1" smtClean="0"/>
              <a:t>put</a:t>
            </a:r>
            <a:r>
              <a:rPr lang="cs-CZ" sz="2400" dirty="0" smtClean="0"/>
              <a:t>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relevant</a:t>
            </a:r>
            <a:r>
              <a:rPr lang="cs-CZ" sz="2400" dirty="0" smtClean="0"/>
              <a:t> </a:t>
            </a:r>
            <a:r>
              <a:rPr lang="cs-CZ" sz="2400" dirty="0" err="1" smtClean="0"/>
              <a:t>sets</a:t>
            </a:r>
            <a:r>
              <a:rPr lang="cs-CZ" sz="2400" dirty="0" smtClean="0"/>
              <a:t> </a:t>
            </a:r>
            <a:r>
              <a:rPr lang="cs-CZ" sz="2400" dirty="0" err="1" smtClean="0"/>
              <a:t>together</a:t>
            </a:r>
            <a:r>
              <a:rPr lang="cs-CZ" sz="2400" dirty="0" smtClean="0"/>
              <a:t> and </a:t>
            </a:r>
            <a:r>
              <a:rPr lang="cs-CZ" sz="2400" dirty="0" err="1" smtClean="0"/>
              <a:t>provide</a:t>
            </a:r>
            <a:r>
              <a:rPr lang="cs-CZ" sz="2400" dirty="0" smtClean="0"/>
              <a:t> a user-</a:t>
            </a:r>
            <a:r>
              <a:rPr lang="cs-CZ" sz="2400" dirty="0" err="1" smtClean="0"/>
              <a:t>friendly</a:t>
            </a:r>
            <a:r>
              <a:rPr lang="cs-CZ" sz="2400" dirty="0" smtClean="0"/>
              <a:t> interface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tools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would</a:t>
            </a:r>
            <a:r>
              <a:rPr lang="cs-CZ" sz="2400" dirty="0" smtClean="0"/>
              <a:t> </a:t>
            </a:r>
            <a:r>
              <a:rPr lang="cs-CZ" sz="2400" dirty="0" err="1" smtClean="0"/>
              <a:t>allow</a:t>
            </a:r>
            <a:r>
              <a:rPr lang="cs-CZ" sz="2400" dirty="0" smtClean="0"/>
              <a:t> </a:t>
            </a:r>
            <a:r>
              <a:rPr lang="cs-CZ" sz="2400" dirty="0" err="1" smtClean="0"/>
              <a:t>anyone</a:t>
            </a:r>
            <a:r>
              <a:rPr lang="cs-CZ" sz="2400" dirty="0" smtClean="0"/>
              <a:t> to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set</a:t>
            </a:r>
            <a:endParaRPr lang="cs-CZ" sz="2400" b="1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/>
              <a:t>P&amp;D r</a:t>
            </a:r>
            <a:r>
              <a:rPr lang="en-US" sz="2400" b="1" dirty="0" err="1" smtClean="0"/>
              <a:t>eleased</a:t>
            </a:r>
            <a:r>
              <a:rPr lang="en-US" sz="2400" b="1" dirty="0" smtClean="0"/>
              <a:t> in 2017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~30,000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representing</a:t>
            </a:r>
            <a:r>
              <a:rPr lang="cs-CZ" sz="2400" b="1" dirty="0" smtClean="0"/>
              <a:t> 29 </a:t>
            </a:r>
            <a:r>
              <a:rPr lang="cs-CZ" sz="2400" b="1" dirty="0" err="1" smtClean="0"/>
              <a:t>sets</a:t>
            </a:r>
            <a:endParaRPr lang="en-US" sz="2400" b="1" dirty="0" smtClean="0"/>
          </a:p>
        </p:txBody>
      </p:sp>
      <p:grpSp>
        <p:nvGrpSpPr>
          <p:cNvPr id="15" name="Skupina 14"/>
          <p:cNvGrpSpPr/>
          <p:nvPr/>
        </p:nvGrpSpPr>
        <p:grpSpPr>
          <a:xfrm>
            <a:off x="1181713" y="4595886"/>
            <a:ext cx="9828575" cy="1672939"/>
            <a:chOff x="1102936" y="4652447"/>
            <a:chExt cx="9828575" cy="1672939"/>
          </a:xfrm>
        </p:grpSpPr>
        <p:sp>
          <p:nvSpPr>
            <p:cNvPr id="14" name="Obdélník 13"/>
            <p:cNvSpPr/>
            <p:nvPr/>
          </p:nvSpPr>
          <p:spPr>
            <a:xfrm>
              <a:off x="1102936" y="4652447"/>
              <a:ext cx="9819582" cy="1672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530286" y="4888751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/>
                <a:t>Skuta</a:t>
              </a:r>
              <a:r>
                <a:rPr lang="en-US" dirty="0"/>
                <a:t> C, </a:t>
              </a:r>
              <a:r>
                <a:rPr lang="en-US" dirty="0" err="1"/>
                <a:t>Popr</a:t>
              </a:r>
              <a:r>
                <a:rPr lang="en-US" dirty="0"/>
                <a:t> M, Muller T, </a:t>
              </a:r>
              <a:r>
                <a:rPr lang="en-US" dirty="0" err="1"/>
                <a:t>Jindrich</a:t>
              </a:r>
              <a:r>
                <a:rPr lang="en-US" dirty="0"/>
                <a:t> J, </a:t>
              </a:r>
              <a:r>
                <a:rPr lang="en-US" dirty="0" err="1"/>
                <a:t>Kahle</a:t>
              </a:r>
              <a:r>
                <a:rPr lang="en-US" dirty="0"/>
                <a:t> M, </a:t>
              </a:r>
              <a:r>
                <a:rPr lang="en-US" dirty="0" err="1"/>
                <a:t>Sedlak</a:t>
              </a:r>
              <a:r>
                <a:rPr lang="en-US" dirty="0"/>
                <a:t> D, </a:t>
              </a:r>
              <a:r>
                <a:rPr lang="en-US" dirty="0" err="1"/>
                <a:t>Svozil</a:t>
              </a:r>
              <a:r>
                <a:rPr lang="en-US" dirty="0"/>
                <a:t> D, </a:t>
              </a:r>
              <a:r>
                <a:rPr lang="en-US" dirty="0" err="1"/>
                <a:t>Bartunek</a:t>
              </a:r>
              <a:r>
                <a:rPr lang="en-US" dirty="0"/>
                <a:t> P. (2017) </a:t>
              </a:r>
              <a:r>
                <a:rPr lang="en-US" b="1" dirty="0"/>
                <a:t>Probes &amp; Drugs Portal: an interactive, open data resource for chemical biology.</a:t>
              </a:r>
              <a:r>
                <a:rPr lang="en-US" dirty="0"/>
                <a:t> Nature Methods 14(8), pp.759-760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90" b="7648"/>
            <a:stretch/>
          </p:blipFill>
          <p:spPr>
            <a:xfrm>
              <a:off x="7954307" y="4652447"/>
              <a:ext cx="2977204" cy="167293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Skupina 2"/>
          <p:cNvGrpSpPr/>
          <p:nvPr/>
        </p:nvGrpSpPr>
        <p:grpSpPr>
          <a:xfrm>
            <a:off x="546754" y="500216"/>
            <a:ext cx="8050063" cy="537959"/>
            <a:chOff x="395924" y="349385"/>
            <a:chExt cx="8050063" cy="537959"/>
          </a:xfrm>
        </p:grpSpPr>
        <p:sp>
          <p:nvSpPr>
            <p:cNvPr id="9" name="TextovéPole 8"/>
            <p:cNvSpPr txBox="1"/>
            <p:nvPr/>
          </p:nvSpPr>
          <p:spPr>
            <a:xfrm>
              <a:off x="395924" y="349385"/>
              <a:ext cx="8050063" cy="52322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chemeClr val="bg1"/>
                  </a:solidFill>
                  <a:cs typeface="Lato" panose="020F0502020204030203" pitchFamily="34" charset="0"/>
                </a:rPr>
                <a:t>A </a:t>
              </a:r>
              <a:r>
                <a:rPr lang="cs-CZ" sz="2800" b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BRIEF </a:t>
              </a:r>
              <a:r>
                <a:rPr lang="cs-CZ" sz="2800" b="1" dirty="0">
                  <a:solidFill>
                    <a:schemeClr val="bg1"/>
                  </a:solidFill>
                  <a:cs typeface="Lato" panose="020F0502020204030203" pitchFamily="34" charset="0"/>
                </a:rPr>
                <a:t>HISTORY OF THE PROBES &amp; DRUGS PORTAL</a:t>
              </a:r>
              <a:endParaRPr lang="en-US" sz="28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395926" y="887344"/>
              <a:ext cx="386498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3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546754" y="500216"/>
            <a:ext cx="5448693" cy="537959"/>
            <a:chOff x="395924" y="349385"/>
            <a:chExt cx="5448693" cy="537959"/>
          </a:xfrm>
        </p:grpSpPr>
        <p:sp>
          <p:nvSpPr>
            <p:cNvPr id="17" name="TextovéPole 16"/>
            <p:cNvSpPr txBox="1"/>
            <p:nvPr/>
          </p:nvSpPr>
          <p:spPr>
            <a:xfrm>
              <a:off x="395924" y="349385"/>
              <a:ext cx="5448693" cy="52322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PROBES </a:t>
              </a:r>
              <a:r>
                <a:rPr lang="cs-CZ" sz="2800" b="1" dirty="0">
                  <a:solidFill>
                    <a:schemeClr val="bg1"/>
                  </a:solidFill>
                  <a:cs typeface="Lato" panose="020F0502020204030203" pitchFamily="34" charset="0"/>
                </a:rPr>
                <a:t>&amp; DRUGS </a:t>
              </a:r>
              <a:r>
                <a:rPr lang="cs-CZ" sz="2800" b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PORTAL IN 2022</a:t>
              </a:r>
              <a:endParaRPr lang="en-US" sz="28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395926" y="887344"/>
              <a:ext cx="386498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ovéPole 6"/>
          <p:cNvSpPr txBox="1"/>
          <p:nvPr/>
        </p:nvSpPr>
        <p:spPr>
          <a:xfrm>
            <a:off x="471337" y="1418562"/>
            <a:ext cx="667418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P&amp;D </a:t>
            </a:r>
            <a:r>
              <a:rPr lang="cs-CZ" sz="2400" dirty="0" err="1" smtClean="0"/>
              <a:t>integrates</a:t>
            </a:r>
            <a:r>
              <a:rPr lang="cs-CZ" sz="2400" dirty="0" smtClean="0"/>
              <a:t> </a:t>
            </a:r>
            <a:r>
              <a:rPr lang="en-US" sz="2400" b="1" dirty="0" smtClean="0"/>
              <a:t>76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</a:t>
            </a:r>
            <a:r>
              <a:rPr lang="en-US" sz="2400" b="1" dirty="0" smtClean="0"/>
              <a:t> </a:t>
            </a:r>
            <a:r>
              <a:rPr lang="en-US" sz="2400" b="1" dirty="0" smtClean="0"/>
              <a:t>sources</a:t>
            </a:r>
            <a:r>
              <a:rPr lang="cs-CZ" sz="2400" b="1" dirty="0"/>
              <a:t> </a:t>
            </a:r>
            <a:r>
              <a:rPr lang="cs-CZ" sz="2400" b="1" dirty="0" smtClean="0"/>
              <a:t>(&gt;85k </a:t>
            </a:r>
            <a:r>
              <a:rPr lang="cs-CZ" sz="2400" b="1" dirty="0" err="1" smtClean="0"/>
              <a:t>standardized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compounds</a:t>
            </a:r>
            <a:r>
              <a:rPr lang="cs-CZ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including </a:t>
            </a:r>
            <a:r>
              <a:rPr lang="en-US" sz="2400" b="1" dirty="0"/>
              <a:t>13 probe-related</a:t>
            </a:r>
            <a:r>
              <a:rPr lang="en-US" sz="2400" dirty="0"/>
              <a:t>, </a:t>
            </a:r>
            <a:r>
              <a:rPr lang="en-US" sz="2400" b="1" dirty="0"/>
              <a:t>6 drug compilations</a:t>
            </a:r>
            <a:r>
              <a:rPr lang="en-US" sz="2400" dirty="0"/>
              <a:t>, </a:t>
            </a:r>
            <a:r>
              <a:rPr lang="en-US" sz="2400" b="1" dirty="0"/>
              <a:t>40 academic/non-commercial sets</a:t>
            </a:r>
            <a:r>
              <a:rPr lang="en-US" sz="2400" dirty="0"/>
              <a:t> and </a:t>
            </a:r>
            <a:r>
              <a:rPr lang="en-US" sz="2400" b="1" dirty="0"/>
              <a:t>15 precompiled sets from bioactive compound </a:t>
            </a:r>
            <a:r>
              <a:rPr lang="en-US" sz="2400" b="1" dirty="0" smtClean="0"/>
              <a:t>vendors</a:t>
            </a:r>
            <a:endParaRPr lang="cs-CZ" sz="2400" b="1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/>
              <a:t>P&amp;D </a:t>
            </a:r>
            <a:r>
              <a:rPr lang="cs-CZ" sz="2400" b="1" dirty="0" err="1" smtClean="0"/>
              <a:t>probe-likeness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score</a:t>
            </a:r>
            <a:endParaRPr lang="cs-CZ" sz="2400" b="1" dirty="0" smtClean="0"/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Score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reflecting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common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probe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criteria</a:t>
            </a:r>
            <a:endParaRPr lang="cs-CZ" sz="1600" b="1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err="1" smtClean="0"/>
              <a:t>Integrated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probes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scores</a:t>
            </a:r>
            <a:r>
              <a:rPr lang="cs-CZ" sz="2400" b="1" dirty="0" smtClean="0"/>
              <a:t> </a:t>
            </a:r>
            <a:r>
              <a:rPr lang="cs-CZ" sz="2400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Chemical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Probes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Portal</a:t>
            </a:r>
            <a:r>
              <a:rPr lang="cs-CZ" sz="2400" b="1" dirty="0" smtClean="0"/>
              <a:t> </a:t>
            </a:r>
            <a:r>
              <a:rPr lang="cs-CZ" sz="2400" dirty="0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Miner</a:t>
            </a:r>
            <a:endParaRPr lang="cs-CZ" sz="2400" b="1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Live set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High-quality</a:t>
            </a:r>
            <a:r>
              <a:rPr lang="cs-CZ" sz="2400" b="1" dirty="0"/>
              <a:t> </a:t>
            </a:r>
            <a:r>
              <a:rPr lang="cs-CZ" sz="2400" b="1" dirty="0" err="1"/>
              <a:t>Chemical</a:t>
            </a:r>
            <a:r>
              <a:rPr lang="cs-CZ" sz="2400" b="1" dirty="0"/>
              <a:t> </a:t>
            </a:r>
            <a:r>
              <a:rPr lang="cs-CZ" sz="2400" b="1" dirty="0" err="1"/>
              <a:t>Probes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updated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P&amp;D </a:t>
            </a:r>
            <a:r>
              <a:rPr lang="cs-CZ" sz="2400" dirty="0" err="1"/>
              <a:t>version</a:t>
            </a:r>
            <a:r>
              <a:rPr lang="cs-CZ" sz="2400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24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71337" y="5789822"/>
            <a:ext cx="871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/>
              <a:t>most </a:t>
            </a:r>
            <a:r>
              <a:rPr lang="cs-CZ" sz="2400" b="1" dirty="0" err="1"/>
              <a:t>comprehensive</a:t>
            </a:r>
            <a:r>
              <a:rPr lang="cs-CZ" sz="2400" b="1" dirty="0"/>
              <a:t> </a:t>
            </a:r>
            <a:r>
              <a:rPr lang="cs-CZ" sz="2400" b="1" dirty="0" err="1"/>
              <a:t>resource</a:t>
            </a:r>
            <a:r>
              <a:rPr lang="cs-CZ" sz="2400" b="1" dirty="0"/>
              <a:t> in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field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chemical</a:t>
            </a:r>
            <a:r>
              <a:rPr lang="cs-CZ" sz="2400" b="1" dirty="0"/>
              <a:t> </a:t>
            </a:r>
            <a:r>
              <a:rPr lang="cs-CZ" sz="2400" b="1" dirty="0" err="1" smtClean="0"/>
              <a:t>probes</a:t>
            </a:r>
            <a:endParaRPr lang="cs-CZ" sz="24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58" y="1640741"/>
            <a:ext cx="4404337" cy="3209827"/>
          </a:xfrm>
          <a:prstGeom prst="rect">
            <a:avLst/>
          </a:prstGeom>
          <a:ln w="57150">
            <a:solidFill>
              <a:srgbClr val="333333"/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9039580" y="4878849"/>
            <a:ext cx="876693" cy="292231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8002912" y="5133373"/>
            <a:ext cx="2950029" cy="141402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" y="375301"/>
            <a:ext cx="11239891" cy="6322439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296231" y="203457"/>
            <a:ext cx="3252250" cy="537959"/>
            <a:chOff x="395925" y="349385"/>
            <a:chExt cx="3252250" cy="537959"/>
          </a:xfrm>
        </p:grpSpPr>
        <p:sp>
          <p:nvSpPr>
            <p:cNvPr id="9" name="TextovéPole 8"/>
            <p:cNvSpPr txBox="1"/>
            <p:nvPr/>
          </p:nvSpPr>
          <p:spPr>
            <a:xfrm>
              <a:off x="395925" y="349385"/>
              <a:ext cx="3252250" cy="52322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P&amp;D WORKSPACE</a:t>
              </a:r>
              <a:endParaRPr lang="en-US" sz="28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395926" y="887344"/>
              <a:ext cx="1800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296231" y="1074657"/>
            <a:ext cx="553678" cy="307777"/>
          </a:xfrm>
          <a:prstGeom prst="rect">
            <a:avLst/>
          </a:prstGeom>
          <a:solidFill>
            <a:srgbClr val="333333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TABS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6395" y="1395166"/>
            <a:ext cx="423514" cy="3077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VIS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7262" y="1715675"/>
            <a:ext cx="772647" cy="307777"/>
          </a:xfrm>
          <a:prstGeom prst="rect">
            <a:avLst/>
          </a:prstGeom>
          <a:solidFill>
            <a:srgbClr val="333333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SEARCH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 rot="16200000">
            <a:off x="-1190874" y="3615302"/>
            <a:ext cx="3619901" cy="461665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FILTERS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351247" y="810954"/>
            <a:ext cx="1404909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NAMES &amp; </a:t>
            </a:r>
            <a:r>
              <a:rPr lang="cs-CZ" sz="1400" b="1" dirty="0" err="1" smtClean="0">
                <a:solidFill>
                  <a:schemeClr val="bg1"/>
                </a:solidFill>
              </a:rPr>
              <a:t>IDs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72418" y="810954"/>
            <a:ext cx="1371125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TAGS &amp; SETS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359805" y="3068144"/>
            <a:ext cx="1414497" cy="523220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CELL-LINES &amp; ORGANISMS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359805" y="810954"/>
            <a:ext cx="1414497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PROBE SCORES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890566" y="810954"/>
            <a:ext cx="3043768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TARGETS &amp; PATHWAYS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749827" y="810954"/>
            <a:ext cx="1485158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COMPOUND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kupina 6"/>
          <p:cNvGrpSpPr/>
          <p:nvPr/>
        </p:nvGrpSpPr>
        <p:grpSpPr>
          <a:xfrm>
            <a:off x="452485" y="471934"/>
            <a:ext cx="4062954" cy="537959"/>
            <a:chOff x="395925" y="349385"/>
            <a:chExt cx="4062954" cy="537959"/>
          </a:xfrm>
        </p:grpSpPr>
        <p:sp>
          <p:nvSpPr>
            <p:cNvPr id="8" name="TextovéPole 7"/>
            <p:cNvSpPr txBox="1"/>
            <p:nvPr/>
          </p:nvSpPr>
          <p:spPr>
            <a:xfrm>
              <a:off x="395925" y="349385"/>
              <a:ext cx="4062954" cy="52322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EVERYTHING IS A FILTER!</a:t>
              </a:r>
              <a:endParaRPr lang="en-US" sz="28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395926" y="887344"/>
              <a:ext cx="1800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449340" y="2481701"/>
            <a:ext cx="11344573" cy="576734"/>
            <a:chOff x="449340" y="2467207"/>
            <a:chExt cx="11344573" cy="576734"/>
          </a:xfrm>
        </p:grpSpPr>
        <p:sp>
          <p:nvSpPr>
            <p:cNvPr id="15" name="TextovéPole 14"/>
            <p:cNvSpPr txBox="1"/>
            <p:nvPr/>
          </p:nvSpPr>
          <p:spPr>
            <a:xfrm>
              <a:off x="449340" y="2467941"/>
              <a:ext cx="400443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TARGETS/PROBE TARGETS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656055" y="2467207"/>
              <a:ext cx="3170153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TARGET CLASSES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078771" y="2467207"/>
              <a:ext cx="3715142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BIOLOGICAL PATHWAYS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52485" y="1510112"/>
            <a:ext cx="11341428" cy="576000"/>
            <a:chOff x="452485" y="1679796"/>
            <a:chExt cx="11341428" cy="576000"/>
          </a:xfrm>
        </p:grpSpPr>
        <p:sp>
          <p:nvSpPr>
            <p:cNvPr id="12" name="TextovéPole 11"/>
            <p:cNvSpPr txBox="1"/>
            <p:nvPr/>
          </p:nvSpPr>
          <p:spPr>
            <a:xfrm>
              <a:off x="452485" y="1679796"/>
              <a:ext cx="2582946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COMPOUND SETS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196668" y="1679796"/>
              <a:ext cx="2869284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TAGS/ATTRIBUTES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246434" y="1679796"/>
              <a:ext cx="286928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PROBE CRITERIA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276956" y="1679796"/>
              <a:ext cx="2516957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PROBE SCORES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187381" y="5397205"/>
            <a:ext cx="9817238" cy="576000"/>
            <a:chOff x="449341" y="5126043"/>
            <a:chExt cx="9817238" cy="576000"/>
          </a:xfrm>
        </p:grpSpPr>
        <p:sp>
          <p:nvSpPr>
            <p:cNvPr id="22" name="TextovéPole 21"/>
            <p:cNvSpPr txBox="1"/>
            <p:nvPr/>
          </p:nvSpPr>
          <p:spPr>
            <a:xfrm>
              <a:off x="4981280" y="5126043"/>
              <a:ext cx="5285299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STRUCTURAL ALERTS/ALERT FAMILIES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49341" y="5126043"/>
              <a:ext cx="415997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EXTERNAL IDS/EXTERNAL DBS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449341" y="4425613"/>
            <a:ext cx="11344572" cy="576000"/>
            <a:chOff x="449341" y="4304061"/>
            <a:chExt cx="11344572" cy="576000"/>
          </a:xfrm>
        </p:grpSpPr>
        <p:sp>
          <p:nvSpPr>
            <p:cNvPr id="21" name="TextovéPole 20"/>
            <p:cNvSpPr txBox="1"/>
            <p:nvPr/>
          </p:nvSpPr>
          <p:spPr>
            <a:xfrm>
              <a:off x="4273576" y="4304061"/>
              <a:ext cx="4618357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PHYSICO-CHEMICAL PROPERTIES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027533" y="4304061"/>
              <a:ext cx="2766380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MOA/MOA EFFECT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49341" y="4304061"/>
              <a:ext cx="368863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BIOACTIVITY REFERENCES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449341" y="3454024"/>
            <a:ext cx="11344572" cy="576000"/>
            <a:chOff x="449341" y="3370800"/>
            <a:chExt cx="11344572" cy="576000"/>
          </a:xfrm>
        </p:grpSpPr>
        <p:sp>
          <p:nvSpPr>
            <p:cNvPr id="18" name="TextovéPole 17"/>
            <p:cNvSpPr txBox="1"/>
            <p:nvPr/>
          </p:nvSpPr>
          <p:spPr>
            <a:xfrm>
              <a:off x="449341" y="3370800"/>
              <a:ext cx="1901078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CELL-LINES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552698" y="3370800"/>
              <a:ext cx="1901078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ORGANISMS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656055" y="3370800"/>
              <a:ext cx="296787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ORGANISM CLASSES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826208" y="3370800"/>
              <a:ext cx="3967705" cy="57600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STRUCTURES/SCAFFOLDS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876696" y="1658186"/>
            <a:ext cx="6639712" cy="290961"/>
            <a:chOff x="2876696" y="1658186"/>
            <a:chExt cx="6639712" cy="290961"/>
          </a:xfrm>
        </p:grpSpPr>
        <p:sp>
          <p:nvSpPr>
            <p:cNvPr id="33" name="TextovéPole 32"/>
            <p:cNvSpPr txBox="1"/>
            <p:nvPr/>
          </p:nvSpPr>
          <p:spPr>
            <a:xfrm>
              <a:off x="5826500" y="1658186"/>
              <a:ext cx="640141" cy="290961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876696" y="1658186"/>
              <a:ext cx="573511" cy="290961"/>
            </a:xfrm>
            <a:prstGeom prst="rect">
              <a:avLst/>
            </a:prstGeom>
            <a:solidFill>
              <a:srgbClr val="EF863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8876267" y="1658186"/>
              <a:ext cx="640141" cy="290961"/>
            </a:xfrm>
            <a:prstGeom prst="rect">
              <a:avLst/>
            </a:prstGeom>
            <a:solidFill>
              <a:srgbClr val="E2292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NOT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ovéPole 42"/>
          <p:cNvSpPr txBox="1"/>
          <p:nvPr/>
        </p:nvSpPr>
        <p:spPr>
          <a:xfrm>
            <a:off x="5213268" y="5539724"/>
            <a:ext cx="640141" cy="290961"/>
          </a:xfrm>
          <a:prstGeom prst="rect">
            <a:avLst/>
          </a:prstGeom>
          <a:solidFill>
            <a:srgbClr val="E2292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NOT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2074924" y="3599632"/>
            <a:ext cx="6060409" cy="290961"/>
            <a:chOff x="2074924" y="3599632"/>
            <a:chExt cx="6060409" cy="290961"/>
          </a:xfrm>
        </p:grpSpPr>
        <p:sp>
          <p:nvSpPr>
            <p:cNvPr id="39" name="TextovéPole 38"/>
            <p:cNvSpPr txBox="1"/>
            <p:nvPr/>
          </p:nvSpPr>
          <p:spPr>
            <a:xfrm>
              <a:off x="4287014" y="3599632"/>
              <a:ext cx="573511" cy="290961"/>
            </a:xfrm>
            <a:prstGeom prst="rect">
              <a:avLst/>
            </a:prstGeom>
            <a:solidFill>
              <a:srgbClr val="EF863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7495192" y="3599632"/>
              <a:ext cx="640141" cy="290961"/>
            </a:xfrm>
            <a:prstGeom prst="rect">
              <a:avLst/>
            </a:prstGeom>
            <a:solidFill>
              <a:srgbClr val="E2292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NOT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074924" y="3599632"/>
              <a:ext cx="640141" cy="290961"/>
            </a:xfrm>
            <a:prstGeom prst="rect">
              <a:avLst/>
            </a:prstGeom>
            <a:solidFill>
              <a:srgbClr val="E0666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XOR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3879225" y="4574277"/>
            <a:ext cx="5367091" cy="290961"/>
            <a:chOff x="3879225" y="4574277"/>
            <a:chExt cx="5367091" cy="290961"/>
          </a:xfrm>
        </p:grpSpPr>
        <p:sp>
          <p:nvSpPr>
            <p:cNvPr id="38" name="TextovéPole 37"/>
            <p:cNvSpPr txBox="1"/>
            <p:nvPr/>
          </p:nvSpPr>
          <p:spPr>
            <a:xfrm>
              <a:off x="3879225" y="4574277"/>
              <a:ext cx="640141" cy="290961"/>
            </a:xfrm>
            <a:prstGeom prst="rect">
              <a:avLst/>
            </a:prstGeom>
            <a:solidFill>
              <a:srgbClr val="E0666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XOR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8606175" y="4574277"/>
              <a:ext cx="640141" cy="290961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4215693" y="2633456"/>
            <a:ext cx="4063695" cy="290961"/>
            <a:chOff x="4215693" y="2633456"/>
            <a:chExt cx="4063695" cy="290961"/>
          </a:xfrm>
        </p:grpSpPr>
        <p:sp>
          <p:nvSpPr>
            <p:cNvPr id="35" name="TextovéPole 34"/>
            <p:cNvSpPr txBox="1"/>
            <p:nvPr/>
          </p:nvSpPr>
          <p:spPr>
            <a:xfrm>
              <a:off x="4215693" y="2633456"/>
              <a:ext cx="640141" cy="290961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7639247" y="2633456"/>
              <a:ext cx="640141" cy="290961"/>
            </a:xfrm>
            <a:prstGeom prst="rect">
              <a:avLst/>
            </a:prstGeom>
            <a:solidFill>
              <a:srgbClr val="E0666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XOR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449340" y="2138426"/>
            <a:ext cx="11344573" cy="290961"/>
          </a:xfrm>
          <a:prstGeom prst="rect">
            <a:avLst/>
          </a:prstGeom>
          <a:solidFill>
            <a:srgbClr val="70AD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AND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49340" y="3110749"/>
            <a:ext cx="11344573" cy="290961"/>
          </a:xfrm>
          <a:prstGeom prst="rect">
            <a:avLst/>
          </a:prstGeom>
          <a:solidFill>
            <a:srgbClr val="EF863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OR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49340" y="4082338"/>
            <a:ext cx="11344573" cy="290961"/>
          </a:xfrm>
          <a:prstGeom prst="rect">
            <a:avLst/>
          </a:prstGeom>
          <a:solidFill>
            <a:srgbClr val="E2292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NOT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49340" y="5053927"/>
            <a:ext cx="11344573" cy="290961"/>
          </a:xfrm>
          <a:prstGeom prst="rect">
            <a:avLst/>
          </a:prstGeom>
          <a:solidFill>
            <a:srgbClr val="E0666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XOR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ázek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5" name="Obdélník 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9" y="429385"/>
            <a:ext cx="2876550" cy="5819775"/>
          </a:xfrm>
          <a:prstGeom prst="rect">
            <a:avLst/>
          </a:prstGeom>
          <a:ln w="57150">
            <a:solidFill>
              <a:srgbClr val="333333"/>
            </a:solidFill>
          </a:ln>
        </p:spPr>
      </p:pic>
      <p:sp>
        <p:nvSpPr>
          <p:cNvPr id="42" name="TextovéPole 41"/>
          <p:cNvSpPr txBox="1"/>
          <p:nvPr/>
        </p:nvSpPr>
        <p:spPr>
          <a:xfrm>
            <a:off x="3054286" y="438322"/>
            <a:ext cx="1633294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ALL COMPOUNDS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106509" y="6268014"/>
            <a:ext cx="1978981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RESULT OF THE QUERY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Šipka doprava 44"/>
          <p:cNvSpPr/>
          <p:nvPr/>
        </p:nvSpPr>
        <p:spPr>
          <a:xfrm rot="5400000">
            <a:off x="1315313" y="3091673"/>
            <a:ext cx="5656710" cy="829561"/>
          </a:xfrm>
          <a:prstGeom prst="rightArrow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TOP-DOWN FILTERING</a:t>
            </a:r>
            <a:endParaRPr lang="en-US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524719" y="435254"/>
            <a:ext cx="1846394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BOOLEAN OPERATORS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524719" y="1784473"/>
            <a:ext cx="1846394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DISABLE/REMOVE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242477" y="2617314"/>
            <a:ext cx="1714505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RANGE SLIDERS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524719" y="1277767"/>
            <a:ext cx="1846394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BRACKETS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524719" y="2152615"/>
            <a:ext cx="1846394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ORDER BY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392797" y="870901"/>
            <a:ext cx="354419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4395490" y="1924941"/>
            <a:ext cx="354419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386740" y="3603156"/>
            <a:ext cx="354419" cy="30777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279768" y="3217580"/>
            <a:ext cx="407811" cy="23262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bdélník 45"/>
          <p:cNvSpPr/>
          <p:nvPr/>
        </p:nvSpPr>
        <p:spPr>
          <a:xfrm>
            <a:off x="4085900" y="1551037"/>
            <a:ext cx="601680" cy="2334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7648"/>
          <a:stretch/>
        </p:blipFill>
        <p:spPr>
          <a:xfrm>
            <a:off x="0" y="-2"/>
            <a:ext cx="12204662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E403D38-FFCD-4E37-9D2B-8DBEA4C01EBB}"/>
              </a:ext>
            </a:extLst>
          </p:cNvPr>
          <p:cNvSpPr txBox="1">
            <a:spLocks/>
          </p:cNvSpPr>
          <p:nvPr/>
        </p:nvSpPr>
        <p:spPr>
          <a:xfrm>
            <a:off x="785813" y="492125"/>
            <a:ext cx="10567987" cy="686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 smtClean="0">
                <a:solidFill>
                  <a:schemeClr val="bg1"/>
                </a:solidFill>
                <a:latin typeface="+mn-lt"/>
                <a:cs typeface="Lato" panose="020F0502020204030203" pitchFamily="34" charset="0"/>
              </a:rPr>
              <a:t>THANKS TO</a:t>
            </a:r>
            <a:endParaRPr lang="en-US" sz="3000" b="1" dirty="0">
              <a:solidFill>
                <a:schemeClr val="bg1"/>
              </a:solidFill>
              <a:latin typeface="+mn-lt"/>
              <a:cs typeface="Lato" panose="020F0502020204030203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86120" y="1273245"/>
            <a:ext cx="38649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86121" y="1671102"/>
            <a:ext cx="3411560" cy="213747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lIns="144000" tIns="144000" rIns="144000" bIns="144000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Petr Bartůněk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Tomáš Müller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Martin </a:t>
            </a:r>
            <a:r>
              <a:rPr lang="cs-CZ" sz="2400" dirty="0" err="1" smtClean="0">
                <a:solidFill>
                  <a:schemeClr val="bg1"/>
                </a:solidFill>
              </a:rPr>
              <a:t>Popr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Christopher </a:t>
            </a:r>
            <a:r>
              <a:rPr lang="cs-CZ" sz="2400" dirty="0" err="1" smtClean="0">
                <a:solidFill>
                  <a:schemeClr val="bg1"/>
                </a:solidFill>
              </a:rPr>
              <a:t>Southan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i="1" dirty="0" smtClean="0">
                <a:solidFill>
                  <a:schemeClr val="bg1"/>
                </a:solidFill>
              </a:rPr>
              <a:t>and </a:t>
            </a:r>
            <a:r>
              <a:rPr lang="cs-CZ" sz="2400" i="1" dirty="0" err="1" smtClean="0">
                <a:solidFill>
                  <a:schemeClr val="bg1"/>
                </a:solidFill>
              </a:rPr>
              <a:t>others</a:t>
            </a:r>
            <a:r>
              <a:rPr lang="cs-CZ" sz="2400" i="1" dirty="0" smtClean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78" y="5864355"/>
            <a:ext cx="1333005" cy="514750"/>
          </a:xfrm>
          <a:prstGeom prst="rect">
            <a:avLst/>
          </a:prstGeom>
        </p:spPr>
      </p:pic>
      <p:pic>
        <p:nvPicPr>
          <p:cNvPr id="11" name="Picture 2" descr="https://ecbd.eu/static/core/img/czopenscreen_logo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7" y="5661879"/>
            <a:ext cx="2735695" cy="9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55382" y="848412"/>
            <a:ext cx="4747355" cy="481346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probes-drugs.org/static/img/pd_logo_tex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23" y="1310948"/>
            <a:ext cx="3751673" cy="15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858044" y="2986728"/>
            <a:ext cx="414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https://www.probes-drugs.org</a:t>
            </a:r>
            <a:endParaRPr lang="cs-CZ" sz="2400" b="1" i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7434330" y="3581782"/>
            <a:ext cx="2989458" cy="461665"/>
            <a:chOff x="7326103" y="3449809"/>
            <a:chExt cx="2989458" cy="461665"/>
          </a:xfrm>
        </p:grpSpPr>
        <p:pic>
          <p:nvPicPr>
            <p:cNvPr id="1028" name="Picture 4" descr="Twitter  fre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103" y="3486318"/>
              <a:ext cx="396019" cy="39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7784099" y="3449809"/>
              <a:ext cx="2531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/>
                <a:t>@</a:t>
              </a:r>
              <a:r>
                <a:rPr lang="cs-CZ" sz="2400" b="1" i="1" dirty="0" err="1" smtClean="0"/>
                <a:t>probesanddrugs</a:t>
              </a:r>
              <a:endParaRPr lang="cs-CZ" sz="2400" b="1" i="1" dirty="0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7401237" y="4494779"/>
            <a:ext cx="305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i="1" dirty="0" smtClean="0"/>
              <a:t>support@probes-drugs.org</a:t>
            </a:r>
            <a:endParaRPr lang="cs-CZ" sz="2000" b="1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836196" y="4896477"/>
            <a:ext cx="2185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i="1" dirty="0" smtClean="0"/>
              <a:t>skutac@img.cas.cz</a:t>
            </a:r>
            <a:endParaRPr lang="cs-CZ" sz="2000" b="1" i="1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6996565" y="4310247"/>
            <a:ext cx="3864989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308</Words>
  <Application>Microsoft Office PowerPoint</Application>
  <PresentationFormat>Širokoúhlá obrazovka</PresentationFormat>
  <Paragraphs>81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Roboto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Ctibor Škuta</dc:creator>
  <cp:lastModifiedBy>Uživatel systému Windows</cp:lastModifiedBy>
  <cp:revision>779</cp:revision>
  <dcterms:created xsi:type="dcterms:W3CDTF">2021-12-01T11:42:21Z</dcterms:created>
  <dcterms:modified xsi:type="dcterms:W3CDTF">2022-06-14T12:28:24Z</dcterms:modified>
</cp:coreProperties>
</file>