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9" r:id="rId7"/>
    <p:sldId id="264" r:id="rId8"/>
    <p:sldId id="258" r:id="rId9"/>
  </p:sldIdLst>
  <p:sldSz cx="10693400" cy="7561263"/>
  <p:notesSz cx="6858000" cy="9144000"/>
  <p:defaultTextStyle>
    <a:defPPr>
      <a:defRPr lang="cs-CZ"/>
    </a:defPPr>
    <a:lvl1pPr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20700" indent="-63500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41400" indent="-127000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63688" indent="-192088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84388" indent="-255588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9"/>
  </p:normalViewPr>
  <p:slideViewPr>
    <p:cSldViewPr>
      <p:cViewPr varScale="1">
        <p:scale>
          <a:sx n="90" d="100"/>
          <a:sy n="90" d="100"/>
        </p:scale>
        <p:origin x="1752" y="208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1" cy="1620771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4011" y="4284715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473A42-7F14-BCC9-E068-A1EEB0D40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0689A-4EBB-47D2-B63A-BD00D2DFC9B0}" type="datetimeFigureOut">
              <a:rPr lang="cs-CZ"/>
              <a:pPr>
                <a:defRPr/>
              </a:pPr>
              <a:t>14.06.2022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4872C9-68C7-CF48-BA9D-0BF1FFA3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3ABD1A-FB0B-0218-C868-D427E1A53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D5229-7A5B-4E8D-AABA-95C1829537E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609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6C9974-4129-65BC-D2EF-B3A78553B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EAAF4-7F09-4021-AEA5-3F4C57D253DC}" type="datetimeFigureOut">
              <a:rPr lang="cs-CZ"/>
              <a:pPr>
                <a:defRPr/>
              </a:pPr>
              <a:t>14.06.2022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09D212-0AB3-642A-AC3E-65B8F67C1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8DBCE6-E0B9-D7EE-26FB-F20ECAAF6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2D45D-42F3-4270-9C18-CC31318183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643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067112" y="810387"/>
            <a:ext cx="2812587" cy="17275386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5640" y="810387"/>
            <a:ext cx="8263250" cy="17275386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715D30-8F63-479D-11D6-41AE5D293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A54B9-A5F3-489A-B6E6-D58131A67B5F}" type="datetimeFigureOut">
              <a:rPr lang="cs-CZ"/>
              <a:pPr>
                <a:defRPr/>
              </a:pPr>
              <a:t>14.06.2022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A4F0FE-B897-F485-5826-E94EFF7B6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1775A1-560F-871A-332A-62CE3A25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D0DBF-E21E-4F5A-B298-789518C9A74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816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37A3EE-A670-353E-B19D-83FF1BC68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C6BFB-FD6A-411B-9B2F-6E0011042DB4}" type="datetimeFigureOut">
              <a:rPr lang="cs-CZ"/>
              <a:pPr>
                <a:defRPr/>
              </a:pPr>
              <a:t>14.06.2022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6086A9-3D7E-91F4-C8A4-2DC117AF5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1AC0B7-1918-CF6F-D858-9AD87A56F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97918-8AEE-4A74-91D5-8201ED9758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227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1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7"/>
            <a:ext cx="9089391" cy="165402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9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9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4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9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4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9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4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9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C16BE2-EEE2-EB8E-E4DE-8AA28F0D4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ED5C2-ACC1-4A72-9EBE-F1485A41676D}" type="datetimeFigureOut">
              <a:rPr lang="cs-CZ"/>
              <a:pPr>
                <a:defRPr/>
              </a:pPr>
              <a:t>14.06.2022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2FCC8E-8BF6-0144-F9E7-A4749633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D15A09-9BCE-CB4F-352B-22B2185C7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1116E-276B-4C4A-9B20-41E10B8992D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064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5640" y="4724040"/>
            <a:ext cx="5537918" cy="133617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41782" y="4724040"/>
            <a:ext cx="5537919" cy="133617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16B8338C-7F3F-F851-7BAD-D4A07884C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10A83-24E4-40A2-B349-B906F51D93C2}" type="datetimeFigureOut">
              <a:rPr lang="cs-CZ"/>
              <a:pPr>
                <a:defRPr/>
              </a:pPr>
              <a:t>14.06.2022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B3D11C38-F4DE-0A77-6619-C5A3F1F91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70A18325-2B9C-9A38-DB63-9683EA84A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321FE-29CF-4646-989B-A13932C1111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644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1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671" y="1692534"/>
            <a:ext cx="4724775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1493" indent="0">
              <a:buNone/>
              <a:defRPr sz="2300" b="1"/>
            </a:lvl2pPr>
            <a:lvl3pPr marL="1042985" indent="0">
              <a:buNone/>
              <a:defRPr sz="2100" b="1"/>
            </a:lvl3pPr>
            <a:lvl4pPr marL="1564478" indent="0">
              <a:buNone/>
              <a:defRPr sz="1800" b="1"/>
            </a:lvl4pPr>
            <a:lvl5pPr marL="2085971" indent="0">
              <a:buNone/>
              <a:defRPr sz="1800" b="1"/>
            </a:lvl5pPr>
            <a:lvl6pPr marL="2607463" indent="0">
              <a:buNone/>
              <a:defRPr sz="1800" b="1"/>
            </a:lvl6pPr>
            <a:lvl7pPr marL="3128956" indent="0">
              <a:buNone/>
              <a:defRPr sz="1800" b="1"/>
            </a:lvl7pPr>
            <a:lvl8pPr marL="3650449" indent="0">
              <a:buNone/>
              <a:defRPr sz="1800" b="1"/>
            </a:lvl8pPr>
            <a:lvl9pPr marL="4171942" indent="0">
              <a:buNone/>
              <a:defRPr sz="18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2397901"/>
            <a:ext cx="4724775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32100" y="1692534"/>
            <a:ext cx="4726631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1493" indent="0">
              <a:buNone/>
              <a:defRPr sz="2300" b="1"/>
            </a:lvl2pPr>
            <a:lvl3pPr marL="1042985" indent="0">
              <a:buNone/>
              <a:defRPr sz="2100" b="1"/>
            </a:lvl3pPr>
            <a:lvl4pPr marL="1564478" indent="0">
              <a:buNone/>
              <a:defRPr sz="1800" b="1"/>
            </a:lvl4pPr>
            <a:lvl5pPr marL="2085971" indent="0">
              <a:buNone/>
              <a:defRPr sz="1800" b="1"/>
            </a:lvl5pPr>
            <a:lvl6pPr marL="2607463" indent="0">
              <a:buNone/>
              <a:defRPr sz="1800" b="1"/>
            </a:lvl6pPr>
            <a:lvl7pPr marL="3128956" indent="0">
              <a:buNone/>
              <a:defRPr sz="1800" b="1"/>
            </a:lvl7pPr>
            <a:lvl8pPr marL="3650449" indent="0">
              <a:buNone/>
              <a:defRPr sz="1800" b="1"/>
            </a:lvl8pPr>
            <a:lvl9pPr marL="4171942" indent="0">
              <a:buNone/>
              <a:defRPr sz="18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4C0B27F2-F5CD-6BA5-61A4-66B4B3164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89DE-61DE-4E78-A85A-97BF061C8DA8}" type="datetimeFigureOut">
              <a:rPr lang="cs-CZ"/>
              <a:pPr>
                <a:defRPr/>
              </a:pPr>
              <a:t>14.06.2022</a:t>
            </a:fld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5940B859-776F-1982-3FC3-7197752AE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EAFADAD1-4F68-4118-B8C4-9625F874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6CF5D-89C8-45CA-B5AE-D0671A150F8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4823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ACE4A316-C2D7-AC63-C4C4-AF68099A2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C0F74-A218-447F-821D-34FF4C41BA0A}" type="datetimeFigureOut">
              <a:rPr lang="cs-CZ"/>
              <a:pPr>
                <a:defRPr/>
              </a:pPr>
              <a:t>14.06.2022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FC2800BB-B2E4-569C-604D-CBCABED9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F5E35E6D-7576-6C01-1AB7-A9FAD5490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479E1-50ED-460A-AB5A-0E68A60C88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984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12C912F6-3654-9C28-778A-DE9625C23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3314C-4973-4B31-AF44-477B85AE545E}" type="datetimeFigureOut">
              <a:rPr lang="cs-CZ"/>
              <a:pPr>
                <a:defRPr/>
              </a:pPr>
              <a:t>14.06.2022</a:t>
            </a:fld>
            <a:endParaRPr 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8344B6EC-31AD-0DC0-B0BF-9AEE2E343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C8AA6D68-230D-C575-3F95-9B0CA7ED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89A43-D312-4B69-BB23-0F3B9C03C2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22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301051"/>
            <a:ext cx="3518054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5"/>
            <a:ext cx="3518054" cy="5172115"/>
          </a:xfrm>
        </p:spPr>
        <p:txBody>
          <a:bodyPr/>
          <a:lstStyle>
            <a:lvl1pPr marL="0" indent="0">
              <a:buNone/>
              <a:defRPr sz="1600"/>
            </a:lvl1pPr>
            <a:lvl2pPr marL="521493" indent="0">
              <a:buNone/>
              <a:defRPr sz="1400"/>
            </a:lvl2pPr>
            <a:lvl3pPr marL="1042985" indent="0">
              <a:buNone/>
              <a:defRPr sz="1100"/>
            </a:lvl3pPr>
            <a:lvl4pPr marL="1564478" indent="0">
              <a:buNone/>
              <a:defRPr sz="1000"/>
            </a:lvl4pPr>
            <a:lvl5pPr marL="2085971" indent="0">
              <a:buNone/>
              <a:defRPr sz="1000"/>
            </a:lvl5pPr>
            <a:lvl6pPr marL="2607463" indent="0">
              <a:buNone/>
              <a:defRPr sz="1000"/>
            </a:lvl6pPr>
            <a:lvl7pPr marL="3128956" indent="0">
              <a:buNone/>
              <a:defRPr sz="1000"/>
            </a:lvl7pPr>
            <a:lvl8pPr marL="3650449" indent="0">
              <a:buNone/>
              <a:defRPr sz="1000"/>
            </a:lvl8pPr>
            <a:lvl9pPr marL="4171942" indent="0">
              <a:buNone/>
              <a:defRPr sz="1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46078397-6A3B-1EE0-A839-CB3607990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360F0-5C32-40FD-A7DB-946AEA69004A}" type="datetimeFigureOut">
              <a:rPr lang="cs-CZ"/>
              <a:pPr>
                <a:defRPr/>
              </a:pPr>
              <a:t>14.06.2022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79C0A2BA-5804-B229-1CC5-B97A55870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963BCB7B-7754-0D2E-186A-692B873EC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88FDB-65B1-4E09-BB6A-A670C3852F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587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21493" indent="0">
              <a:buNone/>
              <a:defRPr sz="3200"/>
            </a:lvl2pPr>
            <a:lvl3pPr marL="1042985" indent="0">
              <a:buNone/>
              <a:defRPr sz="2800"/>
            </a:lvl3pPr>
            <a:lvl4pPr marL="1564478" indent="0">
              <a:buNone/>
              <a:defRPr sz="2300"/>
            </a:lvl4pPr>
            <a:lvl5pPr marL="2085971" indent="0">
              <a:buNone/>
              <a:defRPr sz="2300"/>
            </a:lvl5pPr>
            <a:lvl6pPr marL="2607463" indent="0">
              <a:buNone/>
              <a:defRPr sz="2300"/>
            </a:lvl6pPr>
            <a:lvl7pPr marL="3128956" indent="0">
              <a:buNone/>
              <a:defRPr sz="2300"/>
            </a:lvl7pPr>
            <a:lvl8pPr marL="3650449" indent="0">
              <a:buNone/>
              <a:defRPr sz="2300"/>
            </a:lvl8pPr>
            <a:lvl9pPr marL="4171942" indent="0">
              <a:buNone/>
              <a:defRPr sz="23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40"/>
            <a:ext cx="6416040" cy="887397"/>
          </a:xfrm>
        </p:spPr>
        <p:txBody>
          <a:bodyPr/>
          <a:lstStyle>
            <a:lvl1pPr marL="0" indent="0">
              <a:buNone/>
              <a:defRPr sz="1600"/>
            </a:lvl1pPr>
            <a:lvl2pPr marL="521493" indent="0">
              <a:buNone/>
              <a:defRPr sz="1400"/>
            </a:lvl2pPr>
            <a:lvl3pPr marL="1042985" indent="0">
              <a:buNone/>
              <a:defRPr sz="1100"/>
            </a:lvl3pPr>
            <a:lvl4pPr marL="1564478" indent="0">
              <a:buNone/>
              <a:defRPr sz="1000"/>
            </a:lvl4pPr>
            <a:lvl5pPr marL="2085971" indent="0">
              <a:buNone/>
              <a:defRPr sz="1000"/>
            </a:lvl5pPr>
            <a:lvl6pPr marL="2607463" indent="0">
              <a:buNone/>
              <a:defRPr sz="1000"/>
            </a:lvl6pPr>
            <a:lvl7pPr marL="3128956" indent="0">
              <a:buNone/>
              <a:defRPr sz="1000"/>
            </a:lvl7pPr>
            <a:lvl8pPr marL="3650449" indent="0">
              <a:buNone/>
              <a:defRPr sz="1000"/>
            </a:lvl8pPr>
            <a:lvl9pPr marL="4171942" indent="0">
              <a:buNone/>
              <a:defRPr sz="1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48CD4BBE-65E3-81E4-3D3B-1C757ECF6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5ECED-8C99-4617-BDDB-E6B3203AF3B5}" type="datetimeFigureOut">
              <a:rPr lang="cs-CZ"/>
              <a:pPr>
                <a:defRPr/>
              </a:pPr>
              <a:t>14.06.2022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4395FEF1-555A-AA92-D8E6-5E04C606E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1DAE8C74-7104-6BCD-8D94-D1CE4B7EC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B2FE5-4646-49CF-BBA2-245B6FB856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13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40995FF9-905D-AD9D-D8CD-A56C54B543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99" tIns="52149" rIns="104299" bIns="521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159B3CF2-2B7A-2656-B975-CAF37E4F6C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99" tIns="52149" rIns="104299" bIns="521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48ACC4-74C2-7996-11A0-B86C297ED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104299" tIns="52149" rIns="104299" bIns="52149" rtlCol="0" anchor="ctr"/>
          <a:lstStyle>
            <a:lvl1pPr algn="l" defTabSz="1042985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A7E3D3-00C1-4E2E-8550-0F1F56F4958B}" type="datetimeFigureOut">
              <a:rPr lang="cs-CZ"/>
              <a:pPr>
                <a:defRPr/>
              </a:pPr>
              <a:t>14.06.2022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BB1D59-55C7-39FA-C5C2-95A4AE81A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104299" tIns="52149" rIns="104299" bIns="52149" rtlCol="0" anchor="ctr"/>
          <a:lstStyle>
            <a:lvl1pPr algn="ctr" defTabSz="1042985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3722F9-1126-4A7E-66CB-09EBDA42F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wrap="square" lIns="104299" tIns="52149" rIns="104299" bIns="52149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046E45D-E8B4-4476-983C-6EC367C5B24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1400" rtl="0" fontAlgn="base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2pPr>
      <a:lvl3pPr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3pPr>
      <a:lvl4pPr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4pPr>
      <a:lvl5pPr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90525" indent="-390525" algn="l" defTabSz="10414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6138" indent="-325438" algn="l" defTabSz="10414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338" indent="-260350" algn="l" defTabSz="10414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38" indent="-260350" algn="l" defTabSz="10414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325" indent="-260350" algn="l" defTabSz="10414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210" indent="-260746" algn="l" defTabSz="104298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702" indent="-260746" algn="l" defTabSz="104298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195" indent="-260746" algn="l" defTabSz="104298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688" indent="-260746" algn="l" defTabSz="104298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429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93" algn="l" defTabSz="10429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85" algn="l" defTabSz="10429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78" algn="l" defTabSz="10429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71" algn="l" defTabSz="10429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63" algn="l" defTabSz="10429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956" algn="l" defTabSz="10429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449" algn="l" defTabSz="10429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942" algn="l" defTabSz="10429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9D25A59-066F-3352-F7A6-EA8E746E8DF2}"/>
              </a:ext>
            </a:extLst>
          </p:cNvPr>
          <p:cNvSpPr/>
          <p:nvPr/>
        </p:nvSpPr>
        <p:spPr>
          <a:xfrm>
            <a:off x="0" y="7021513"/>
            <a:ext cx="10693400" cy="539750"/>
          </a:xfrm>
          <a:prstGeom prst="rect">
            <a:avLst/>
          </a:prstGeom>
          <a:solidFill>
            <a:srgbClr val="E40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2051" name="Picture 2" descr="D:\Stažené soubory\UHKT manual\UHKT logo.png">
            <a:extLst>
              <a:ext uri="{FF2B5EF4-FFF2-40B4-BE49-F238E27FC236}">
                <a16:creationId xmlns:a16="http://schemas.microsoft.com/office/drawing/2014/main" id="{5C0DC6EE-6689-9734-89E0-E0180C771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027" y="229826"/>
            <a:ext cx="3894137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3">
            <a:extLst>
              <a:ext uri="{FF2B5EF4-FFF2-40B4-BE49-F238E27FC236}">
                <a16:creationId xmlns:a16="http://schemas.microsoft.com/office/drawing/2014/main" id="{BBA49F9B-C125-20CC-D741-E71099A6A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094201"/>
            <a:ext cx="10693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defTabSz="914400"/>
            <a:r>
              <a:rPr lang="cs-CZ" altLang="zh-CN" sz="1100" dirty="0" err="1">
                <a:solidFill>
                  <a:schemeClr val="bg1"/>
                </a:solidFill>
                <a:latin typeface="Arial" panose="020B0604020202020204" pitchFamily="34" charset="0"/>
              </a:rPr>
              <a:t>Enbik</a:t>
            </a:r>
            <a:r>
              <a:rPr lang="cs-CZ" altLang="zh-CN" sz="1100" dirty="0">
                <a:solidFill>
                  <a:schemeClr val="bg1"/>
                </a:solidFill>
                <a:latin typeface="Arial" panose="020B0604020202020204" pitchFamily="34" charset="0"/>
              </a:rPr>
              <a:t> 2022									               pavla.suchankova@uhkt.cz	</a:t>
            </a:r>
          </a:p>
        </p:txBody>
      </p:sp>
      <p:sp>
        <p:nvSpPr>
          <p:cNvPr id="2053" name="TextovéPole 5">
            <a:extLst>
              <a:ext uri="{FF2B5EF4-FFF2-40B4-BE49-F238E27FC236}">
                <a16:creationId xmlns:a16="http://schemas.microsoft.com/office/drawing/2014/main" id="{FEAAE3ED-1065-2948-349E-D3BB9436C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0168" y="2449818"/>
            <a:ext cx="799306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P-34</a:t>
            </a:r>
            <a:r>
              <a:rPr lang="cs-CZ" alt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altLang="cs-CZ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NextDOM</a:t>
            </a:r>
            <a:r>
              <a:rPr lang="en-US" alt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2.0: Detector of Somatic Point Mutations in Leukemias Resistant to Therapy</a:t>
            </a:r>
          </a:p>
        </p:txBody>
      </p:sp>
      <p:sp>
        <p:nvSpPr>
          <p:cNvPr id="2055" name="TextovéPole 9">
            <a:extLst>
              <a:ext uri="{FF2B5EF4-FFF2-40B4-BE49-F238E27FC236}">
                <a16:creationId xmlns:a16="http://schemas.microsoft.com/office/drawing/2014/main" id="{D1296611-254A-1D8E-364C-64C43E442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77388"/>
            <a:ext cx="106934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cs-CZ" altLang="cs-CZ" sz="1500" b="1" dirty="0"/>
              <a:t>Pavla Suchánková</a:t>
            </a:r>
            <a:r>
              <a:rPr lang="cs-CZ" altLang="cs-CZ" sz="1500" dirty="0"/>
              <a:t>, Adéla Benešová, Pavla </a:t>
            </a:r>
            <a:r>
              <a:rPr lang="cs-CZ" altLang="cs-CZ" sz="1500" dirty="0" err="1"/>
              <a:t>Pecherková</a:t>
            </a:r>
            <a:r>
              <a:rPr lang="cs-CZ" altLang="cs-CZ" sz="1500" dirty="0"/>
              <a:t>, Jitka Koblihová, Václava Polívková, Kateřina Machová Poláková</a:t>
            </a:r>
            <a:endParaRPr lang="cs-CZ" altLang="cs-CZ" sz="1400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51CB4371-EE22-E159-30CD-35C09ECCF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75" y="1012577"/>
            <a:ext cx="3600000" cy="824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228AD2D-A392-D6E1-141C-BD3E36C4A8AE}"/>
              </a:ext>
            </a:extLst>
          </p:cNvPr>
          <p:cNvSpPr txBox="1"/>
          <p:nvPr/>
        </p:nvSpPr>
        <p:spPr>
          <a:xfrm>
            <a:off x="0" y="5407435"/>
            <a:ext cx="105496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500" dirty="0">
                <a:latin typeface="+mj-lt"/>
              </a:rPr>
              <a:t>Institute </a:t>
            </a:r>
            <a:r>
              <a:rPr lang="cs-CZ" sz="1500" dirty="0" err="1">
                <a:latin typeface="+mj-lt"/>
              </a:rPr>
              <a:t>of</a:t>
            </a:r>
            <a:r>
              <a:rPr lang="cs-CZ" sz="1500" dirty="0">
                <a:latin typeface="+mj-lt"/>
              </a:rPr>
              <a:t> Hematology and </a:t>
            </a:r>
            <a:r>
              <a:rPr lang="cs-CZ" sz="1500" dirty="0" err="1">
                <a:latin typeface="+mj-lt"/>
              </a:rPr>
              <a:t>Blood</a:t>
            </a:r>
            <a:r>
              <a:rPr lang="cs-CZ" sz="1500" dirty="0">
                <a:latin typeface="+mj-lt"/>
              </a:rPr>
              <a:t> </a:t>
            </a:r>
            <a:r>
              <a:rPr lang="cs-CZ" sz="1500" dirty="0" err="1">
                <a:latin typeface="+mj-lt"/>
              </a:rPr>
              <a:t>Transfusion</a:t>
            </a:r>
            <a:endParaRPr lang="cs-CZ" sz="1500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0CC351A-AC67-B658-5872-D77438BB60CD}"/>
              </a:ext>
            </a:extLst>
          </p:cNvPr>
          <p:cNvSpPr/>
          <p:nvPr/>
        </p:nvSpPr>
        <p:spPr>
          <a:xfrm>
            <a:off x="0" y="7021513"/>
            <a:ext cx="10693400" cy="539750"/>
          </a:xfrm>
          <a:prstGeom prst="rect">
            <a:avLst/>
          </a:prstGeom>
          <a:solidFill>
            <a:srgbClr val="E40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5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3075" name="Picture 2" descr="D:\Stažené soubory\UHKT manual\UHKT logo.png">
            <a:extLst>
              <a:ext uri="{FF2B5EF4-FFF2-40B4-BE49-F238E27FC236}">
                <a16:creationId xmlns:a16="http://schemas.microsoft.com/office/drawing/2014/main" id="{A27D88C7-2CB7-C98E-CCD4-56CD03F8AA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46" b="17832"/>
          <a:stretch/>
        </p:blipFill>
        <p:spPr bwMode="auto">
          <a:xfrm>
            <a:off x="8370888" y="206105"/>
            <a:ext cx="1944687" cy="62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">
            <a:extLst>
              <a:ext uri="{FF2B5EF4-FFF2-40B4-BE49-F238E27FC236}">
                <a16:creationId xmlns:a16="http://schemas.microsoft.com/office/drawing/2014/main" id="{C132765E-86B9-5F50-F4FF-6A963F9E9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78839"/>
            <a:ext cx="10693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/>
            <a:r>
              <a:rPr lang="cs-CZ" altLang="zh-CN" sz="1100" dirty="0" err="1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Enbik</a:t>
            </a:r>
            <a:r>
              <a:rPr lang="cs-CZ" altLang="zh-CN" sz="1100" dirty="0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 2022									              </a:t>
            </a:r>
            <a:r>
              <a:rPr lang="cs-CZ" altLang="zh-CN" sz="1100" dirty="0">
                <a:solidFill>
                  <a:schemeClr val="bg1"/>
                </a:solidFill>
                <a:latin typeface="Arial" panose="020B0604020202020204" pitchFamily="34" charset="0"/>
              </a:rPr>
              <a:t> pavla.suchankova@uhkt.cz</a:t>
            </a:r>
          </a:p>
        </p:txBody>
      </p:sp>
      <p:sp>
        <p:nvSpPr>
          <p:cNvPr id="3077" name="TextovéPole 5">
            <a:extLst>
              <a:ext uri="{FF2B5EF4-FFF2-40B4-BE49-F238E27FC236}">
                <a16:creationId xmlns:a16="http://schemas.microsoft.com/office/drawing/2014/main" id="{B2303AF6-2E39-C842-B043-BF4C2F758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212" y="1260351"/>
            <a:ext cx="79930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cs-CZ" altLang="cs-CZ" sz="2500" b="1" dirty="0" err="1"/>
              <a:t>Introduction</a:t>
            </a:r>
            <a:endParaRPr lang="cs-CZ" altLang="cs-CZ" sz="2500" b="1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3502DC3A-62B1-BFB9-0328-AEDE0273E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206105"/>
            <a:ext cx="2720440" cy="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9C0B484-E4E2-AD14-CEDF-E0183DCF9CB8}"/>
              </a:ext>
            </a:extLst>
          </p:cNvPr>
          <p:cNvSpPr txBox="1"/>
          <p:nvPr/>
        </p:nvSpPr>
        <p:spPr>
          <a:xfrm>
            <a:off x="1458268" y="1836415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E</a:t>
            </a:r>
            <a:r>
              <a:rPr lang="en-US" sz="2000" dirty="0" err="1">
                <a:latin typeface="+mn-lt"/>
              </a:rPr>
              <a:t>arly</a:t>
            </a:r>
            <a:r>
              <a:rPr lang="en-US" sz="2000" dirty="0">
                <a:latin typeface="+mn-lt"/>
              </a:rPr>
              <a:t> and correct </a:t>
            </a:r>
            <a:r>
              <a:rPr lang="cs-CZ" sz="2000" dirty="0" err="1">
                <a:latin typeface="+mn-lt"/>
              </a:rPr>
              <a:t>mutation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detection</a:t>
            </a:r>
            <a:r>
              <a:rPr lang="en-US" sz="2000" dirty="0">
                <a:latin typeface="+mn-lt"/>
              </a:rPr>
              <a:t> is crucial</a:t>
            </a:r>
            <a:r>
              <a:rPr lang="cs-CZ" sz="2000" dirty="0">
                <a:latin typeface="+mn-lt"/>
              </a:rPr>
              <a:t> in </a:t>
            </a:r>
            <a:r>
              <a:rPr lang="cs-CZ" sz="2000" dirty="0" err="1">
                <a:latin typeface="+mn-lt"/>
              </a:rPr>
              <a:t>the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treatment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of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chronic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myeloid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leukemia</a:t>
            </a:r>
            <a:r>
              <a:rPr lang="cs-CZ" sz="2000" dirty="0">
                <a:latin typeface="+mn-lt"/>
              </a:rPr>
              <a:t> (CML) and </a:t>
            </a:r>
            <a:r>
              <a:rPr lang="cs-CZ" sz="2000" dirty="0" err="1">
                <a:latin typeface="+mn-lt"/>
              </a:rPr>
              <a:t>Ph</a:t>
            </a:r>
            <a:r>
              <a:rPr lang="cs-CZ" sz="2000" dirty="0">
                <a:latin typeface="+mn-lt"/>
              </a:rPr>
              <a:t>+ </a:t>
            </a:r>
            <a:r>
              <a:rPr lang="cs-CZ" sz="2000" dirty="0" err="1">
                <a:latin typeface="+mn-lt"/>
              </a:rPr>
              <a:t>acute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lymphoblastic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leukemia</a:t>
            </a:r>
            <a:r>
              <a:rPr lang="cs-CZ" sz="2000" dirty="0">
                <a:latin typeface="+mn-lt"/>
              </a:rPr>
              <a:t> (</a:t>
            </a:r>
            <a:r>
              <a:rPr lang="cs-CZ" sz="2000" dirty="0" err="1">
                <a:latin typeface="+mn-lt"/>
              </a:rPr>
              <a:t>Ph</a:t>
            </a:r>
            <a:r>
              <a:rPr lang="cs-CZ" sz="2000" dirty="0">
                <a:latin typeface="+mn-lt"/>
              </a:rPr>
              <a:t>+ ALL)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err="1">
                <a:latin typeface="+mn-lt"/>
              </a:rPr>
              <a:t>The</a:t>
            </a:r>
            <a:r>
              <a:rPr lang="cs-CZ" sz="2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frequency of the error occur</a:t>
            </a:r>
            <a:r>
              <a:rPr lang="cs-CZ" sz="2000" dirty="0" err="1">
                <a:latin typeface="+mn-lt"/>
              </a:rPr>
              <a:t>ing</a:t>
            </a:r>
            <a:r>
              <a:rPr lang="en-US" sz="2000" dirty="0">
                <a:latin typeface="+mn-lt"/>
              </a:rPr>
              <a:t> during deep amplicon sequencing by next generation sequencing (NGS) is dependent on</a:t>
            </a:r>
            <a:r>
              <a:rPr lang="cs-CZ" sz="2000" dirty="0">
                <a:latin typeface="+mn-lt"/>
              </a:rPr>
              <a:t>:</a:t>
            </a:r>
          </a:p>
          <a:p>
            <a:pPr marL="863600" lvl="1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nucleotide position in the DNA sequence </a:t>
            </a:r>
            <a:endParaRPr lang="cs-CZ" sz="2000" dirty="0">
              <a:latin typeface="+mn-lt"/>
            </a:endParaRPr>
          </a:p>
          <a:p>
            <a:pPr marL="863600" lvl="1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type of the nucleotide substitution</a:t>
            </a:r>
            <a:r>
              <a:rPr lang="cs-CZ" sz="2000" dirty="0">
                <a:latin typeface="+mn-lt"/>
              </a:rPr>
              <a:t> (</a:t>
            </a:r>
            <a:r>
              <a:rPr lang="cs-CZ" sz="2000" dirty="0" err="1">
                <a:latin typeface="+mn-lt"/>
              </a:rPr>
              <a:t>transition</a:t>
            </a:r>
            <a:r>
              <a:rPr lang="cs-CZ" sz="2000" dirty="0">
                <a:latin typeface="+mn-lt"/>
              </a:rPr>
              <a:t>, </a:t>
            </a:r>
            <a:r>
              <a:rPr lang="cs-CZ" sz="2000" dirty="0" err="1">
                <a:latin typeface="+mn-lt"/>
              </a:rPr>
              <a:t>transversion</a:t>
            </a:r>
            <a:r>
              <a:rPr lang="cs-CZ" sz="2000" dirty="0">
                <a:latin typeface="+mn-lt"/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>
              <a:latin typeface="+mn-lt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C4BE294-93CC-0C9F-8A0D-C54CF9426DB4}"/>
              </a:ext>
            </a:extLst>
          </p:cNvPr>
          <p:cNvSpPr txBox="1"/>
          <p:nvPr/>
        </p:nvSpPr>
        <p:spPr>
          <a:xfrm>
            <a:off x="2700279" y="6672032"/>
            <a:ext cx="80193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800" dirty="0"/>
              <a:t>Machova Polakova, K., et al., </a:t>
            </a:r>
            <a:r>
              <a:rPr lang="cs-CZ" sz="800" dirty="0" err="1"/>
              <a:t>Next-generation</a:t>
            </a:r>
            <a:r>
              <a:rPr lang="cs-CZ" sz="800" dirty="0"/>
              <a:t> </a:t>
            </a:r>
            <a:r>
              <a:rPr lang="cs-CZ" sz="800" dirty="0" err="1"/>
              <a:t>deep</a:t>
            </a:r>
            <a:r>
              <a:rPr lang="cs-CZ" sz="800" dirty="0"/>
              <a:t> </a:t>
            </a:r>
            <a:r>
              <a:rPr lang="cs-CZ" sz="800" dirty="0" err="1"/>
              <a:t>sequencing</a:t>
            </a:r>
            <a:r>
              <a:rPr lang="cs-CZ" sz="800" dirty="0"/>
              <a:t> </a:t>
            </a:r>
            <a:r>
              <a:rPr lang="cs-CZ" sz="800" dirty="0" err="1"/>
              <a:t>improves</a:t>
            </a:r>
            <a:r>
              <a:rPr lang="cs-CZ" sz="800" dirty="0"/>
              <a:t> </a:t>
            </a:r>
            <a:r>
              <a:rPr lang="cs-CZ" sz="800" dirty="0" err="1"/>
              <a:t>detection</a:t>
            </a:r>
            <a:r>
              <a:rPr lang="cs-CZ" sz="800" dirty="0"/>
              <a:t> </a:t>
            </a:r>
            <a:r>
              <a:rPr lang="cs-CZ" sz="800" dirty="0" err="1"/>
              <a:t>of</a:t>
            </a:r>
            <a:r>
              <a:rPr lang="cs-CZ" sz="800" dirty="0"/>
              <a:t> BCR-ABL1 </a:t>
            </a:r>
            <a:r>
              <a:rPr lang="cs-CZ" sz="800" dirty="0" err="1"/>
              <a:t>kinase</a:t>
            </a:r>
            <a:r>
              <a:rPr lang="cs-CZ" sz="800" dirty="0"/>
              <a:t> </a:t>
            </a:r>
            <a:r>
              <a:rPr lang="cs-CZ" sz="800" dirty="0" err="1"/>
              <a:t>domain</a:t>
            </a:r>
            <a:r>
              <a:rPr lang="cs-CZ" sz="800" dirty="0"/>
              <a:t> </a:t>
            </a:r>
            <a:r>
              <a:rPr lang="cs-CZ" sz="800" dirty="0" err="1"/>
              <a:t>mutations</a:t>
            </a:r>
            <a:r>
              <a:rPr lang="cs-CZ" sz="800" dirty="0"/>
              <a:t> </a:t>
            </a:r>
            <a:r>
              <a:rPr lang="cs-CZ" sz="800" dirty="0" err="1"/>
              <a:t>emerging</a:t>
            </a:r>
            <a:r>
              <a:rPr lang="cs-CZ" sz="800" dirty="0"/>
              <a:t> </a:t>
            </a:r>
            <a:r>
              <a:rPr lang="cs-CZ" sz="800" dirty="0" err="1"/>
              <a:t>under</a:t>
            </a:r>
            <a:r>
              <a:rPr lang="cs-CZ" sz="800" dirty="0"/>
              <a:t> tyrosine </a:t>
            </a:r>
            <a:r>
              <a:rPr lang="cs-CZ" sz="800" dirty="0" err="1"/>
              <a:t>kinase</a:t>
            </a:r>
            <a:r>
              <a:rPr lang="cs-CZ" sz="800" dirty="0"/>
              <a:t> inhibitor </a:t>
            </a:r>
            <a:r>
              <a:rPr lang="cs-CZ" sz="800" dirty="0" err="1"/>
              <a:t>treatment</a:t>
            </a:r>
            <a:r>
              <a:rPr lang="cs-CZ" sz="800" dirty="0"/>
              <a:t> </a:t>
            </a:r>
            <a:r>
              <a:rPr lang="cs-CZ" sz="800" dirty="0" err="1"/>
              <a:t>of</a:t>
            </a:r>
            <a:r>
              <a:rPr lang="cs-CZ" sz="800" dirty="0"/>
              <a:t> </a:t>
            </a:r>
            <a:r>
              <a:rPr lang="cs-CZ" sz="800" dirty="0" err="1"/>
              <a:t>chronic</a:t>
            </a:r>
            <a:r>
              <a:rPr lang="cs-CZ" sz="800" dirty="0"/>
              <a:t> </a:t>
            </a:r>
            <a:r>
              <a:rPr lang="cs-CZ" sz="800" dirty="0" err="1"/>
              <a:t>myeloid</a:t>
            </a:r>
            <a:r>
              <a:rPr lang="cs-CZ" sz="800" dirty="0"/>
              <a:t> </a:t>
            </a:r>
            <a:r>
              <a:rPr lang="cs-CZ" sz="800" dirty="0" err="1"/>
              <a:t>leukemia</a:t>
            </a:r>
            <a:r>
              <a:rPr lang="cs-CZ" sz="800" dirty="0"/>
              <a:t> </a:t>
            </a:r>
            <a:r>
              <a:rPr lang="cs-CZ" sz="800" dirty="0" err="1"/>
              <a:t>patients</a:t>
            </a:r>
            <a:r>
              <a:rPr lang="cs-CZ" sz="800" dirty="0"/>
              <a:t> in </a:t>
            </a:r>
            <a:r>
              <a:rPr lang="cs-CZ" sz="800" dirty="0" err="1"/>
              <a:t>chronic</a:t>
            </a:r>
            <a:r>
              <a:rPr lang="cs-CZ" sz="800" dirty="0"/>
              <a:t> </a:t>
            </a:r>
            <a:r>
              <a:rPr lang="cs-CZ" sz="800" dirty="0" err="1"/>
              <a:t>phase</a:t>
            </a:r>
            <a:r>
              <a:rPr lang="cs-CZ" sz="800" dirty="0"/>
              <a:t>. J </a:t>
            </a:r>
            <a:r>
              <a:rPr lang="cs-CZ" sz="800" dirty="0" err="1"/>
              <a:t>Cancer</a:t>
            </a:r>
            <a:r>
              <a:rPr lang="cs-CZ" sz="800" dirty="0"/>
              <a:t> Res </a:t>
            </a:r>
            <a:r>
              <a:rPr lang="cs-CZ" sz="800" dirty="0" err="1"/>
              <a:t>Clin</a:t>
            </a:r>
            <a:r>
              <a:rPr lang="cs-CZ" sz="800" dirty="0"/>
              <a:t> </a:t>
            </a:r>
            <a:r>
              <a:rPr lang="cs-CZ" sz="800" dirty="0" err="1"/>
              <a:t>Oncol</a:t>
            </a:r>
            <a:r>
              <a:rPr lang="cs-CZ" sz="800" dirty="0"/>
              <a:t>, 2015. 141(5): 887-99.</a:t>
            </a:r>
          </a:p>
        </p:txBody>
      </p:sp>
    </p:spTree>
    <p:extLst>
      <p:ext uri="{BB962C8B-B14F-4D97-AF65-F5344CB8AC3E}">
        <p14:creationId xmlns:p14="http://schemas.microsoft.com/office/powerpoint/2010/main" val="2250092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0CC351A-AC67-B658-5872-D77438BB60CD}"/>
              </a:ext>
            </a:extLst>
          </p:cNvPr>
          <p:cNvSpPr/>
          <p:nvPr/>
        </p:nvSpPr>
        <p:spPr>
          <a:xfrm>
            <a:off x="0" y="7021513"/>
            <a:ext cx="10693400" cy="539750"/>
          </a:xfrm>
          <a:prstGeom prst="rect">
            <a:avLst/>
          </a:prstGeom>
          <a:solidFill>
            <a:srgbClr val="E40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5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3075" name="Picture 2" descr="D:\Stažené soubory\UHKT manual\UHKT logo.png">
            <a:extLst>
              <a:ext uri="{FF2B5EF4-FFF2-40B4-BE49-F238E27FC236}">
                <a16:creationId xmlns:a16="http://schemas.microsoft.com/office/drawing/2014/main" id="{A27D88C7-2CB7-C98E-CCD4-56CD03F8AA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46" b="17832"/>
          <a:stretch/>
        </p:blipFill>
        <p:spPr bwMode="auto">
          <a:xfrm>
            <a:off x="8370888" y="206105"/>
            <a:ext cx="1944687" cy="62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">
            <a:extLst>
              <a:ext uri="{FF2B5EF4-FFF2-40B4-BE49-F238E27FC236}">
                <a16:creationId xmlns:a16="http://schemas.microsoft.com/office/drawing/2014/main" id="{C132765E-86B9-5F50-F4FF-6A963F9E9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78839"/>
            <a:ext cx="10693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/>
            <a:r>
              <a:rPr lang="cs-CZ" altLang="zh-CN" sz="1100" dirty="0" err="1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Enbik</a:t>
            </a:r>
            <a:r>
              <a:rPr lang="cs-CZ" altLang="zh-CN" sz="1100" dirty="0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 2022									              </a:t>
            </a:r>
            <a:r>
              <a:rPr lang="cs-CZ" altLang="zh-CN" sz="1100" dirty="0">
                <a:solidFill>
                  <a:schemeClr val="bg1"/>
                </a:solidFill>
                <a:latin typeface="Arial" panose="020B0604020202020204" pitchFamily="34" charset="0"/>
              </a:rPr>
              <a:t> pavla.suchankova@uhkt.cz</a:t>
            </a:r>
          </a:p>
        </p:txBody>
      </p:sp>
      <p:sp>
        <p:nvSpPr>
          <p:cNvPr id="3077" name="TextovéPole 5">
            <a:extLst>
              <a:ext uri="{FF2B5EF4-FFF2-40B4-BE49-F238E27FC236}">
                <a16:creationId xmlns:a16="http://schemas.microsoft.com/office/drawing/2014/main" id="{B2303AF6-2E39-C842-B043-BF4C2F758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212" y="1260351"/>
            <a:ext cx="79930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cs-CZ" altLang="cs-CZ" sz="2500" b="1" dirty="0" err="1"/>
              <a:t>Introduction</a:t>
            </a:r>
            <a:endParaRPr lang="cs-CZ" altLang="cs-CZ" sz="2500" b="1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3502DC3A-62B1-BFB9-0328-AEDE0273E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206105"/>
            <a:ext cx="2720440" cy="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9C0B484-E4E2-AD14-CEDF-E0183DCF9CB8}"/>
              </a:ext>
            </a:extLst>
          </p:cNvPr>
          <p:cNvSpPr txBox="1"/>
          <p:nvPr/>
        </p:nvSpPr>
        <p:spPr>
          <a:xfrm>
            <a:off x="1458268" y="1836415"/>
            <a:ext cx="78488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E</a:t>
            </a:r>
            <a:r>
              <a:rPr lang="en-US" sz="2000" dirty="0" err="1">
                <a:latin typeface="+mn-lt"/>
              </a:rPr>
              <a:t>arly</a:t>
            </a:r>
            <a:r>
              <a:rPr lang="en-US" sz="2000" dirty="0">
                <a:latin typeface="+mn-lt"/>
              </a:rPr>
              <a:t> and correct </a:t>
            </a:r>
            <a:r>
              <a:rPr lang="cs-CZ" sz="2000" dirty="0" err="1">
                <a:latin typeface="+mn-lt"/>
              </a:rPr>
              <a:t>mutation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detection</a:t>
            </a:r>
            <a:r>
              <a:rPr lang="en-US" sz="2000" dirty="0">
                <a:latin typeface="+mn-lt"/>
              </a:rPr>
              <a:t> is crucial</a:t>
            </a:r>
            <a:r>
              <a:rPr lang="cs-CZ" sz="2000" dirty="0">
                <a:latin typeface="+mn-lt"/>
              </a:rPr>
              <a:t> in </a:t>
            </a:r>
            <a:r>
              <a:rPr lang="cs-CZ" sz="2000" dirty="0" err="1">
                <a:latin typeface="+mn-lt"/>
              </a:rPr>
              <a:t>the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treatment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of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chronic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myeloid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leukemia</a:t>
            </a:r>
            <a:r>
              <a:rPr lang="cs-CZ" sz="2000" dirty="0">
                <a:latin typeface="+mn-lt"/>
              </a:rPr>
              <a:t> (CML) and </a:t>
            </a:r>
            <a:r>
              <a:rPr lang="cs-CZ" sz="2000" dirty="0" err="1">
                <a:latin typeface="+mn-lt"/>
              </a:rPr>
              <a:t>Ph</a:t>
            </a:r>
            <a:r>
              <a:rPr lang="cs-CZ" sz="2000" dirty="0">
                <a:latin typeface="+mn-lt"/>
              </a:rPr>
              <a:t>+ </a:t>
            </a:r>
            <a:r>
              <a:rPr lang="cs-CZ" sz="2000" dirty="0" err="1">
                <a:latin typeface="+mn-lt"/>
              </a:rPr>
              <a:t>acute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lymphoblastic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leukemia</a:t>
            </a:r>
            <a:r>
              <a:rPr lang="cs-CZ" sz="2000" dirty="0">
                <a:latin typeface="+mn-lt"/>
              </a:rPr>
              <a:t> (</a:t>
            </a:r>
            <a:r>
              <a:rPr lang="cs-CZ" sz="2000" dirty="0" err="1">
                <a:latin typeface="+mn-lt"/>
              </a:rPr>
              <a:t>Ph</a:t>
            </a:r>
            <a:r>
              <a:rPr lang="cs-CZ" sz="2000" dirty="0">
                <a:latin typeface="+mn-lt"/>
              </a:rPr>
              <a:t>+ ALL)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err="1">
                <a:latin typeface="+mn-lt"/>
              </a:rPr>
              <a:t>The</a:t>
            </a:r>
            <a:r>
              <a:rPr lang="cs-CZ" sz="2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frequency of the error occur</a:t>
            </a:r>
            <a:r>
              <a:rPr lang="cs-CZ" sz="2000" dirty="0" err="1">
                <a:latin typeface="+mn-lt"/>
              </a:rPr>
              <a:t>ing</a:t>
            </a:r>
            <a:r>
              <a:rPr lang="en-US" sz="2000" dirty="0">
                <a:latin typeface="+mn-lt"/>
              </a:rPr>
              <a:t> during deep amplicon sequencing by next generation sequencing (NGS) is dependent on</a:t>
            </a:r>
            <a:r>
              <a:rPr lang="cs-CZ" sz="2000" dirty="0">
                <a:latin typeface="+mn-lt"/>
              </a:rPr>
              <a:t>:</a:t>
            </a:r>
          </a:p>
          <a:p>
            <a:pPr marL="863600" lvl="1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nucleotide position in the DNA sequence </a:t>
            </a:r>
            <a:endParaRPr lang="cs-CZ" sz="2000" dirty="0">
              <a:latin typeface="+mn-lt"/>
            </a:endParaRPr>
          </a:p>
          <a:p>
            <a:pPr marL="863600" lvl="1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type of the nucleotide substitution</a:t>
            </a:r>
            <a:r>
              <a:rPr lang="cs-CZ" sz="2000" dirty="0">
                <a:latin typeface="+mn-lt"/>
              </a:rPr>
              <a:t> (</a:t>
            </a:r>
            <a:r>
              <a:rPr lang="cs-CZ" sz="2000" dirty="0" err="1">
                <a:latin typeface="+mn-lt"/>
              </a:rPr>
              <a:t>transition</a:t>
            </a:r>
            <a:r>
              <a:rPr lang="cs-CZ" sz="2000" dirty="0">
                <a:latin typeface="+mn-lt"/>
              </a:rPr>
              <a:t>, </a:t>
            </a:r>
            <a:r>
              <a:rPr lang="cs-CZ" sz="2000" dirty="0" err="1">
                <a:latin typeface="+mn-lt"/>
              </a:rPr>
              <a:t>transversion</a:t>
            </a:r>
            <a:r>
              <a:rPr lang="cs-CZ" sz="2000" dirty="0">
                <a:latin typeface="+mn-lt"/>
              </a:rPr>
              <a:t>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572C27-C0B5-FA8D-2EDA-6DEBC53C1A2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738" t="3445" r="35293" b="-3445"/>
          <a:stretch/>
        </p:blipFill>
        <p:spPr>
          <a:xfrm>
            <a:off x="3618508" y="4170239"/>
            <a:ext cx="2016224" cy="2293202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DF349210-A7A5-87B1-7584-4E24F5703B1B}"/>
              </a:ext>
            </a:extLst>
          </p:cNvPr>
          <p:cNvSpPr txBox="1"/>
          <p:nvPr/>
        </p:nvSpPr>
        <p:spPr>
          <a:xfrm>
            <a:off x="5634732" y="4813684"/>
            <a:ext cx="2322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Blue: </a:t>
            </a:r>
            <a:r>
              <a:rPr lang="cs-CZ" dirty="0" err="1"/>
              <a:t>transition</a:t>
            </a:r>
            <a:endParaRPr lang="cs-CZ" dirty="0"/>
          </a:p>
          <a:p>
            <a:r>
              <a:rPr lang="cs-CZ" dirty="0" err="1"/>
              <a:t>Red</a:t>
            </a:r>
            <a:r>
              <a:rPr lang="cs-CZ" dirty="0"/>
              <a:t>: </a:t>
            </a:r>
            <a:r>
              <a:rPr lang="cs-CZ" dirty="0" err="1"/>
              <a:t>transversion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FE3C7BD-7B87-6527-3256-1F702B05FD7B}"/>
              </a:ext>
            </a:extLst>
          </p:cNvPr>
          <p:cNvSpPr txBox="1"/>
          <p:nvPr/>
        </p:nvSpPr>
        <p:spPr>
          <a:xfrm>
            <a:off x="2700279" y="6672032"/>
            <a:ext cx="80193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800" dirty="0"/>
              <a:t>Machova Polakova, K., et al., </a:t>
            </a:r>
            <a:r>
              <a:rPr lang="cs-CZ" sz="800" dirty="0" err="1"/>
              <a:t>Next-generation</a:t>
            </a:r>
            <a:r>
              <a:rPr lang="cs-CZ" sz="800" dirty="0"/>
              <a:t> </a:t>
            </a:r>
            <a:r>
              <a:rPr lang="cs-CZ" sz="800" dirty="0" err="1"/>
              <a:t>deep</a:t>
            </a:r>
            <a:r>
              <a:rPr lang="cs-CZ" sz="800" dirty="0"/>
              <a:t> </a:t>
            </a:r>
            <a:r>
              <a:rPr lang="cs-CZ" sz="800" dirty="0" err="1"/>
              <a:t>sequencing</a:t>
            </a:r>
            <a:r>
              <a:rPr lang="cs-CZ" sz="800" dirty="0"/>
              <a:t> </a:t>
            </a:r>
            <a:r>
              <a:rPr lang="cs-CZ" sz="800" dirty="0" err="1"/>
              <a:t>improves</a:t>
            </a:r>
            <a:r>
              <a:rPr lang="cs-CZ" sz="800" dirty="0"/>
              <a:t> </a:t>
            </a:r>
            <a:r>
              <a:rPr lang="cs-CZ" sz="800" dirty="0" err="1"/>
              <a:t>detection</a:t>
            </a:r>
            <a:r>
              <a:rPr lang="cs-CZ" sz="800" dirty="0"/>
              <a:t> </a:t>
            </a:r>
            <a:r>
              <a:rPr lang="cs-CZ" sz="800" dirty="0" err="1"/>
              <a:t>of</a:t>
            </a:r>
            <a:r>
              <a:rPr lang="cs-CZ" sz="800" dirty="0"/>
              <a:t> BCR-ABL1 </a:t>
            </a:r>
            <a:r>
              <a:rPr lang="cs-CZ" sz="800" dirty="0" err="1"/>
              <a:t>kinase</a:t>
            </a:r>
            <a:r>
              <a:rPr lang="cs-CZ" sz="800" dirty="0"/>
              <a:t> </a:t>
            </a:r>
            <a:r>
              <a:rPr lang="cs-CZ" sz="800" dirty="0" err="1"/>
              <a:t>domain</a:t>
            </a:r>
            <a:r>
              <a:rPr lang="cs-CZ" sz="800" dirty="0"/>
              <a:t> </a:t>
            </a:r>
            <a:r>
              <a:rPr lang="cs-CZ" sz="800" dirty="0" err="1"/>
              <a:t>mutations</a:t>
            </a:r>
            <a:r>
              <a:rPr lang="cs-CZ" sz="800" dirty="0"/>
              <a:t> </a:t>
            </a:r>
            <a:r>
              <a:rPr lang="cs-CZ" sz="800" dirty="0" err="1"/>
              <a:t>emerging</a:t>
            </a:r>
            <a:r>
              <a:rPr lang="cs-CZ" sz="800" dirty="0"/>
              <a:t> </a:t>
            </a:r>
            <a:r>
              <a:rPr lang="cs-CZ" sz="800" dirty="0" err="1"/>
              <a:t>under</a:t>
            </a:r>
            <a:r>
              <a:rPr lang="cs-CZ" sz="800" dirty="0"/>
              <a:t> tyrosine </a:t>
            </a:r>
            <a:r>
              <a:rPr lang="cs-CZ" sz="800" dirty="0" err="1"/>
              <a:t>kinase</a:t>
            </a:r>
            <a:r>
              <a:rPr lang="cs-CZ" sz="800" dirty="0"/>
              <a:t> inhibitor </a:t>
            </a:r>
            <a:r>
              <a:rPr lang="cs-CZ" sz="800" dirty="0" err="1"/>
              <a:t>treatment</a:t>
            </a:r>
            <a:r>
              <a:rPr lang="cs-CZ" sz="800" dirty="0"/>
              <a:t> </a:t>
            </a:r>
            <a:r>
              <a:rPr lang="cs-CZ" sz="800" dirty="0" err="1"/>
              <a:t>of</a:t>
            </a:r>
            <a:r>
              <a:rPr lang="cs-CZ" sz="800" dirty="0"/>
              <a:t> </a:t>
            </a:r>
            <a:r>
              <a:rPr lang="cs-CZ" sz="800" dirty="0" err="1"/>
              <a:t>chronic</a:t>
            </a:r>
            <a:r>
              <a:rPr lang="cs-CZ" sz="800" dirty="0"/>
              <a:t> </a:t>
            </a:r>
            <a:r>
              <a:rPr lang="cs-CZ" sz="800" dirty="0" err="1"/>
              <a:t>myeloid</a:t>
            </a:r>
            <a:r>
              <a:rPr lang="cs-CZ" sz="800" dirty="0"/>
              <a:t> </a:t>
            </a:r>
            <a:r>
              <a:rPr lang="cs-CZ" sz="800" dirty="0" err="1"/>
              <a:t>leukemia</a:t>
            </a:r>
            <a:r>
              <a:rPr lang="cs-CZ" sz="800" dirty="0"/>
              <a:t> </a:t>
            </a:r>
            <a:r>
              <a:rPr lang="cs-CZ" sz="800" dirty="0" err="1"/>
              <a:t>patients</a:t>
            </a:r>
            <a:r>
              <a:rPr lang="cs-CZ" sz="800" dirty="0"/>
              <a:t> in </a:t>
            </a:r>
            <a:r>
              <a:rPr lang="cs-CZ" sz="800" dirty="0" err="1"/>
              <a:t>chronic</a:t>
            </a:r>
            <a:r>
              <a:rPr lang="cs-CZ" sz="800" dirty="0"/>
              <a:t> </a:t>
            </a:r>
            <a:r>
              <a:rPr lang="cs-CZ" sz="800" dirty="0" err="1"/>
              <a:t>phase</a:t>
            </a:r>
            <a:r>
              <a:rPr lang="cs-CZ" sz="800" dirty="0"/>
              <a:t>. J </a:t>
            </a:r>
            <a:r>
              <a:rPr lang="cs-CZ" sz="800" dirty="0" err="1"/>
              <a:t>Cancer</a:t>
            </a:r>
            <a:r>
              <a:rPr lang="cs-CZ" sz="800" dirty="0"/>
              <a:t> Res </a:t>
            </a:r>
            <a:r>
              <a:rPr lang="cs-CZ" sz="800" dirty="0" err="1"/>
              <a:t>Clin</a:t>
            </a:r>
            <a:r>
              <a:rPr lang="cs-CZ" sz="800" dirty="0"/>
              <a:t> </a:t>
            </a:r>
            <a:r>
              <a:rPr lang="cs-CZ" sz="800" dirty="0" err="1"/>
              <a:t>Oncol</a:t>
            </a:r>
            <a:r>
              <a:rPr lang="cs-CZ" sz="800" dirty="0"/>
              <a:t>, 2015. 141(5): 887-99.</a:t>
            </a:r>
          </a:p>
        </p:txBody>
      </p:sp>
    </p:spTree>
    <p:extLst>
      <p:ext uri="{BB962C8B-B14F-4D97-AF65-F5344CB8AC3E}">
        <p14:creationId xmlns:p14="http://schemas.microsoft.com/office/powerpoint/2010/main" val="1878736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0CC351A-AC67-B658-5872-D77438BB60CD}"/>
              </a:ext>
            </a:extLst>
          </p:cNvPr>
          <p:cNvSpPr/>
          <p:nvPr/>
        </p:nvSpPr>
        <p:spPr>
          <a:xfrm>
            <a:off x="0" y="7021513"/>
            <a:ext cx="10693400" cy="539750"/>
          </a:xfrm>
          <a:prstGeom prst="rect">
            <a:avLst/>
          </a:prstGeom>
          <a:solidFill>
            <a:srgbClr val="E40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5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3075" name="Picture 2" descr="D:\Stažené soubory\UHKT manual\UHKT logo.png">
            <a:extLst>
              <a:ext uri="{FF2B5EF4-FFF2-40B4-BE49-F238E27FC236}">
                <a16:creationId xmlns:a16="http://schemas.microsoft.com/office/drawing/2014/main" id="{A27D88C7-2CB7-C98E-CCD4-56CD03F8AA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46" b="17832"/>
          <a:stretch/>
        </p:blipFill>
        <p:spPr bwMode="auto">
          <a:xfrm>
            <a:off x="8370888" y="206105"/>
            <a:ext cx="1944687" cy="62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">
            <a:extLst>
              <a:ext uri="{FF2B5EF4-FFF2-40B4-BE49-F238E27FC236}">
                <a16:creationId xmlns:a16="http://schemas.microsoft.com/office/drawing/2014/main" id="{C132765E-86B9-5F50-F4FF-6A963F9E9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78839"/>
            <a:ext cx="10693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/>
            <a:r>
              <a:rPr lang="cs-CZ" altLang="zh-CN" sz="1100" dirty="0" err="1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Enbik</a:t>
            </a:r>
            <a:r>
              <a:rPr lang="cs-CZ" altLang="zh-CN" sz="1100" dirty="0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 2022									              </a:t>
            </a:r>
            <a:r>
              <a:rPr lang="cs-CZ" altLang="zh-CN" sz="1100" dirty="0">
                <a:solidFill>
                  <a:schemeClr val="bg1"/>
                </a:solidFill>
                <a:latin typeface="Arial" panose="020B0604020202020204" pitchFamily="34" charset="0"/>
              </a:rPr>
              <a:t> pavla.suchankova@uhkt.cz</a:t>
            </a:r>
          </a:p>
        </p:txBody>
      </p:sp>
      <p:sp>
        <p:nvSpPr>
          <p:cNvPr id="3077" name="TextovéPole 5">
            <a:extLst>
              <a:ext uri="{FF2B5EF4-FFF2-40B4-BE49-F238E27FC236}">
                <a16:creationId xmlns:a16="http://schemas.microsoft.com/office/drawing/2014/main" id="{B2303AF6-2E39-C842-B043-BF4C2F758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212" y="1260351"/>
            <a:ext cx="79930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cs-CZ" altLang="cs-CZ" sz="2500" b="1" dirty="0" err="1"/>
              <a:t>Introduction</a:t>
            </a:r>
            <a:endParaRPr lang="cs-CZ" altLang="cs-CZ" sz="2500" b="1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3502DC3A-62B1-BFB9-0328-AEDE0273E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206105"/>
            <a:ext cx="2720440" cy="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9C0B484-E4E2-AD14-CEDF-E0183DCF9CB8}"/>
              </a:ext>
            </a:extLst>
          </p:cNvPr>
          <p:cNvSpPr txBox="1"/>
          <p:nvPr/>
        </p:nvSpPr>
        <p:spPr>
          <a:xfrm>
            <a:off x="1458268" y="1836415"/>
            <a:ext cx="7704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n-lt"/>
              </a:rPr>
              <a:t>E</a:t>
            </a:r>
            <a:r>
              <a:rPr lang="en-US" dirty="0" err="1">
                <a:latin typeface="+mn-lt"/>
              </a:rPr>
              <a:t>arly</a:t>
            </a:r>
            <a:r>
              <a:rPr lang="en-US" dirty="0">
                <a:latin typeface="+mn-lt"/>
              </a:rPr>
              <a:t> and correct </a:t>
            </a:r>
            <a:r>
              <a:rPr lang="cs-CZ" dirty="0" err="1">
                <a:latin typeface="+mn-lt"/>
              </a:rPr>
              <a:t>mutation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detection</a:t>
            </a:r>
            <a:r>
              <a:rPr lang="en-US" dirty="0">
                <a:latin typeface="+mn-lt"/>
              </a:rPr>
              <a:t> is crucial</a:t>
            </a:r>
            <a:r>
              <a:rPr lang="cs-CZ" dirty="0">
                <a:latin typeface="+mn-lt"/>
              </a:rPr>
              <a:t> in </a:t>
            </a:r>
            <a:r>
              <a:rPr lang="cs-CZ" dirty="0" err="1">
                <a:latin typeface="+mn-lt"/>
              </a:rPr>
              <a:t>the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treatment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chronic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myeloid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leukemia</a:t>
            </a:r>
            <a:r>
              <a:rPr lang="cs-CZ" dirty="0">
                <a:latin typeface="+mn-lt"/>
              </a:rPr>
              <a:t> (CML) and </a:t>
            </a:r>
            <a:r>
              <a:rPr lang="cs-CZ" dirty="0" err="1">
                <a:latin typeface="+mn-lt"/>
              </a:rPr>
              <a:t>Ph</a:t>
            </a:r>
            <a:r>
              <a:rPr lang="cs-CZ" dirty="0">
                <a:latin typeface="+mn-lt"/>
              </a:rPr>
              <a:t>+ </a:t>
            </a:r>
            <a:r>
              <a:rPr lang="cs-CZ" dirty="0" err="1">
                <a:latin typeface="+mn-lt"/>
              </a:rPr>
              <a:t>acute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lymphoblastic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leukemia</a:t>
            </a:r>
            <a:r>
              <a:rPr lang="cs-CZ" dirty="0">
                <a:latin typeface="+mn-lt"/>
              </a:rPr>
              <a:t> (</a:t>
            </a:r>
            <a:r>
              <a:rPr lang="cs-CZ" dirty="0" err="1">
                <a:latin typeface="+mn-lt"/>
              </a:rPr>
              <a:t>Ph</a:t>
            </a:r>
            <a:r>
              <a:rPr lang="cs-CZ" dirty="0">
                <a:latin typeface="+mn-lt"/>
              </a:rPr>
              <a:t>+ ALL)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err="1">
                <a:latin typeface="+mn-lt"/>
              </a:rPr>
              <a:t>The</a:t>
            </a:r>
            <a:r>
              <a:rPr lang="cs-CZ" dirty="0">
                <a:latin typeface="+mn-lt"/>
              </a:rPr>
              <a:t> </a:t>
            </a:r>
            <a:r>
              <a:rPr lang="en-US" dirty="0">
                <a:latin typeface="+mn-lt"/>
              </a:rPr>
              <a:t>frequency of the error occur</a:t>
            </a:r>
            <a:r>
              <a:rPr lang="cs-CZ" dirty="0" err="1">
                <a:latin typeface="+mn-lt"/>
              </a:rPr>
              <a:t>ing</a:t>
            </a:r>
            <a:r>
              <a:rPr lang="en-US" dirty="0">
                <a:latin typeface="+mn-lt"/>
              </a:rPr>
              <a:t> during deep amplicon sequencing by next generation sequencing (NGS) is dependent on</a:t>
            </a:r>
            <a:r>
              <a:rPr lang="cs-CZ" dirty="0">
                <a:latin typeface="+mn-lt"/>
              </a:rPr>
              <a:t>:</a:t>
            </a:r>
          </a:p>
          <a:p>
            <a:pPr marL="8636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the nucleotide position in the DNA sequence </a:t>
            </a:r>
            <a:endParaRPr lang="cs-CZ" dirty="0">
              <a:latin typeface="+mn-lt"/>
            </a:endParaRPr>
          </a:p>
          <a:p>
            <a:pPr marL="8636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the type of the nucleotide substitution</a:t>
            </a:r>
            <a:r>
              <a:rPr lang="cs-CZ" dirty="0">
                <a:latin typeface="+mn-lt"/>
              </a:rPr>
              <a:t> (</a:t>
            </a:r>
            <a:r>
              <a:rPr lang="cs-CZ" dirty="0" err="1">
                <a:latin typeface="+mn-lt"/>
              </a:rPr>
              <a:t>transition</a:t>
            </a:r>
            <a:r>
              <a:rPr lang="cs-CZ" dirty="0">
                <a:latin typeface="+mn-lt"/>
              </a:rPr>
              <a:t>, </a:t>
            </a:r>
            <a:r>
              <a:rPr lang="cs-CZ" dirty="0" err="1">
                <a:latin typeface="+mn-lt"/>
              </a:rPr>
              <a:t>transversion</a:t>
            </a:r>
            <a:r>
              <a:rPr lang="cs-CZ" dirty="0">
                <a:latin typeface="+mn-lt"/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1" dirty="0" err="1">
                <a:latin typeface="+mn-lt"/>
              </a:rPr>
              <a:t>Main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Task</a:t>
            </a:r>
            <a:r>
              <a:rPr lang="cs-CZ" b="1" dirty="0">
                <a:latin typeface="+mn-lt"/>
              </a:rPr>
              <a:t>:</a:t>
            </a:r>
          </a:p>
          <a:p>
            <a:pPr algn="just"/>
            <a:r>
              <a:rPr lang="cs-CZ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24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calculate</a:t>
            </a:r>
            <a:r>
              <a:rPr lang="en-US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the individual thresholds</a:t>
            </a:r>
            <a:r>
              <a:rPr lang="cs-CZ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i.e</a:t>
            </a:r>
            <a:r>
              <a:rPr lang="cs-CZ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4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cs-CZ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nucleotide</a:t>
            </a:r>
            <a:r>
              <a:rPr lang="cs-CZ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position</a:t>
            </a:r>
            <a:r>
              <a:rPr lang="cs-CZ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for mutation detection above the error bac</a:t>
            </a:r>
            <a:r>
              <a:rPr lang="cs-CZ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ground through the entire kinase domain of </a:t>
            </a:r>
            <a:r>
              <a:rPr lang="en-US" sz="2400" b="1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BCR::ABL1 </a:t>
            </a:r>
            <a:r>
              <a:rPr lang="en-US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(NGS).</a:t>
            </a:r>
            <a:endParaRPr lang="cs-CZ" b="1" dirty="0">
              <a:latin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FE3C7BD-7B87-6527-3256-1F702B05FD7B}"/>
              </a:ext>
            </a:extLst>
          </p:cNvPr>
          <p:cNvSpPr txBox="1"/>
          <p:nvPr/>
        </p:nvSpPr>
        <p:spPr>
          <a:xfrm>
            <a:off x="2700279" y="6672032"/>
            <a:ext cx="80193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800" dirty="0"/>
              <a:t>Machova Polakova, K., et al., </a:t>
            </a:r>
            <a:r>
              <a:rPr lang="cs-CZ" sz="800" dirty="0" err="1"/>
              <a:t>Next-generation</a:t>
            </a:r>
            <a:r>
              <a:rPr lang="cs-CZ" sz="800" dirty="0"/>
              <a:t> </a:t>
            </a:r>
            <a:r>
              <a:rPr lang="cs-CZ" sz="800" dirty="0" err="1"/>
              <a:t>deep</a:t>
            </a:r>
            <a:r>
              <a:rPr lang="cs-CZ" sz="800" dirty="0"/>
              <a:t> </a:t>
            </a:r>
            <a:r>
              <a:rPr lang="cs-CZ" sz="800" dirty="0" err="1"/>
              <a:t>sequencing</a:t>
            </a:r>
            <a:r>
              <a:rPr lang="cs-CZ" sz="800" dirty="0"/>
              <a:t> </a:t>
            </a:r>
            <a:r>
              <a:rPr lang="cs-CZ" sz="800" dirty="0" err="1"/>
              <a:t>improves</a:t>
            </a:r>
            <a:r>
              <a:rPr lang="cs-CZ" sz="800" dirty="0"/>
              <a:t> </a:t>
            </a:r>
            <a:r>
              <a:rPr lang="cs-CZ" sz="800" dirty="0" err="1"/>
              <a:t>detection</a:t>
            </a:r>
            <a:r>
              <a:rPr lang="cs-CZ" sz="800" dirty="0"/>
              <a:t> </a:t>
            </a:r>
            <a:r>
              <a:rPr lang="cs-CZ" sz="800" dirty="0" err="1"/>
              <a:t>of</a:t>
            </a:r>
            <a:r>
              <a:rPr lang="cs-CZ" sz="800" dirty="0"/>
              <a:t> BCR-ABL1 </a:t>
            </a:r>
            <a:r>
              <a:rPr lang="cs-CZ" sz="800" dirty="0" err="1"/>
              <a:t>kinase</a:t>
            </a:r>
            <a:r>
              <a:rPr lang="cs-CZ" sz="800" dirty="0"/>
              <a:t> </a:t>
            </a:r>
            <a:r>
              <a:rPr lang="cs-CZ" sz="800" dirty="0" err="1"/>
              <a:t>domain</a:t>
            </a:r>
            <a:r>
              <a:rPr lang="cs-CZ" sz="800" dirty="0"/>
              <a:t> </a:t>
            </a:r>
            <a:r>
              <a:rPr lang="cs-CZ" sz="800" dirty="0" err="1"/>
              <a:t>mutations</a:t>
            </a:r>
            <a:r>
              <a:rPr lang="cs-CZ" sz="800" dirty="0"/>
              <a:t> </a:t>
            </a:r>
            <a:r>
              <a:rPr lang="cs-CZ" sz="800" dirty="0" err="1"/>
              <a:t>emerging</a:t>
            </a:r>
            <a:r>
              <a:rPr lang="cs-CZ" sz="800" dirty="0"/>
              <a:t> </a:t>
            </a:r>
            <a:r>
              <a:rPr lang="cs-CZ" sz="800" dirty="0" err="1"/>
              <a:t>under</a:t>
            </a:r>
            <a:r>
              <a:rPr lang="cs-CZ" sz="800" dirty="0"/>
              <a:t> tyrosine </a:t>
            </a:r>
            <a:r>
              <a:rPr lang="cs-CZ" sz="800" dirty="0" err="1"/>
              <a:t>kinase</a:t>
            </a:r>
            <a:r>
              <a:rPr lang="cs-CZ" sz="800" dirty="0"/>
              <a:t> inhibitor </a:t>
            </a:r>
            <a:r>
              <a:rPr lang="cs-CZ" sz="800" dirty="0" err="1"/>
              <a:t>treatment</a:t>
            </a:r>
            <a:r>
              <a:rPr lang="cs-CZ" sz="800" dirty="0"/>
              <a:t> </a:t>
            </a:r>
            <a:r>
              <a:rPr lang="cs-CZ" sz="800" dirty="0" err="1"/>
              <a:t>of</a:t>
            </a:r>
            <a:r>
              <a:rPr lang="cs-CZ" sz="800" dirty="0"/>
              <a:t> </a:t>
            </a:r>
            <a:r>
              <a:rPr lang="cs-CZ" sz="800" dirty="0" err="1"/>
              <a:t>chronic</a:t>
            </a:r>
            <a:r>
              <a:rPr lang="cs-CZ" sz="800" dirty="0"/>
              <a:t> </a:t>
            </a:r>
            <a:r>
              <a:rPr lang="cs-CZ" sz="800" dirty="0" err="1"/>
              <a:t>myeloid</a:t>
            </a:r>
            <a:r>
              <a:rPr lang="cs-CZ" sz="800" dirty="0"/>
              <a:t> </a:t>
            </a:r>
            <a:r>
              <a:rPr lang="cs-CZ" sz="800" dirty="0" err="1"/>
              <a:t>leukemia</a:t>
            </a:r>
            <a:r>
              <a:rPr lang="cs-CZ" sz="800" dirty="0"/>
              <a:t> </a:t>
            </a:r>
            <a:r>
              <a:rPr lang="cs-CZ" sz="800" dirty="0" err="1"/>
              <a:t>patients</a:t>
            </a:r>
            <a:r>
              <a:rPr lang="cs-CZ" sz="800" dirty="0"/>
              <a:t> in </a:t>
            </a:r>
            <a:r>
              <a:rPr lang="cs-CZ" sz="800" dirty="0" err="1"/>
              <a:t>chronic</a:t>
            </a:r>
            <a:r>
              <a:rPr lang="cs-CZ" sz="800" dirty="0"/>
              <a:t> </a:t>
            </a:r>
            <a:r>
              <a:rPr lang="cs-CZ" sz="800" dirty="0" err="1"/>
              <a:t>phase</a:t>
            </a:r>
            <a:r>
              <a:rPr lang="cs-CZ" sz="800" dirty="0"/>
              <a:t>. J </a:t>
            </a:r>
            <a:r>
              <a:rPr lang="cs-CZ" sz="800" dirty="0" err="1"/>
              <a:t>Cancer</a:t>
            </a:r>
            <a:r>
              <a:rPr lang="cs-CZ" sz="800" dirty="0"/>
              <a:t> Res </a:t>
            </a:r>
            <a:r>
              <a:rPr lang="cs-CZ" sz="800" dirty="0" err="1"/>
              <a:t>Clin</a:t>
            </a:r>
            <a:r>
              <a:rPr lang="cs-CZ" sz="800" dirty="0"/>
              <a:t> </a:t>
            </a:r>
            <a:r>
              <a:rPr lang="cs-CZ" sz="800" dirty="0" err="1"/>
              <a:t>Oncol</a:t>
            </a:r>
            <a:r>
              <a:rPr lang="cs-CZ" sz="800" dirty="0"/>
              <a:t>, 2015. 141(5): 887-99.</a:t>
            </a:r>
          </a:p>
        </p:txBody>
      </p:sp>
    </p:spTree>
    <p:extLst>
      <p:ext uri="{BB962C8B-B14F-4D97-AF65-F5344CB8AC3E}">
        <p14:creationId xmlns:p14="http://schemas.microsoft.com/office/powerpoint/2010/main" val="2843881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0CC351A-AC67-B658-5872-D77438BB60CD}"/>
              </a:ext>
            </a:extLst>
          </p:cNvPr>
          <p:cNvSpPr/>
          <p:nvPr/>
        </p:nvSpPr>
        <p:spPr>
          <a:xfrm>
            <a:off x="0" y="7021513"/>
            <a:ext cx="10693400" cy="539750"/>
          </a:xfrm>
          <a:prstGeom prst="rect">
            <a:avLst/>
          </a:prstGeom>
          <a:solidFill>
            <a:srgbClr val="E40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5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3075" name="Picture 2" descr="D:\Stažené soubory\UHKT manual\UHKT logo.png">
            <a:extLst>
              <a:ext uri="{FF2B5EF4-FFF2-40B4-BE49-F238E27FC236}">
                <a16:creationId xmlns:a16="http://schemas.microsoft.com/office/drawing/2014/main" id="{A27D88C7-2CB7-C98E-CCD4-56CD03F8AA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46" b="17832"/>
          <a:stretch/>
        </p:blipFill>
        <p:spPr bwMode="auto">
          <a:xfrm>
            <a:off x="8370888" y="206105"/>
            <a:ext cx="1944687" cy="62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">
            <a:extLst>
              <a:ext uri="{FF2B5EF4-FFF2-40B4-BE49-F238E27FC236}">
                <a16:creationId xmlns:a16="http://schemas.microsoft.com/office/drawing/2014/main" id="{C132765E-86B9-5F50-F4FF-6A963F9E9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78839"/>
            <a:ext cx="10693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/>
            <a:r>
              <a:rPr lang="cs-CZ" altLang="zh-CN" sz="1100" dirty="0" err="1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Enbik</a:t>
            </a:r>
            <a:r>
              <a:rPr lang="cs-CZ" altLang="zh-CN" sz="1100" dirty="0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 2022									              </a:t>
            </a:r>
            <a:r>
              <a:rPr lang="cs-CZ" altLang="zh-CN" sz="1100" dirty="0">
                <a:solidFill>
                  <a:schemeClr val="bg1"/>
                </a:solidFill>
                <a:latin typeface="Arial" panose="020B0604020202020204" pitchFamily="34" charset="0"/>
              </a:rPr>
              <a:t> pavla.suchankova@uhkt.cz</a:t>
            </a:r>
          </a:p>
        </p:txBody>
      </p:sp>
      <p:sp>
        <p:nvSpPr>
          <p:cNvPr id="3077" name="TextovéPole 5">
            <a:extLst>
              <a:ext uri="{FF2B5EF4-FFF2-40B4-BE49-F238E27FC236}">
                <a16:creationId xmlns:a16="http://schemas.microsoft.com/office/drawing/2014/main" id="{B2303AF6-2E39-C842-B043-BF4C2F758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316" y="1219961"/>
            <a:ext cx="79930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cs-CZ" altLang="cs-CZ" sz="2500" b="1" dirty="0" err="1"/>
              <a:t>NextDOM</a:t>
            </a:r>
            <a:r>
              <a:rPr lang="cs-CZ" altLang="cs-CZ" sz="2500" b="1" dirty="0"/>
              <a:t> Set </a:t>
            </a:r>
            <a:r>
              <a:rPr lang="cs-CZ" altLang="cs-CZ" sz="2500" b="1" dirty="0" err="1"/>
              <a:t>of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Thresholds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Creator</a:t>
            </a:r>
            <a:endParaRPr lang="cs-CZ" altLang="cs-CZ" sz="2500" b="1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3502DC3A-62B1-BFB9-0328-AEDE0273E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206105"/>
            <a:ext cx="2720440" cy="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Skupina 9">
            <a:extLst>
              <a:ext uri="{FF2B5EF4-FFF2-40B4-BE49-F238E27FC236}">
                <a16:creationId xmlns:a16="http://schemas.microsoft.com/office/drawing/2014/main" id="{3CCB4FC5-E2F0-CCF6-9754-92D9CDA99943}"/>
              </a:ext>
            </a:extLst>
          </p:cNvPr>
          <p:cNvGrpSpPr/>
          <p:nvPr/>
        </p:nvGrpSpPr>
        <p:grpSpPr>
          <a:xfrm>
            <a:off x="5058668" y="2772519"/>
            <a:ext cx="5275411" cy="4076169"/>
            <a:chOff x="5536903" y="15724193"/>
            <a:chExt cx="6589165" cy="52253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Obdélník 10">
                  <a:extLst>
                    <a:ext uri="{FF2B5EF4-FFF2-40B4-BE49-F238E27FC236}">
                      <a16:creationId xmlns:a16="http://schemas.microsoft.com/office/drawing/2014/main" id="{149B8A67-E187-AABF-6297-B0B908D8D2F1}"/>
                    </a:ext>
                  </a:extLst>
                </p:cNvPr>
                <p:cNvSpPr/>
                <p:nvPr/>
              </p:nvSpPr>
              <p:spPr>
                <a:xfrm>
                  <a:off x="5536903" y="15724193"/>
                  <a:ext cx="6548204" cy="6300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E40521">
                        <a:tint val="66000"/>
                        <a:satMod val="160000"/>
                      </a:srgbClr>
                    </a:gs>
                    <a:gs pos="50000">
                      <a:srgbClr val="E40521">
                        <a:tint val="44500"/>
                        <a:satMod val="160000"/>
                      </a:srgbClr>
                    </a:gs>
                    <a:gs pos="100000">
                      <a:srgbClr val="E40521">
                        <a:tint val="23500"/>
                        <a:satMod val="160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12700">
                  <a:solidFill>
                    <a:srgbClr val="E4052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cs-CZ" sz="1000" i="1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cs-CZ" sz="1000" i="1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GB" sz="100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min</m:t>
                                </m:r>
                              </m:e>
                              <m:lim>
                                <m:r>
                                  <a:rPr lang="en-GB" sz="1000" i="1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lim>
                            </m:limLow>
                          </m:fName>
                          <m:e>
                            <m:d>
                              <m:dPr>
                                <m:ctrlPr>
                                  <a:rPr lang="cs-CZ" sz="1000" i="1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cs-CZ" sz="1000" i="1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000" i="1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GB" sz="1000" i="1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en-GB" sz="1000" i="1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cs-CZ" sz="1000" i="1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000" i="1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GB" sz="1000" i="1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GB" sz="1000" i="1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≥1000</m:t>
                            </m:r>
                          </m:e>
                        </m:func>
                      </m:oMath>
                    </m:oMathPara>
                  </a14:m>
                  <a:endParaRPr lang="cs-CZ" sz="1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1" name="Obdélník 10">
                  <a:extLst>
                    <a:ext uri="{FF2B5EF4-FFF2-40B4-BE49-F238E27FC236}">
                      <a16:creationId xmlns:a16="http://schemas.microsoft.com/office/drawing/2014/main" id="{149B8A67-E187-AABF-6297-B0B908D8D2F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6903" y="15724193"/>
                  <a:ext cx="6548204" cy="63000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12700">
                  <a:solidFill>
                    <a:srgbClr val="E4052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357AB392-9A8A-00BD-AAEE-AECB2694DF70}"/>
                </a:ext>
              </a:extLst>
            </p:cNvPr>
            <p:cNvSpPr/>
            <p:nvPr/>
          </p:nvSpPr>
          <p:spPr>
            <a:xfrm>
              <a:off x="5536903" y="16479133"/>
              <a:ext cx="6548204" cy="630000"/>
            </a:xfrm>
            <a:prstGeom prst="rect">
              <a:avLst/>
            </a:prstGeom>
            <a:gradFill flip="none" rotWithShape="1">
              <a:gsLst>
                <a:gs pos="0">
                  <a:srgbClr val="E40521">
                    <a:tint val="66000"/>
                    <a:satMod val="160000"/>
                  </a:srgbClr>
                </a:gs>
                <a:gs pos="50000">
                  <a:srgbClr val="E40521">
                    <a:tint val="44500"/>
                    <a:satMod val="160000"/>
                  </a:srgbClr>
                </a:gs>
                <a:gs pos="100000">
                  <a:srgbClr val="E40521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rgbClr val="E4052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Data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normalization</a:t>
              </a:r>
              <a:endPara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29CF66C0-8EF7-BC00-5DA4-25ACD46D08DE}"/>
                </a:ext>
              </a:extLst>
            </p:cNvPr>
            <p:cNvSpPr/>
            <p:nvPr/>
          </p:nvSpPr>
          <p:spPr>
            <a:xfrm>
              <a:off x="5550381" y="17252006"/>
              <a:ext cx="2619282" cy="630000"/>
            </a:xfrm>
            <a:prstGeom prst="rect">
              <a:avLst/>
            </a:prstGeom>
            <a:gradFill flip="none" rotWithShape="1">
              <a:gsLst>
                <a:gs pos="0">
                  <a:srgbClr val="E40521">
                    <a:tint val="66000"/>
                    <a:satMod val="160000"/>
                  </a:srgbClr>
                </a:gs>
                <a:gs pos="50000">
                  <a:srgbClr val="E40521">
                    <a:tint val="44500"/>
                    <a:satMod val="160000"/>
                  </a:srgbClr>
                </a:gs>
                <a:gs pos="100000">
                  <a:srgbClr val="E40521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rgbClr val="E4052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Type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of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nucleotide</a:t>
              </a:r>
              <a:endPara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A    C   T   G</a:t>
              </a:r>
              <a:endPara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bdélník 13">
              <a:extLst>
                <a:ext uri="{FF2B5EF4-FFF2-40B4-BE49-F238E27FC236}">
                  <a16:creationId xmlns:a16="http://schemas.microsoft.com/office/drawing/2014/main" id="{BC61B622-DB6A-57CF-79EF-2A9DB996EBDC}"/>
                </a:ext>
              </a:extLst>
            </p:cNvPr>
            <p:cNvSpPr/>
            <p:nvPr/>
          </p:nvSpPr>
          <p:spPr>
            <a:xfrm>
              <a:off x="9472563" y="17236378"/>
              <a:ext cx="2619282" cy="576000"/>
            </a:xfrm>
            <a:prstGeom prst="rect">
              <a:avLst/>
            </a:prstGeom>
            <a:gradFill flip="none" rotWithShape="1">
              <a:gsLst>
                <a:gs pos="0">
                  <a:srgbClr val="E40521">
                    <a:tint val="66000"/>
                    <a:satMod val="160000"/>
                  </a:srgbClr>
                </a:gs>
                <a:gs pos="50000">
                  <a:srgbClr val="E40521">
                    <a:tint val="44500"/>
                    <a:satMod val="160000"/>
                  </a:srgbClr>
                </a:gs>
                <a:gs pos="100000">
                  <a:srgbClr val="E40521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rgbClr val="E4052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Each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position</a:t>
              </a:r>
              <a:endPara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Obdélník 14">
              <a:extLst>
                <a:ext uri="{FF2B5EF4-FFF2-40B4-BE49-F238E27FC236}">
                  <a16:creationId xmlns:a16="http://schemas.microsoft.com/office/drawing/2014/main" id="{C1D7848A-71A0-7A29-4A7D-131D9239C121}"/>
                </a:ext>
              </a:extLst>
            </p:cNvPr>
            <p:cNvSpPr/>
            <p:nvPr/>
          </p:nvSpPr>
          <p:spPr>
            <a:xfrm>
              <a:off x="7158838" y="18018193"/>
              <a:ext cx="1527914" cy="504825"/>
            </a:xfrm>
            <a:prstGeom prst="rect">
              <a:avLst/>
            </a:prstGeom>
            <a:gradFill flip="none" rotWithShape="1">
              <a:gsLst>
                <a:gs pos="0">
                  <a:srgbClr val="E40521">
                    <a:tint val="66000"/>
                    <a:satMod val="160000"/>
                  </a:srgbClr>
                </a:gs>
                <a:gs pos="50000">
                  <a:srgbClr val="E40521">
                    <a:tint val="44500"/>
                    <a:satMod val="160000"/>
                  </a:srgbClr>
                </a:gs>
                <a:gs pos="100000">
                  <a:srgbClr val="E40521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rgbClr val="E4052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Transversion</a:t>
              </a:r>
              <a:endPara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Obdélník 15">
              <a:extLst>
                <a:ext uri="{FF2B5EF4-FFF2-40B4-BE49-F238E27FC236}">
                  <a16:creationId xmlns:a16="http://schemas.microsoft.com/office/drawing/2014/main" id="{879ECCC6-37B9-319E-5F35-F420F97CA627}"/>
                </a:ext>
              </a:extLst>
            </p:cNvPr>
            <p:cNvSpPr/>
            <p:nvPr/>
          </p:nvSpPr>
          <p:spPr>
            <a:xfrm>
              <a:off x="5577864" y="18010326"/>
              <a:ext cx="1527914" cy="504825"/>
            </a:xfrm>
            <a:prstGeom prst="rect">
              <a:avLst/>
            </a:prstGeom>
            <a:gradFill flip="none" rotWithShape="1">
              <a:gsLst>
                <a:gs pos="0">
                  <a:srgbClr val="E40521">
                    <a:tint val="66000"/>
                    <a:satMod val="160000"/>
                  </a:srgbClr>
                </a:gs>
                <a:gs pos="50000">
                  <a:srgbClr val="E40521">
                    <a:tint val="44500"/>
                    <a:satMod val="160000"/>
                  </a:srgbClr>
                </a:gs>
                <a:gs pos="100000">
                  <a:srgbClr val="E40521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rgbClr val="E4052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Transition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bdélník 16">
              <a:extLst>
                <a:ext uri="{FF2B5EF4-FFF2-40B4-BE49-F238E27FC236}">
                  <a16:creationId xmlns:a16="http://schemas.microsoft.com/office/drawing/2014/main" id="{D139F278-406D-CBE8-3525-7A73B925842A}"/>
                </a:ext>
              </a:extLst>
            </p:cNvPr>
            <p:cNvSpPr/>
            <p:nvPr/>
          </p:nvSpPr>
          <p:spPr>
            <a:xfrm>
              <a:off x="8922803" y="18018192"/>
              <a:ext cx="1527914" cy="504825"/>
            </a:xfrm>
            <a:prstGeom prst="rect">
              <a:avLst/>
            </a:prstGeom>
            <a:gradFill flip="none" rotWithShape="1">
              <a:gsLst>
                <a:gs pos="0">
                  <a:srgbClr val="E40521">
                    <a:tint val="66000"/>
                    <a:satMod val="160000"/>
                  </a:srgbClr>
                </a:gs>
                <a:gs pos="50000">
                  <a:srgbClr val="E40521">
                    <a:tint val="44500"/>
                    <a:satMod val="160000"/>
                  </a:srgbClr>
                </a:gs>
                <a:gs pos="100000">
                  <a:srgbClr val="E40521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rgbClr val="E4052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Transition</a:t>
              </a:r>
              <a:endPara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F69CFC96-8677-BC71-DCAB-C7992C615948}"/>
                </a:ext>
              </a:extLst>
            </p:cNvPr>
            <p:cNvSpPr/>
            <p:nvPr/>
          </p:nvSpPr>
          <p:spPr>
            <a:xfrm>
              <a:off x="10598154" y="18020487"/>
              <a:ext cx="1527914" cy="504825"/>
            </a:xfrm>
            <a:prstGeom prst="rect">
              <a:avLst/>
            </a:prstGeom>
            <a:gradFill flip="none" rotWithShape="1">
              <a:gsLst>
                <a:gs pos="0">
                  <a:srgbClr val="E40521">
                    <a:tint val="66000"/>
                    <a:satMod val="160000"/>
                  </a:srgbClr>
                </a:gs>
                <a:gs pos="50000">
                  <a:srgbClr val="E40521">
                    <a:tint val="44500"/>
                    <a:satMod val="160000"/>
                  </a:srgbClr>
                </a:gs>
                <a:gs pos="100000">
                  <a:srgbClr val="E40521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rgbClr val="E4052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Transversion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bdélník 18">
              <a:extLst>
                <a:ext uri="{FF2B5EF4-FFF2-40B4-BE49-F238E27FC236}">
                  <a16:creationId xmlns:a16="http://schemas.microsoft.com/office/drawing/2014/main" id="{6E59F491-A723-2D5C-4756-136A663F24C2}"/>
                </a:ext>
              </a:extLst>
            </p:cNvPr>
            <p:cNvSpPr/>
            <p:nvPr/>
          </p:nvSpPr>
          <p:spPr>
            <a:xfrm>
              <a:off x="5550381" y="18680823"/>
              <a:ext cx="2837555" cy="504825"/>
            </a:xfrm>
            <a:prstGeom prst="rect">
              <a:avLst/>
            </a:prstGeom>
            <a:gradFill flip="none" rotWithShape="1">
              <a:gsLst>
                <a:gs pos="0">
                  <a:srgbClr val="E40521">
                    <a:tint val="66000"/>
                    <a:satMod val="160000"/>
                  </a:srgbClr>
                </a:gs>
                <a:gs pos="50000">
                  <a:srgbClr val="E40521">
                    <a:tint val="44500"/>
                    <a:satMod val="160000"/>
                  </a:srgbClr>
                </a:gs>
                <a:gs pos="100000">
                  <a:srgbClr val="E40521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rgbClr val="E4052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Poisson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distribution</a:t>
              </a:r>
              <a:endPara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3FB5437B-2BB7-A437-D9F4-0E1B9E6F94B4}"/>
                </a:ext>
              </a:extLst>
            </p:cNvPr>
            <p:cNvSpPr/>
            <p:nvPr/>
          </p:nvSpPr>
          <p:spPr>
            <a:xfrm>
              <a:off x="9288513" y="18691180"/>
              <a:ext cx="2837555" cy="504825"/>
            </a:xfrm>
            <a:prstGeom prst="rect">
              <a:avLst/>
            </a:prstGeom>
            <a:gradFill flip="none" rotWithShape="1">
              <a:gsLst>
                <a:gs pos="0">
                  <a:srgbClr val="E40521">
                    <a:tint val="66000"/>
                    <a:satMod val="160000"/>
                  </a:srgbClr>
                </a:gs>
                <a:gs pos="50000">
                  <a:srgbClr val="E40521">
                    <a:tint val="44500"/>
                    <a:satMod val="160000"/>
                  </a:srgbClr>
                </a:gs>
                <a:gs pos="100000">
                  <a:srgbClr val="E40521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rgbClr val="E4052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Poisson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distribution</a:t>
              </a:r>
              <a:endPara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bdélník 20">
              <a:extLst>
                <a:ext uri="{FF2B5EF4-FFF2-40B4-BE49-F238E27FC236}">
                  <a16:creationId xmlns:a16="http://schemas.microsoft.com/office/drawing/2014/main" id="{5461A70D-F471-309F-408C-8716CBD51704}"/>
                </a:ext>
              </a:extLst>
            </p:cNvPr>
            <p:cNvSpPr/>
            <p:nvPr/>
          </p:nvSpPr>
          <p:spPr>
            <a:xfrm>
              <a:off x="5560694" y="19479640"/>
              <a:ext cx="2837555" cy="504825"/>
            </a:xfrm>
            <a:prstGeom prst="rect">
              <a:avLst/>
            </a:prstGeom>
            <a:gradFill flip="none" rotWithShape="1">
              <a:gsLst>
                <a:gs pos="0">
                  <a:srgbClr val="E40521">
                    <a:tint val="66000"/>
                    <a:satMod val="160000"/>
                  </a:srgbClr>
                </a:gs>
                <a:gs pos="50000">
                  <a:srgbClr val="E40521">
                    <a:tint val="44500"/>
                    <a:satMod val="160000"/>
                  </a:srgbClr>
                </a:gs>
                <a:gs pos="100000">
                  <a:srgbClr val="E40521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rgbClr val="E4052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LoQs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of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specific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nucleotide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change</a:t>
              </a:r>
              <a:endPara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Obdélník 21">
              <a:extLst>
                <a:ext uri="{FF2B5EF4-FFF2-40B4-BE49-F238E27FC236}">
                  <a16:creationId xmlns:a16="http://schemas.microsoft.com/office/drawing/2014/main" id="{54D2F2A0-4C71-F682-E667-E39620BB8319}"/>
                </a:ext>
              </a:extLst>
            </p:cNvPr>
            <p:cNvSpPr/>
            <p:nvPr/>
          </p:nvSpPr>
          <p:spPr>
            <a:xfrm>
              <a:off x="9249294" y="19492035"/>
              <a:ext cx="2837555" cy="504825"/>
            </a:xfrm>
            <a:prstGeom prst="rect">
              <a:avLst/>
            </a:prstGeom>
            <a:gradFill flip="none" rotWithShape="1">
              <a:gsLst>
                <a:gs pos="0">
                  <a:srgbClr val="E40521">
                    <a:tint val="66000"/>
                    <a:satMod val="160000"/>
                  </a:srgbClr>
                </a:gs>
                <a:gs pos="50000">
                  <a:srgbClr val="E40521">
                    <a:tint val="44500"/>
                    <a:satMod val="160000"/>
                  </a:srgbClr>
                </a:gs>
                <a:gs pos="100000">
                  <a:srgbClr val="E40521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rgbClr val="E4052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LoQs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of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each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nucleotide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position</a:t>
              </a:r>
              <a:endPara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Obdélník 22">
              <a:extLst>
                <a:ext uri="{FF2B5EF4-FFF2-40B4-BE49-F238E27FC236}">
                  <a16:creationId xmlns:a16="http://schemas.microsoft.com/office/drawing/2014/main" id="{2136155C-29BB-865D-8361-5B2B4F6A33C4}"/>
                </a:ext>
              </a:extLst>
            </p:cNvPr>
            <p:cNvSpPr/>
            <p:nvPr/>
          </p:nvSpPr>
          <p:spPr>
            <a:xfrm>
              <a:off x="5577864" y="20254198"/>
              <a:ext cx="6548204" cy="695325"/>
            </a:xfrm>
            <a:prstGeom prst="rect">
              <a:avLst/>
            </a:prstGeom>
            <a:gradFill flip="none" rotWithShape="1">
              <a:gsLst>
                <a:gs pos="0">
                  <a:srgbClr val="E40521">
                    <a:tint val="66000"/>
                    <a:satMod val="160000"/>
                  </a:srgbClr>
                </a:gs>
                <a:gs pos="50000">
                  <a:srgbClr val="E40521">
                    <a:tint val="44500"/>
                    <a:satMod val="160000"/>
                  </a:srgbClr>
                </a:gs>
                <a:gs pos="100000">
                  <a:srgbClr val="E40521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rgbClr val="E4052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Comparing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and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selecting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the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higher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value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from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LoQ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for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all</a:t>
              </a:r>
              <a:r>
                <a:rPr lang="cs-CZ" sz="1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000" dirty="0" err="1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positions</a:t>
              </a:r>
              <a:endPara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4" name="Přímá spojnice se šipkou 23">
              <a:extLst>
                <a:ext uri="{FF2B5EF4-FFF2-40B4-BE49-F238E27FC236}">
                  <a16:creationId xmlns:a16="http://schemas.microsoft.com/office/drawing/2014/main" id="{113B2B27-EE6F-F42F-50D8-646B03A998FD}"/>
                </a:ext>
              </a:extLst>
            </p:cNvPr>
            <p:cNvCxnSpPr>
              <a:cxnSpLocks/>
              <a:stCxn id="11" idx="2"/>
              <a:endCxn id="12" idx="0"/>
            </p:cNvCxnSpPr>
            <p:nvPr/>
          </p:nvCxnSpPr>
          <p:spPr>
            <a:xfrm>
              <a:off x="8811006" y="16354193"/>
              <a:ext cx="0" cy="1249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Přímá spojnice se šipkou 24">
              <a:extLst>
                <a:ext uri="{FF2B5EF4-FFF2-40B4-BE49-F238E27FC236}">
                  <a16:creationId xmlns:a16="http://schemas.microsoft.com/office/drawing/2014/main" id="{9F1EF34B-3F22-3ECB-CE87-14BC5CFDC07A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6860022" y="17109133"/>
              <a:ext cx="1950984" cy="14287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Přímá spojnice se šipkou 25">
              <a:extLst>
                <a:ext uri="{FF2B5EF4-FFF2-40B4-BE49-F238E27FC236}">
                  <a16:creationId xmlns:a16="http://schemas.microsoft.com/office/drawing/2014/main" id="{6B426C9D-868E-72C3-5C72-0D9C44DE4482}"/>
                </a:ext>
              </a:extLst>
            </p:cNvPr>
            <p:cNvCxnSpPr>
              <a:cxnSpLocks/>
              <a:stCxn id="12" idx="2"/>
              <a:endCxn id="14" idx="0"/>
            </p:cNvCxnSpPr>
            <p:nvPr/>
          </p:nvCxnSpPr>
          <p:spPr>
            <a:xfrm>
              <a:off x="8811006" y="17109133"/>
              <a:ext cx="1971199" cy="12724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>
              <a:extLst>
                <a:ext uri="{FF2B5EF4-FFF2-40B4-BE49-F238E27FC236}">
                  <a16:creationId xmlns:a16="http://schemas.microsoft.com/office/drawing/2014/main" id="{4A911198-9352-4479-C682-50A0B8FE9645}"/>
                </a:ext>
              </a:extLst>
            </p:cNvPr>
            <p:cNvCxnSpPr>
              <a:cxnSpLocks/>
              <a:stCxn id="13" idx="2"/>
              <a:endCxn id="15" idx="0"/>
            </p:cNvCxnSpPr>
            <p:nvPr/>
          </p:nvCxnSpPr>
          <p:spPr>
            <a:xfrm>
              <a:off x="6860022" y="17882006"/>
              <a:ext cx="1062774" cy="136187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Přímá spojnice se šipkou 27">
              <a:extLst>
                <a:ext uri="{FF2B5EF4-FFF2-40B4-BE49-F238E27FC236}">
                  <a16:creationId xmlns:a16="http://schemas.microsoft.com/office/drawing/2014/main" id="{50D5EFA2-3FFA-9B5C-3BA3-14267A7CE4A1}"/>
                </a:ext>
              </a:extLst>
            </p:cNvPr>
            <p:cNvCxnSpPr>
              <a:cxnSpLocks/>
              <a:stCxn id="13" idx="2"/>
              <a:endCxn id="16" idx="0"/>
            </p:cNvCxnSpPr>
            <p:nvPr/>
          </p:nvCxnSpPr>
          <p:spPr>
            <a:xfrm flipH="1">
              <a:off x="6341821" y="17882006"/>
              <a:ext cx="518201" cy="12832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>
              <a:extLst>
                <a:ext uri="{FF2B5EF4-FFF2-40B4-BE49-F238E27FC236}">
                  <a16:creationId xmlns:a16="http://schemas.microsoft.com/office/drawing/2014/main" id="{BFB806C9-BD06-0001-24A5-DC2F30840325}"/>
                </a:ext>
              </a:extLst>
            </p:cNvPr>
            <p:cNvCxnSpPr>
              <a:cxnSpLocks/>
              <a:stCxn id="14" idx="2"/>
              <a:endCxn id="18" idx="0"/>
            </p:cNvCxnSpPr>
            <p:nvPr/>
          </p:nvCxnSpPr>
          <p:spPr>
            <a:xfrm>
              <a:off x="10782204" y="17812378"/>
              <a:ext cx="579907" cy="208109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>
              <a:extLst>
                <a:ext uri="{FF2B5EF4-FFF2-40B4-BE49-F238E27FC236}">
                  <a16:creationId xmlns:a16="http://schemas.microsoft.com/office/drawing/2014/main" id="{E0AA71AD-738C-841F-93C0-B1017DCE2327}"/>
                </a:ext>
              </a:extLst>
            </p:cNvPr>
            <p:cNvCxnSpPr>
              <a:cxnSpLocks/>
              <a:stCxn id="14" idx="2"/>
              <a:endCxn id="17" idx="0"/>
            </p:cNvCxnSpPr>
            <p:nvPr/>
          </p:nvCxnSpPr>
          <p:spPr>
            <a:xfrm flipH="1">
              <a:off x="9686760" y="17812378"/>
              <a:ext cx="1095444" cy="20581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Přímá spojnice se šipkou 30">
              <a:extLst>
                <a:ext uri="{FF2B5EF4-FFF2-40B4-BE49-F238E27FC236}">
                  <a16:creationId xmlns:a16="http://schemas.microsoft.com/office/drawing/2014/main" id="{1BBE4017-3A33-9C15-64F0-F5D3937B6401}"/>
                </a:ext>
              </a:extLst>
            </p:cNvPr>
            <p:cNvCxnSpPr>
              <a:cxnSpLocks/>
              <a:stCxn id="17" idx="2"/>
              <a:endCxn id="20" idx="0"/>
            </p:cNvCxnSpPr>
            <p:nvPr/>
          </p:nvCxnSpPr>
          <p:spPr>
            <a:xfrm>
              <a:off x="9686760" y="18523017"/>
              <a:ext cx="1020530" cy="16816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>
              <a:extLst>
                <a:ext uri="{FF2B5EF4-FFF2-40B4-BE49-F238E27FC236}">
                  <a16:creationId xmlns:a16="http://schemas.microsoft.com/office/drawing/2014/main" id="{47726898-2C86-60B8-0558-C5CE04FD95B4}"/>
                </a:ext>
              </a:extLst>
            </p:cNvPr>
            <p:cNvCxnSpPr>
              <a:cxnSpLocks/>
              <a:stCxn id="18" idx="2"/>
              <a:endCxn id="20" idx="0"/>
            </p:cNvCxnSpPr>
            <p:nvPr/>
          </p:nvCxnSpPr>
          <p:spPr>
            <a:xfrm flipH="1">
              <a:off x="10707290" y="18525312"/>
              <a:ext cx="654820" cy="165868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>
              <a:extLst>
                <a:ext uri="{FF2B5EF4-FFF2-40B4-BE49-F238E27FC236}">
                  <a16:creationId xmlns:a16="http://schemas.microsoft.com/office/drawing/2014/main" id="{22C28A81-30F1-7F6A-F605-912CA196B4A4}"/>
                </a:ext>
              </a:extLst>
            </p:cNvPr>
            <p:cNvCxnSpPr>
              <a:cxnSpLocks/>
              <a:stCxn id="15" idx="2"/>
              <a:endCxn id="19" idx="0"/>
            </p:cNvCxnSpPr>
            <p:nvPr/>
          </p:nvCxnSpPr>
          <p:spPr>
            <a:xfrm flipH="1">
              <a:off x="6969158" y="18523018"/>
              <a:ext cx="953637" cy="15780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>
              <a:extLst>
                <a:ext uri="{FF2B5EF4-FFF2-40B4-BE49-F238E27FC236}">
                  <a16:creationId xmlns:a16="http://schemas.microsoft.com/office/drawing/2014/main" id="{E8B5804E-6B52-4E69-2394-ADF5B157A595}"/>
                </a:ext>
              </a:extLst>
            </p:cNvPr>
            <p:cNvCxnSpPr>
              <a:cxnSpLocks/>
              <a:stCxn id="16" idx="2"/>
              <a:endCxn id="19" idx="0"/>
            </p:cNvCxnSpPr>
            <p:nvPr/>
          </p:nvCxnSpPr>
          <p:spPr>
            <a:xfrm>
              <a:off x="6341821" y="18515151"/>
              <a:ext cx="627337" cy="16567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>
              <a:extLst>
                <a:ext uri="{FF2B5EF4-FFF2-40B4-BE49-F238E27FC236}">
                  <a16:creationId xmlns:a16="http://schemas.microsoft.com/office/drawing/2014/main" id="{15AC9C75-2624-3DCB-BFCC-CC004D162C2B}"/>
                </a:ext>
              </a:extLst>
            </p:cNvPr>
            <p:cNvCxnSpPr>
              <a:cxnSpLocks/>
              <a:stCxn id="20" idx="2"/>
              <a:endCxn id="22" idx="0"/>
            </p:cNvCxnSpPr>
            <p:nvPr/>
          </p:nvCxnSpPr>
          <p:spPr>
            <a:xfrm flipH="1">
              <a:off x="10668071" y="19196005"/>
              <a:ext cx="39219" cy="29603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>
              <a:extLst>
                <a:ext uri="{FF2B5EF4-FFF2-40B4-BE49-F238E27FC236}">
                  <a16:creationId xmlns:a16="http://schemas.microsoft.com/office/drawing/2014/main" id="{38F68841-D81A-3CF2-F14D-84A06E787860}"/>
                </a:ext>
              </a:extLst>
            </p:cNvPr>
            <p:cNvCxnSpPr>
              <a:cxnSpLocks/>
              <a:stCxn id="19" idx="2"/>
              <a:endCxn id="21" idx="0"/>
            </p:cNvCxnSpPr>
            <p:nvPr/>
          </p:nvCxnSpPr>
          <p:spPr>
            <a:xfrm>
              <a:off x="6969158" y="19185648"/>
              <a:ext cx="10313" cy="29399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>
              <a:extLst>
                <a:ext uri="{FF2B5EF4-FFF2-40B4-BE49-F238E27FC236}">
                  <a16:creationId xmlns:a16="http://schemas.microsoft.com/office/drawing/2014/main" id="{9B777D04-6A8F-6965-F1F7-5173FE3B3BC4}"/>
                </a:ext>
              </a:extLst>
            </p:cNvPr>
            <p:cNvCxnSpPr>
              <a:cxnSpLocks/>
              <a:stCxn id="21" idx="2"/>
              <a:endCxn id="23" idx="0"/>
            </p:cNvCxnSpPr>
            <p:nvPr/>
          </p:nvCxnSpPr>
          <p:spPr>
            <a:xfrm>
              <a:off x="6979472" y="19984465"/>
              <a:ext cx="1872494" cy="26973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>
              <a:extLst>
                <a:ext uri="{FF2B5EF4-FFF2-40B4-BE49-F238E27FC236}">
                  <a16:creationId xmlns:a16="http://schemas.microsoft.com/office/drawing/2014/main" id="{3A561263-9D34-DD80-3DC2-CD3A2EF06A06}"/>
                </a:ext>
              </a:extLst>
            </p:cNvPr>
            <p:cNvCxnSpPr>
              <a:cxnSpLocks/>
              <a:stCxn id="22" idx="2"/>
              <a:endCxn id="23" idx="0"/>
            </p:cNvCxnSpPr>
            <p:nvPr/>
          </p:nvCxnSpPr>
          <p:spPr>
            <a:xfrm flipH="1">
              <a:off x="8851966" y="19996860"/>
              <a:ext cx="1816106" cy="257338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9" name="TextovéPole 68">
            <a:extLst>
              <a:ext uri="{FF2B5EF4-FFF2-40B4-BE49-F238E27FC236}">
                <a16:creationId xmlns:a16="http://schemas.microsoft.com/office/drawing/2014/main" id="{635E2F0B-2EB6-B9DC-0F49-D9FE62EAF68C}"/>
              </a:ext>
            </a:extLst>
          </p:cNvPr>
          <p:cNvSpPr txBox="1"/>
          <p:nvPr/>
        </p:nvSpPr>
        <p:spPr>
          <a:xfrm>
            <a:off x="838374" y="1696211"/>
            <a:ext cx="9019827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Min. 20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donors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mutation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negative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calculation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algorithms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Comparing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Selecting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higher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limit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quantification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0" name="Obrázek 69">
            <a:extLst>
              <a:ext uri="{FF2B5EF4-FFF2-40B4-BE49-F238E27FC236}">
                <a16:creationId xmlns:a16="http://schemas.microsoft.com/office/drawing/2014/main" id="{98E4F55A-A405-0515-13DD-5162E02B04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"/>
          <a:stretch>
            <a:fillRect/>
          </a:stretch>
        </p:blipFill>
        <p:spPr bwMode="auto">
          <a:xfrm>
            <a:off x="257831" y="2780923"/>
            <a:ext cx="4499167" cy="415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0CC351A-AC67-B658-5872-D77438BB60CD}"/>
              </a:ext>
            </a:extLst>
          </p:cNvPr>
          <p:cNvSpPr/>
          <p:nvPr/>
        </p:nvSpPr>
        <p:spPr>
          <a:xfrm>
            <a:off x="0" y="7021513"/>
            <a:ext cx="10693400" cy="539750"/>
          </a:xfrm>
          <a:prstGeom prst="rect">
            <a:avLst/>
          </a:prstGeom>
          <a:solidFill>
            <a:srgbClr val="E40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600"/>
          </a:p>
        </p:txBody>
      </p:sp>
      <p:pic>
        <p:nvPicPr>
          <p:cNvPr id="3075" name="Picture 2" descr="D:\Stažené soubory\UHKT manual\UHKT logo.png">
            <a:extLst>
              <a:ext uri="{FF2B5EF4-FFF2-40B4-BE49-F238E27FC236}">
                <a16:creationId xmlns:a16="http://schemas.microsoft.com/office/drawing/2014/main" id="{A27D88C7-2CB7-C98E-CCD4-56CD03F8AA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46" b="17832"/>
          <a:stretch/>
        </p:blipFill>
        <p:spPr bwMode="auto">
          <a:xfrm>
            <a:off x="8370888" y="206105"/>
            <a:ext cx="1944687" cy="62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">
            <a:extLst>
              <a:ext uri="{FF2B5EF4-FFF2-40B4-BE49-F238E27FC236}">
                <a16:creationId xmlns:a16="http://schemas.microsoft.com/office/drawing/2014/main" id="{C132765E-86B9-5F50-F4FF-6A963F9E9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86480"/>
            <a:ext cx="1069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/>
            <a:r>
              <a:rPr lang="cs-CZ" altLang="zh-CN" sz="1800" dirty="0" err="1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Enbik</a:t>
            </a:r>
            <a:r>
              <a:rPr lang="cs-CZ" altLang="zh-CN" sz="1800" dirty="0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 2022									              </a:t>
            </a:r>
            <a:r>
              <a:rPr lang="cs-CZ" altLang="zh-CN" sz="1800" dirty="0">
                <a:solidFill>
                  <a:schemeClr val="bg1"/>
                </a:solidFill>
                <a:latin typeface="Arial" panose="020B0604020202020204" pitchFamily="34" charset="0"/>
              </a:rPr>
              <a:t> pavla.suchankova@uhkt.cz</a:t>
            </a:r>
          </a:p>
        </p:txBody>
      </p:sp>
      <p:sp>
        <p:nvSpPr>
          <p:cNvPr id="3077" name="TextovéPole 5">
            <a:extLst>
              <a:ext uri="{FF2B5EF4-FFF2-40B4-BE49-F238E27FC236}">
                <a16:creationId xmlns:a16="http://schemas.microsoft.com/office/drawing/2014/main" id="{B2303AF6-2E39-C842-B043-BF4C2F758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685" y="1218916"/>
            <a:ext cx="7993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cs-CZ" altLang="cs-CZ" sz="2800" b="1" dirty="0" err="1"/>
              <a:t>NextDOM</a:t>
            </a:r>
            <a:r>
              <a:rPr lang="cs-CZ" altLang="cs-CZ" sz="2800" b="1" dirty="0"/>
              <a:t> 2.0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3502DC3A-62B1-BFB9-0328-AEDE0273E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206105"/>
            <a:ext cx="2720440" cy="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Skupina 1">
            <a:extLst>
              <a:ext uri="{FF2B5EF4-FFF2-40B4-BE49-F238E27FC236}">
                <a16:creationId xmlns:a16="http://schemas.microsoft.com/office/drawing/2014/main" id="{A0BEBFE5-E20A-860D-A843-C6F450DAB1E6}"/>
              </a:ext>
            </a:extLst>
          </p:cNvPr>
          <p:cNvGrpSpPr/>
          <p:nvPr/>
        </p:nvGrpSpPr>
        <p:grpSpPr>
          <a:xfrm>
            <a:off x="5386969" y="1504229"/>
            <a:ext cx="4928606" cy="4838118"/>
            <a:chOff x="4187428" y="1289068"/>
            <a:chExt cx="6154776" cy="5440866"/>
          </a:xfrm>
        </p:grpSpPr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0911635A-35B4-AB54-56C3-C45628E00CF3}"/>
                </a:ext>
              </a:extLst>
            </p:cNvPr>
            <p:cNvGrpSpPr/>
            <p:nvPr/>
          </p:nvGrpSpPr>
          <p:grpSpPr>
            <a:xfrm>
              <a:off x="4187428" y="1289068"/>
              <a:ext cx="6128147" cy="5440866"/>
              <a:chOff x="9959099" y="27955666"/>
              <a:chExt cx="6128147" cy="5440866"/>
            </a:xfrm>
          </p:grpSpPr>
          <p:sp>
            <p:nvSpPr>
              <p:cNvPr id="10" name="Obdélník 9">
                <a:extLst>
                  <a:ext uri="{FF2B5EF4-FFF2-40B4-BE49-F238E27FC236}">
                    <a16:creationId xmlns:a16="http://schemas.microsoft.com/office/drawing/2014/main" id="{88D55666-A64E-5B2E-0BBF-D5649C5EB5AA}"/>
                  </a:ext>
                </a:extLst>
              </p:cNvPr>
              <p:cNvSpPr/>
              <p:nvPr/>
            </p:nvSpPr>
            <p:spPr>
              <a:xfrm>
                <a:off x="9967733" y="32423549"/>
                <a:ext cx="2880000" cy="972983"/>
              </a:xfrm>
              <a:prstGeom prst="rect">
                <a:avLst/>
              </a:prstGeom>
              <a:gradFill flip="none" rotWithShape="1">
                <a:gsLst>
                  <a:gs pos="0">
                    <a:srgbClr val="E40521">
                      <a:tint val="66000"/>
                      <a:satMod val="160000"/>
                    </a:srgbClr>
                  </a:gs>
                  <a:gs pos="50000">
                    <a:srgbClr val="E40521">
                      <a:tint val="44500"/>
                      <a:satMod val="160000"/>
                    </a:srgbClr>
                  </a:gs>
                  <a:gs pos="100000">
                    <a:srgbClr val="E40521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>
                <a:solidFill>
                  <a:srgbClr val="E4052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Creating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basic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results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files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in *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csv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cs-CZ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Obdélník 10">
                <a:extLst>
                  <a:ext uri="{FF2B5EF4-FFF2-40B4-BE49-F238E27FC236}">
                    <a16:creationId xmlns:a16="http://schemas.microsoft.com/office/drawing/2014/main" id="{08FD39B1-8136-3C0F-2D83-E1B763070AA9}"/>
                  </a:ext>
                </a:extLst>
              </p:cNvPr>
              <p:cNvSpPr/>
              <p:nvPr/>
            </p:nvSpPr>
            <p:spPr>
              <a:xfrm>
                <a:off x="9967246" y="31517418"/>
                <a:ext cx="6120000" cy="630000"/>
              </a:xfrm>
              <a:prstGeom prst="rect">
                <a:avLst/>
              </a:prstGeom>
              <a:gradFill flip="none" rotWithShape="1">
                <a:gsLst>
                  <a:gs pos="0">
                    <a:srgbClr val="E40521">
                      <a:tint val="66000"/>
                      <a:satMod val="160000"/>
                    </a:srgbClr>
                  </a:gs>
                  <a:gs pos="50000">
                    <a:srgbClr val="E40521">
                      <a:tint val="44500"/>
                      <a:satMod val="160000"/>
                    </a:srgbClr>
                  </a:gs>
                  <a:gs pos="100000">
                    <a:srgbClr val="E40521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>
                <a:solidFill>
                  <a:srgbClr val="E4052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400" dirty="0" err="1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Detection</a:t>
                </a:r>
                <a:r>
                  <a:rPr lang="cs-CZ" sz="1400" dirty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of</a:t>
                </a:r>
                <a:r>
                  <a:rPr lang="cs-CZ" sz="1400" dirty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statistically</a:t>
                </a:r>
                <a:r>
                  <a:rPr lang="cs-CZ" sz="1400" dirty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significant</a:t>
                </a:r>
                <a:r>
                  <a:rPr lang="cs-CZ" sz="1400" dirty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mutations</a:t>
                </a:r>
                <a:r>
                  <a:rPr lang="cs-CZ" sz="1400" dirty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(p-</a:t>
                </a:r>
                <a:r>
                  <a:rPr lang="cs-CZ" sz="1400" dirty="0" err="1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value</a:t>
                </a:r>
                <a:r>
                  <a:rPr lang="cs-CZ" sz="1400" dirty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= 0.05)</a:t>
                </a:r>
                <a:endParaRPr lang="cs-CZ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Obdélník 11">
                <a:extLst>
                  <a:ext uri="{FF2B5EF4-FFF2-40B4-BE49-F238E27FC236}">
                    <a16:creationId xmlns:a16="http://schemas.microsoft.com/office/drawing/2014/main" id="{277C08D6-3EAA-BA26-5128-379CEFBFB13C}"/>
                  </a:ext>
                </a:extLst>
              </p:cNvPr>
              <p:cNvSpPr/>
              <p:nvPr/>
            </p:nvSpPr>
            <p:spPr>
              <a:xfrm>
                <a:off x="13207246" y="30655108"/>
                <a:ext cx="2880000" cy="630000"/>
              </a:xfrm>
              <a:prstGeom prst="rect">
                <a:avLst/>
              </a:prstGeom>
              <a:gradFill flip="none" rotWithShape="1">
                <a:gsLst>
                  <a:gs pos="0">
                    <a:srgbClr val="E40521">
                      <a:tint val="66000"/>
                      <a:satMod val="160000"/>
                    </a:srgbClr>
                  </a:gs>
                  <a:gs pos="50000">
                    <a:srgbClr val="E40521">
                      <a:tint val="44500"/>
                      <a:satMod val="160000"/>
                    </a:srgbClr>
                  </a:gs>
                  <a:gs pos="100000">
                    <a:srgbClr val="E40521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>
                <a:solidFill>
                  <a:srgbClr val="E4052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400" dirty="0" err="1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LoQ</a:t>
                </a:r>
                <a:endParaRPr lang="cs-CZ" sz="14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Obdélník 12">
                <a:extLst>
                  <a:ext uri="{FF2B5EF4-FFF2-40B4-BE49-F238E27FC236}">
                    <a16:creationId xmlns:a16="http://schemas.microsoft.com/office/drawing/2014/main" id="{7E4A4FCA-E82E-8338-277D-A29AA87AD01E}"/>
                  </a:ext>
                </a:extLst>
              </p:cNvPr>
              <p:cNvSpPr/>
              <p:nvPr/>
            </p:nvSpPr>
            <p:spPr>
              <a:xfrm>
                <a:off x="9967247" y="30641233"/>
                <a:ext cx="2880000" cy="630000"/>
              </a:xfrm>
              <a:prstGeom prst="rect">
                <a:avLst/>
              </a:prstGeom>
              <a:gradFill flip="none" rotWithShape="1">
                <a:gsLst>
                  <a:gs pos="0">
                    <a:srgbClr val="E40521">
                      <a:tint val="66000"/>
                      <a:satMod val="160000"/>
                    </a:srgbClr>
                  </a:gs>
                  <a:gs pos="50000">
                    <a:srgbClr val="E40521">
                      <a:tint val="44500"/>
                      <a:satMod val="160000"/>
                    </a:srgbClr>
                  </a:gs>
                  <a:gs pos="100000">
                    <a:srgbClr val="E40521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>
                <a:solidFill>
                  <a:srgbClr val="E4052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400" dirty="0" err="1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LoD</a:t>
                </a:r>
                <a:endParaRPr lang="cs-CZ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Obdélník 13">
                <a:extLst>
                  <a:ext uri="{FF2B5EF4-FFF2-40B4-BE49-F238E27FC236}">
                    <a16:creationId xmlns:a16="http://schemas.microsoft.com/office/drawing/2014/main" id="{DB214C9D-DBEB-5813-8CE5-738582DDC98B}"/>
                  </a:ext>
                </a:extLst>
              </p:cNvPr>
              <p:cNvSpPr/>
              <p:nvPr/>
            </p:nvSpPr>
            <p:spPr>
              <a:xfrm>
                <a:off x="9967246" y="29785735"/>
                <a:ext cx="6120000" cy="630000"/>
              </a:xfrm>
              <a:prstGeom prst="rect">
                <a:avLst/>
              </a:prstGeom>
              <a:gradFill flip="none" rotWithShape="1">
                <a:gsLst>
                  <a:gs pos="0">
                    <a:srgbClr val="E40521">
                      <a:tint val="66000"/>
                      <a:satMod val="160000"/>
                    </a:srgbClr>
                  </a:gs>
                  <a:gs pos="50000">
                    <a:srgbClr val="E40521">
                      <a:tint val="44500"/>
                      <a:satMod val="160000"/>
                    </a:srgbClr>
                  </a:gs>
                  <a:gs pos="100000">
                    <a:srgbClr val="E40521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>
                <a:solidFill>
                  <a:srgbClr val="E4052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Evaluation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using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Set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of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thresholds</a:t>
                </a:r>
                <a:endParaRPr lang="cs-CZ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Obdélník 14">
                <a:extLst>
                  <a:ext uri="{FF2B5EF4-FFF2-40B4-BE49-F238E27FC236}">
                    <a16:creationId xmlns:a16="http://schemas.microsoft.com/office/drawing/2014/main" id="{BB73DB15-E8B2-AA97-EF0A-977FBF3CC5B7}"/>
                  </a:ext>
                </a:extLst>
              </p:cNvPr>
              <p:cNvSpPr/>
              <p:nvPr/>
            </p:nvSpPr>
            <p:spPr>
              <a:xfrm>
                <a:off x="9959099" y="28795978"/>
                <a:ext cx="6120000" cy="630000"/>
              </a:xfrm>
              <a:prstGeom prst="rect">
                <a:avLst/>
              </a:prstGeom>
              <a:gradFill flip="none" rotWithShape="1">
                <a:gsLst>
                  <a:gs pos="0">
                    <a:srgbClr val="E40521">
                      <a:tint val="66000"/>
                      <a:satMod val="160000"/>
                    </a:srgbClr>
                  </a:gs>
                  <a:gs pos="50000">
                    <a:srgbClr val="E40521">
                      <a:tint val="44500"/>
                      <a:satMod val="160000"/>
                    </a:srgbClr>
                  </a:gs>
                  <a:gs pos="100000">
                    <a:srgbClr val="E40521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>
                <a:solidFill>
                  <a:srgbClr val="E4052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400" dirty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Data </a:t>
                </a:r>
                <a:r>
                  <a:rPr lang="cs-CZ" sz="1400" dirty="0" err="1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normalization</a:t>
                </a:r>
                <a:endParaRPr lang="cs-CZ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Obdélník 15">
                <a:extLst>
                  <a:ext uri="{FF2B5EF4-FFF2-40B4-BE49-F238E27FC236}">
                    <a16:creationId xmlns:a16="http://schemas.microsoft.com/office/drawing/2014/main" id="{F8626432-2C79-17B7-27C3-9864BF87044F}"/>
                  </a:ext>
                </a:extLst>
              </p:cNvPr>
              <p:cNvSpPr/>
              <p:nvPr/>
            </p:nvSpPr>
            <p:spPr>
              <a:xfrm>
                <a:off x="9959700" y="27955666"/>
                <a:ext cx="2887547" cy="630000"/>
              </a:xfrm>
              <a:prstGeom prst="rect">
                <a:avLst/>
              </a:prstGeom>
              <a:gradFill flip="none" rotWithShape="1">
                <a:gsLst>
                  <a:gs pos="0">
                    <a:srgbClr val="E40521">
                      <a:tint val="66000"/>
                      <a:satMod val="160000"/>
                    </a:srgbClr>
                  </a:gs>
                  <a:gs pos="50000">
                    <a:srgbClr val="E40521">
                      <a:tint val="44500"/>
                      <a:satMod val="160000"/>
                    </a:srgbClr>
                  </a:gs>
                  <a:gs pos="100000">
                    <a:srgbClr val="E40521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>
                <a:solidFill>
                  <a:srgbClr val="E4052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Load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Part 1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mutation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report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files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generated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by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NextGENe</a:t>
                </a:r>
                <a:endParaRPr lang="cs-CZ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Obdélník 16">
                <a:extLst>
                  <a:ext uri="{FF2B5EF4-FFF2-40B4-BE49-F238E27FC236}">
                    <a16:creationId xmlns:a16="http://schemas.microsoft.com/office/drawing/2014/main" id="{738B9E94-5E97-8A55-DB96-1214B6BFEAD6}"/>
                  </a:ext>
                </a:extLst>
              </p:cNvPr>
              <p:cNvSpPr/>
              <p:nvPr/>
            </p:nvSpPr>
            <p:spPr>
              <a:xfrm>
                <a:off x="13199099" y="32463265"/>
                <a:ext cx="2880000" cy="893550"/>
              </a:xfrm>
              <a:prstGeom prst="rect">
                <a:avLst/>
              </a:prstGeom>
              <a:gradFill flip="none" rotWithShape="1">
                <a:gsLst>
                  <a:gs pos="0">
                    <a:srgbClr val="E40521">
                      <a:tint val="66000"/>
                      <a:satMod val="160000"/>
                    </a:srgbClr>
                  </a:gs>
                  <a:gs pos="50000">
                    <a:srgbClr val="E40521">
                      <a:tint val="44500"/>
                      <a:satMod val="160000"/>
                    </a:srgbClr>
                  </a:gs>
                  <a:gs pos="100000">
                    <a:srgbClr val="E40521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>
                <a:solidFill>
                  <a:srgbClr val="E4052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Creating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advance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results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file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with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conditional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formating</a:t>
                </a:r>
                <a:r>
                  <a:rPr lang="cs-CZ" sz="1400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libri" panose="020F0502020204030204" pitchFamily="34" charset="0"/>
                    <a:cs typeface="Times New Roman" panose="02020603050405020304" pitchFamily="18" charset="0"/>
                  </a:rPr>
                  <a:t> in excel</a:t>
                </a:r>
                <a:endParaRPr lang="cs-CZ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8" name="Přímá spojnice se šipkou 17">
                <a:extLst>
                  <a:ext uri="{FF2B5EF4-FFF2-40B4-BE49-F238E27FC236}">
                    <a16:creationId xmlns:a16="http://schemas.microsoft.com/office/drawing/2014/main" id="{CE118E01-D831-19F7-68E9-298E6101C845}"/>
                  </a:ext>
                </a:extLst>
              </p:cNvPr>
              <p:cNvCxnSpPr>
                <a:cxnSpLocks/>
                <a:stCxn id="16" idx="2"/>
                <a:endCxn id="15" idx="0"/>
              </p:cNvCxnSpPr>
              <p:nvPr/>
            </p:nvCxnSpPr>
            <p:spPr>
              <a:xfrm>
                <a:off x="11403474" y="28585666"/>
                <a:ext cx="1615625" cy="21031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se šipkou 18">
                <a:extLst>
                  <a:ext uri="{FF2B5EF4-FFF2-40B4-BE49-F238E27FC236}">
                    <a16:creationId xmlns:a16="http://schemas.microsoft.com/office/drawing/2014/main" id="{837E8873-68C3-3D1D-FD8D-EB4A7D344053}"/>
                  </a:ext>
                </a:extLst>
              </p:cNvPr>
              <p:cNvCxnSpPr>
                <a:stCxn id="15" idx="2"/>
                <a:endCxn id="14" idx="0"/>
              </p:cNvCxnSpPr>
              <p:nvPr/>
            </p:nvCxnSpPr>
            <p:spPr>
              <a:xfrm>
                <a:off x="13019099" y="29425978"/>
                <a:ext cx="8147" cy="35975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se šipkou 19">
                <a:extLst>
                  <a:ext uri="{FF2B5EF4-FFF2-40B4-BE49-F238E27FC236}">
                    <a16:creationId xmlns:a16="http://schemas.microsoft.com/office/drawing/2014/main" id="{C5D6C34E-2FF6-FD6E-FAB3-44D8BF309E23}"/>
                  </a:ext>
                </a:extLst>
              </p:cNvPr>
              <p:cNvCxnSpPr>
                <a:stCxn id="14" idx="2"/>
                <a:endCxn id="13" idx="0"/>
              </p:cNvCxnSpPr>
              <p:nvPr/>
            </p:nvCxnSpPr>
            <p:spPr>
              <a:xfrm flipH="1">
                <a:off x="11407247" y="30415735"/>
                <a:ext cx="1619999" cy="22549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se šipkou 20">
                <a:extLst>
                  <a:ext uri="{FF2B5EF4-FFF2-40B4-BE49-F238E27FC236}">
                    <a16:creationId xmlns:a16="http://schemas.microsoft.com/office/drawing/2014/main" id="{2491AA4B-FA41-EEC1-8892-30C85A8B7CA0}"/>
                  </a:ext>
                </a:extLst>
              </p:cNvPr>
              <p:cNvCxnSpPr>
                <a:stCxn id="14" idx="2"/>
                <a:endCxn id="12" idx="0"/>
              </p:cNvCxnSpPr>
              <p:nvPr/>
            </p:nvCxnSpPr>
            <p:spPr>
              <a:xfrm>
                <a:off x="13027246" y="30415735"/>
                <a:ext cx="1620000" cy="23937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se šipkou 21">
                <a:extLst>
                  <a:ext uri="{FF2B5EF4-FFF2-40B4-BE49-F238E27FC236}">
                    <a16:creationId xmlns:a16="http://schemas.microsoft.com/office/drawing/2014/main" id="{EDF948D6-D7B8-2705-8897-D232EE1CF775}"/>
                  </a:ext>
                </a:extLst>
              </p:cNvPr>
              <p:cNvCxnSpPr>
                <a:stCxn id="13" idx="2"/>
                <a:endCxn id="11" idx="0"/>
              </p:cNvCxnSpPr>
              <p:nvPr/>
            </p:nvCxnSpPr>
            <p:spPr>
              <a:xfrm>
                <a:off x="11407247" y="31271233"/>
                <a:ext cx="1619999" cy="24618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se šipkou 22">
                <a:extLst>
                  <a:ext uri="{FF2B5EF4-FFF2-40B4-BE49-F238E27FC236}">
                    <a16:creationId xmlns:a16="http://schemas.microsoft.com/office/drawing/2014/main" id="{496F6A09-B421-E4DD-EA79-E3A06A519346}"/>
                  </a:ext>
                </a:extLst>
              </p:cNvPr>
              <p:cNvCxnSpPr>
                <a:stCxn id="12" idx="2"/>
                <a:endCxn id="11" idx="0"/>
              </p:cNvCxnSpPr>
              <p:nvPr/>
            </p:nvCxnSpPr>
            <p:spPr>
              <a:xfrm flipH="1">
                <a:off x="13027246" y="31285108"/>
                <a:ext cx="1620000" cy="23231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se šipkou 23">
                <a:extLst>
                  <a:ext uri="{FF2B5EF4-FFF2-40B4-BE49-F238E27FC236}">
                    <a16:creationId xmlns:a16="http://schemas.microsoft.com/office/drawing/2014/main" id="{49DDCBD6-0247-08AB-CAF7-8E64EFD374B5}"/>
                  </a:ext>
                </a:extLst>
              </p:cNvPr>
              <p:cNvCxnSpPr>
                <a:cxnSpLocks/>
                <a:stCxn id="11" idx="2"/>
                <a:endCxn id="10" idx="0"/>
              </p:cNvCxnSpPr>
              <p:nvPr/>
            </p:nvCxnSpPr>
            <p:spPr>
              <a:xfrm flipH="1">
                <a:off x="11407733" y="32147418"/>
                <a:ext cx="1619513" cy="27613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se šipkou 24">
                <a:extLst>
                  <a:ext uri="{FF2B5EF4-FFF2-40B4-BE49-F238E27FC236}">
                    <a16:creationId xmlns:a16="http://schemas.microsoft.com/office/drawing/2014/main" id="{9FDD769C-286B-D7AD-1614-EA4EBC2EB189}"/>
                  </a:ext>
                </a:extLst>
              </p:cNvPr>
              <p:cNvCxnSpPr>
                <a:cxnSpLocks/>
                <a:stCxn id="11" idx="2"/>
                <a:endCxn id="17" idx="0"/>
              </p:cNvCxnSpPr>
              <p:nvPr/>
            </p:nvCxnSpPr>
            <p:spPr>
              <a:xfrm>
                <a:off x="13027246" y="32147418"/>
                <a:ext cx="1611853" cy="31584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26" name="Obdélník 25">
              <a:extLst>
                <a:ext uri="{FF2B5EF4-FFF2-40B4-BE49-F238E27FC236}">
                  <a16:creationId xmlns:a16="http://schemas.microsoft.com/office/drawing/2014/main" id="{DE466954-D9DC-939A-508B-38415ACC1762}"/>
                </a:ext>
              </a:extLst>
            </p:cNvPr>
            <p:cNvSpPr/>
            <p:nvPr/>
          </p:nvSpPr>
          <p:spPr>
            <a:xfrm>
              <a:off x="7454657" y="1292524"/>
              <a:ext cx="2887547" cy="630000"/>
            </a:xfrm>
            <a:prstGeom prst="rect">
              <a:avLst/>
            </a:prstGeom>
            <a:gradFill flip="none" rotWithShape="1">
              <a:gsLst>
                <a:gs pos="0">
                  <a:srgbClr val="E40521">
                    <a:tint val="66000"/>
                    <a:satMod val="160000"/>
                  </a:srgbClr>
                </a:gs>
                <a:gs pos="50000">
                  <a:srgbClr val="E40521">
                    <a:tint val="44500"/>
                    <a:satMod val="160000"/>
                  </a:srgbClr>
                </a:gs>
                <a:gs pos="100000">
                  <a:srgbClr val="E40521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rgbClr val="E4052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Load</a:t>
              </a:r>
              <a:r>
                <a:rPr lang="cs-CZ" sz="14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Part 2 </a:t>
              </a:r>
              <a:r>
                <a:rPr lang="cs-CZ" sz="1400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mutation</a:t>
              </a:r>
              <a:r>
                <a:rPr lang="cs-CZ" sz="14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report </a:t>
              </a:r>
              <a:r>
                <a:rPr lang="cs-CZ" sz="1400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files</a:t>
              </a:r>
              <a:r>
                <a:rPr lang="cs-CZ" sz="14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400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generated</a:t>
              </a:r>
              <a:r>
                <a:rPr lang="cs-CZ" sz="14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 by </a:t>
              </a:r>
              <a:r>
                <a:rPr lang="cs-CZ" sz="1400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NextGENe</a:t>
              </a:r>
              <a:endParaRPr lang="cs-CZ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Přímá spojnice se šipkou 26">
              <a:extLst>
                <a:ext uri="{FF2B5EF4-FFF2-40B4-BE49-F238E27FC236}">
                  <a16:creationId xmlns:a16="http://schemas.microsoft.com/office/drawing/2014/main" id="{545ADCC2-BF16-BA81-4C0B-ED66B7FA9AF5}"/>
                </a:ext>
              </a:extLst>
            </p:cNvPr>
            <p:cNvCxnSpPr>
              <a:cxnSpLocks/>
              <a:stCxn id="26" idx="2"/>
            </p:cNvCxnSpPr>
            <p:nvPr/>
          </p:nvCxnSpPr>
          <p:spPr>
            <a:xfrm flipH="1">
              <a:off x="7312182" y="1922524"/>
              <a:ext cx="1586249" cy="2034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742D638A-17D5-7D5D-8FA6-AE7138AB29BB}"/>
              </a:ext>
            </a:extLst>
          </p:cNvPr>
          <p:cNvSpPr txBox="1"/>
          <p:nvPr/>
        </p:nvSpPr>
        <p:spPr>
          <a:xfrm>
            <a:off x="933156" y="1747860"/>
            <a:ext cx="437327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err="1">
                <a:latin typeface="+mj-lt"/>
              </a:rPr>
              <a:t>Samples</a:t>
            </a:r>
            <a:r>
              <a:rPr lang="cs-CZ" sz="2000" b="1" dirty="0">
                <a:latin typeface="+mj-lt"/>
              </a:rPr>
              <a:t> </a:t>
            </a:r>
            <a:r>
              <a:rPr lang="cs-CZ" sz="2000" b="1" dirty="0" err="1">
                <a:latin typeface="+mj-lt"/>
              </a:rPr>
              <a:t>reports</a:t>
            </a:r>
            <a:endParaRPr lang="cs-CZ" sz="2000" b="1" dirty="0">
              <a:latin typeface="+mj-lt"/>
            </a:endParaRPr>
          </a:p>
          <a:p>
            <a:pPr marL="863600" lvl="1" indent="-342900">
              <a:buFont typeface="Arial" panose="020B0604020202020204" pitchFamily="34" charset="0"/>
              <a:buChar char="•"/>
            </a:pPr>
            <a:r>
              <a:rPr lang="cs-CZ" sz="2000" dirty="0" err="1">
                <a:latin typeface="+mj-lt"/>
              </a:rPr>
              <a:t>Frequency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of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nucleotides</a:t>
            </a:r>
            <a:r>
              <a:rPr lang="cs-CZ" sz="2000" dirty="0">
                <a:latin typeface="+mj-lt"/>
              </a:rPr>
              <a:t> at </a:t>
            </a:r>
            <a:r>
              <a:rPr lang="cs-CZ" sz="2000" dirty="0" err="1">
                <a:latin typeface="+mj-lt"/>
              </a:rPr>
              <a:t>each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position</a:t>
            </a:r>
            <a:r>
              <a:rPr lang="cs-CZ" sz="2000" dirty="0">
                <a:latin typeface="+mj-lt"/>
              </a:rPr>
              <a:t> in </a:t>
            </a:r>
            <a:r>
              <a:rPr lang="cs-CZ" sz="2000" dirty="0" err="1">
                <a:latin typeface="+mj-lt"/>
              </a:rPr>
              <a:t>the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sequence</a:t>
            </a:r>
            <a:endParaRPr lang="cs-CZ" sz="2000" dirty="0">
              <a:latin typeface="+mj-lt"/>
            </a:endParaRPr>
          </a:p>
          <a:p>
            <a:pPr marL="8636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List </a:t>
            </a:r>
            <a:r>
              <a:rPr lang="cs-CZ" sz="2000" dirty="0" err="1">
                <a:latin typeface="+mj-lt"/>
              </a:rPr>
              <a:t>of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variants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with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frequency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higher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than</a:t>
            </a:r>
            <a:r>
              <a:rPr lang="cs-CZ" sz="2000" dirty="0">
                <a:latin typeface="+mj-lt"/>
              </a:rPr>
              <a:t> 0.5% at </a:t>
            </a:r>
            <a:r>
              <a:rPr lang="cs-CZ" sz="2000" dirty="0" err="1">
                <a:latin typeface="+mj-lt"/>
              </a:rPr>
              <a:t>given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position</a:t>
            </a:r>
            <a:endParaRPr lang="cs-CZ" sz="20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err="1">
                <a:latin typeface="+mj-lt"/>
              </a:rPr>
              <a:t>Result</a:t>
            </a:r>
            <a:r>
              <a:rPr lang="cs-CZ" sz="2000" b="1" dirty="0">
                <a:latin typeface="+mj-lt"/>
              </a:rPr>
              <a:t> report</a:t>
            </a:r>
          </a:p>
          <a:p>
            <a:pPr marL="863600" lvl="1" indent="-342900">
              <a:buFont typeface="Arial" panose="020B0604020202020204" pitchFamily="34" charset="0"/>
              <a:buChar char="•"/>
            </a:pPr>
            <a:r>
              <a:rPr lang="cs-CZ" sz="2000" dirty="0" err="1">
                <a:latin typeface="+mj-lt"/>
              </a:rPr>
              <a:t>Mutations</a:t>
            </a:r>
            <a:r>
              <a:rPr lang="cs-CZ" sz="2000" dirty="0">
                <a:latin typeface="+mj-lt"/>
              </a:rPr>
              <a:t> at </a:t>
            </a:r>
            <a:r>
              <a:rPr lang="cs-CZ" sz="2000" dirty="0" err="1">
                <a:latin typeface="+mj-lt"/>
              </a:rPr>
              <a:t>statistically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significant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levels</a:t>
            </a:r>
            <a:endParaRPr lang="cs-CZ" sz="2000" dirty="0">
              <a:latin typeface="+mj-lt"/>
            </a:endParaRPr>
          </a:p>
          <a:p>
            <a:pPr marL="863600" lvl="1" indent="-342900">
              <a:buFont typeface="Arial" panose="020B0604020202020204" pitchFamily="34" charset="0"/>
              <a:buChar char="•"/>
            </a:pPr>
            <a:r>
              <a:rPr lang="cs-CZ" sz="2000" dirty="0" err="1">
                <a:latin typeface="+mj-lt"/>
              </a:rPr>
              <a:t>Highlighted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clinically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relevant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variants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8129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0CC351A-AC67-B658-5872-D77438BB60CD}"/>
              </a:ext>
            </a:extLst>
          </p:cNvPr>
          <p:cNvSpPr/>
          <p:nvPr/>
        </p:nvSpPr>
        <p:spPr>
          <a:xfrm>
            <a:off x="0" y="7021513"/>
            <a:ext cx="10693400" cy="539750"/>
          </a:xfrm>
          <a:prstGeom prst="rect">
            <a:avLst/>
          </a:prstGeom>
          <a:solidFill>
            <a:srgbClr val="E40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5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3075" name="Picture 2" descr="D:\Stažené soubory\UHKT manual\UHKT logo.png">
            <a:extLst>
              <a:ext uri="{FF2B5EF4-FFF2-40B4-BE49-F238E27FC236}">
                <a16:creationId xmlns:a16="http://schemas.microsoft.com/office/drawing/2014/main" id="{A27D88C7-2CB7-C98E-CCD4-56CD03F8AA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46" b="17832"/>
          <a:stretch/>
        </p:blipFill>
        <p:spPr bwMode="auto">
          <a:xfrm>
            <a:off x="8370888" y="206105"/>
            <a:ext cx="1944687" cy="62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">
            <a:extLst>
              <a:ext uri="{FF2B5EF4-FFF2-40B4-BE49-F238E27FC236}">
                <a16:creationId xmlns:a16="http://schemas.microsoft.com/office/drawing/2014/main" id="{C132765E-86B9-5F50-F4FF-6A963F9E9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78839"/>
            <a:ext cx="10693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/>
            <a:r>
              <a:rPr lang="cs-CZ" altLang="zh-CN" sz="1100" dirty="0" err="1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Enbik</a:t>
            </a:r>
            <a:r>
              <a:rPr lang="cs-CZ" altLang="zh-CN" sz="1100" dirty="0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 2022									              </a:t>
            </a:r>
            <a:r>
              <a:rPr lang="cs-CZ" altLang="zh-CN" sz="1100" dirty="0">
                <a:solidFill>
                  <a:schemeClr val="bg1"/>
                </a:solidFill>
                <a:latin typeface="Arial" panose="020B0604020202020204" pitchFamily="34" charset="0"/>
              </a:rPr>
              <a:t> pavla.suchankova@uhkt.cz</a:t>
            </a:r>
          </a:p>
        </p:txBody>
      </p:sp>
      <p:sp>
        <p:nvSpPr>
          <p:cNvPr id="3077" name="TextovéPole 5">
            <a:extLst>
              <a:ext uri="{FF2B5EF4-FFF2-40B4-BE49-F238E27FC236}">
                <a16:creationId xmlns:a16="http://schemas.microsoft.com/office/drawing/2014/main" id="{B2303AF6-2E39-C842-B043-BF4C2F758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212" y="1260351"/>
            <a:ext cx="79930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cs-CZ" altLang="cs-CZ" sz="2500" b="1" dirty="0" err="1"/>
              <a:t>Conclusion</a:t>
            </a:r>
            <a:endParaRPr lang="cs-CZ" altLang="cs-CZ" sz="2500" b="1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3502DC3A-62B1-BFB9-0328-AEDE0273E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206105"/>
            <a:ext cx="2720440" cy="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9C0B484-E4E2-AD14-CEDF-E0183DCF9CB8}"/>
              </a:ext>
            </a:extLst>
          </p:cNvPr>
          <p:cNvSpPr txBox="1"/>
          <p:nvPr/>
        </p:nvSpPr>
        <p:spPr>
          <a:xfrm>
            <a:off x="1386260" y="1836415"/>
            <a:ext cx="756101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analysing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NGS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enables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detect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mutation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very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level and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facilitates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better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NextDOM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Set of Thresholds Creator can be used as a universal threshold calculator and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NextDOM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2.0 is modifiable for mutation detection in various amplicon sequencing data.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latin typeface="+mn-lt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C4BE294-93CC-0C9F-8A0D-C54CF9426DB4}"/>
              </a:ext>
            </a:extLst>
          </p:cNvPr>
          <p:cNvSpPr txBox="1"/>
          <p:nvPr/>
        </p:nvSpPr>
        <p:spPr>
          <a:xfrm>
            <a:off x="2700279" y="6672032"/>
            <a:ext cx="80193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800" dirty="0"/>
              <a:t>Machova Polakova, K., et al., </a:t>
            </a:r>
            <a:r>
              <a:rPr lang="cs-CZ" sz="800" dirty="0" err="1"/>
              <a:t>Next-generation</a:t>
            </a:r>
            <a:r>
              <a:rPr lang="cs-CZ" sz="800" dirty="0"/>
              <a:t> </a:t>
            </a:r>
            <a:r>
              <a:rPr lang="cs-CZ" sz="800" dirty="0" err="1"/>
              <a:t>deep</a:t>
            </a:r>
            <a:r>
              <a:rPr lang="cs-CZ" sz="800" dirty="0"/>
              <a:t> </a:t>
            </a:r>
            <a:r>
              <a:rPr lang="cs-CZ" sz="800" dirty="0" err="1"/>
              <a:t>sequencing</a:t>
            </a:r>
            <a:r>
              <a:rPr lang="cs-CZ" sz="800" dirty="0"/>
              <a:t> </a:t>
            </a:r>
            <a:r>
              <a:rPr lang="cs-CZ" sz="800" dirty="0" err="1"/>
              <a:t>improves</a:t>
            </a:r>
            <a:r>
              <a:rPr lang="cs-CZ" sz="800" dirty="0"/>
              <a:t> </a:t>
            </a:r>
            <a:r>
              <a:rPr lang="cs-CZ" sz="800" dirty="0" err="1"/>
              <a:t>detection</a:t>
            </a:r>
            <a:r>
              <a:rPr lang="cs-CZ" sz="800" dirty="0"/>
              <a:t> </a:t>
            </a:r>
            <a:r>
              <a:rPr lang="cs-CZ" sz="800" dirty="0" err="1"/>
              <a:t>of</a:t>
            </a:r>
            <a:r>
              <a:rPr lang="cs-CZ" sz="800" dirty="0"/>
              <a:t> BCR-ABL1 </a:t>
            </a:r>
            <a:r>
              <a:rPr lang="cs-CZ" sz="800" dirty="0" err="1"/>
              <a:t>kinase</a:t>
            </a:r>
            <a:r>
              <a:rPr lang="cs-CZ" sz="800" dirty="0"/>
              <a:t> </a:t>
            </a:r>
            <a:r>
              <a:rPr lang="cs-CZ" sz="800" dirty="0" err="1"/>
              <a:t>domain</a:t>
            </a:r>
            <a:r>
              <a:rPr lang="cs-CZ" sz="800" dirty="0"/>
              <a:t> </a:t>
            </a:r>
            <a:r>
              <a:rPr lang="cs-CZ" sz="800" dirty="0" err="1"/>
              <a:t>mutations</a:t>
            </a:r>
            <a:r>
              <a:rPr lang="cs-CZ" sz="800" dirty="0"/>
              <a:t> </a:t>
            </a:r>
            <a:r>
              <a:rPr lang="cs-CZ" sz="800" dirty="0" err="1"/>
              <a:t>emerging</a:t>
            </a:r>
            <a:r>
              <a:rPr lang="cs-CZ" sz="800" dirty="0"/>
              <a:t> </a:t>
            </a:r>
            <a:r>
              <a:rPr lang="cs-CZ" sz="800" dirty="0" err="1"/>
              <a:t>under</a:t>
            </a:r>
            <a:r>
              <a:rPr lang="cs-CZ" sz="800" dirty="0"/>
              <a:t> tyrosine </a:t>
            </a:r>
            <a:r>
              <a:rPr lang="cs-CZ" sz="800" dirty="0" err="1"/>
              <a:t>kinase</a:t>
            </a:r>
            <a:r>
              <a:rPr lang="cs-CZ" sz="800" dirty="0"/>
              <a:t> inhibitor </a:t>
            </a:r>
            <a:r>
              <a:rPr lang="cs-CZ" sz="800" dirty="0" err="1"/>
              <a:t>treatment</a:t>
            </a:r>
            <a:r>
              <a:rPr lang="cs-CZ" sz="800" dirty="0"/>
              <a:t> </a:t>
            </a:r>
            <a:r>
              <a:rPr lang="cs-CZ" sz="800" dirty="0" err="1"/>
              <a:t>of</a:t>
            </a:r>
            <a:r>
              <a:rPr lang="cs-CZ" sz="800" dirty="0"/>
              <a:t> </a:t>
            </a:r>
            <a:r>
              <a:rPr lang="cs-CZ" sz="800" dirty="0" err="1"/>
              <a:t>chronic</a:t>
            </a:r>
            <a:r>
              <a:rPr lang="cs-CZ" sz="800" dirty="0"/>
              <a:t> </a:t>
            </a:r>
            <a:r>
              <a:rPr lang="cs-CZ" sz="800" dirty="0" err="1"/>
              <a:t>myeloid</a:t>
            </a:r>
            <a:r>
              <a:rPr lang="cs-CZ" sz="800" dirty="0"/>
              <a:t> </a:t>
            </a:r>
            <a:r>
              <a:rPr lang="cs-CZ" sz="800" dirty="0" err="1"/>
              <a:t>leukemia</a:t>
            </a:r>
            <a:r>
              <a:rPr lang="cs-CZ" sz="800" dirty="0"/>
              <a:t> </a:t>
            </a:r>
            <a:r>
              <a:rPr lang="cs-CZ" sz="800" dirty="0" err="1"/>
              <a:t>patients</a:t>
            </a:r>
            <a:r>
              <a:rPr lang="cs-CZ" sz="800" dirty="0"/>
              <a:t> in </a:t>
            </a:r>
            <a:r>
              <a:rPr lang="cs-CZ" sz="800" dirty="0" err="1"/>
              <a:t>chronic</a:t>
            </a:r>
            <a:r>
              <a:rPr lang="cs-CZ" sz="800" dirty="0"/>
              <a:t> </a:t>
            </a:r>
            <a:r>
              <a:rPr lang="cs-CZ" sz="800" dirty="0" err="1"/>
              <a:t>phase</a:t>
            </a:r>
            <a:r>
              <a:rPr lang="cs-CZ" sz="800" dirty="0"/>
              <a:t>. J </a:t>
            </a:r>
            <a:r>
              <a:rPr lang="cs-CZ" sz="800" dirty="0" err="1"/>
              <a:t>Cancer</a:t>
            </a:r>
            <a:r>
              <a:rPr lang="cs-CZ" sz="800" dirty="0"/>
              <a:t> Res </a:t>
            </a:r>
            <a:r>
              <a:rPr lang="cs-CZ" sz="800" dirty="0" err="1"/>
              <a:t>Clin</a:t>
            </a:r>
            <a:r>
              <a:rPr lang="cs-CZ" sz="800" dirty="0"/>
              <a:t> </a:t>
            </a:r>
            <a:r>
              <a:rPr lang="cs-CZ" sz="800" dirty="0" err="1"/>
              <a:t>Oncol</a:t>
            </a:r>
            <a:r>
              <a:rPr lang="cs-CZ" sz="800" dirty="0"/>
              <a:t>, 2015. 141(5): 887-99.</a:t>
            </a:r>
          </a:p>
        </p:txBody>
      </p:sp>
    </p:spTree>
    <p:extLst>
      <p:ext uri="{BB962C8B-B14F-4D97-AF65-F5344CB8AC3E}">
        <p14:creationId xmlns:p14="http://schemas.microsoft.com/office/powerpoint/2010/main" val="2422521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0CC351A-AC67-B658-5872-D77438BB60CD}"/>
              </a:ext>
            </a:extLst>
          </p:cNvPr>
          <p:cNvSpPr/>
          <p:nvPr/>
        </p:nvSpPr>
        <p:spPr>
          <a:xfrm>
            <a:off x="0" y="7021513"/>
            <a:ext cx="10693400" cy="539750"/>
          </a:xfrm>
          <a:prstGeom prst="rect">
            <a:avLst/>
          </a:prstGeom>
          <a:solidFill>
            <a:srgbClr val="E40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5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3075" name="Picture 2" descr="D:\Stažené soubory\UHKT manual\UHKT logo.png">
            <a:extLst>
              <a:ext uri="{FF2B5EF4-FFF2-40B4-BE49-F238E27FC236}">
                <a16:creationId xmlns:a16="http://schemas.microsoft.com/office/drawing/2014/main" id="{A27D88C7-2CB7-C98E-CCD4-56CD03F8AA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46" b="17832"/>
          <a:stretch/>
        </p:blipFill>
        <p:spPr bwMode="auto">
          <a:xfrm>
            <a:off x="8370888" y="206105"/>
            <a:ext cx="1944687" cy="62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">
            <a:extLst>
              <a:ext uri="{FF2B5EF4-FFF2-40B4-BE49-F238E27FC236}">
                <a16:creationId xmlns:a16="http://schemas.microsoft.com/office/drawing/2014/main" id="{C132765E-86B9-5F50-F4FF-6A963F9E9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78839"/>
            <a:ext cx="10693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/>
            <a:r>
              <a:rPr lang="cs-CZ" altLang="zh-CN" sz="1100" dirty="0" err="1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Enbik</a:t>
            </a:r>
            <a:r>
              <a:rPr lang="cs-CZ" altLang="zh-CN" sz="1100" dirty="0">
                <a:solidFill>
                  <a:schemeClr val="bg1"/>
                </a:solidFill>
                <a:latin typeface="Arial" panose="020B0604020202020204" pitchFamily="34" charset="0"/>
                <a:ea typeface="NSimSun" panose="02010609030101010101" pitchFamily="49" charset="-122"/>
              </a:rPr>
              <a:t> 2022									              </a:t>
            </a:r>
            <a:r>
              <a:rPr lang="cs-CZ" altLang="zh-CN" sz="1100" dirty="0">
                <a:solidFill>
                  <a:schemeClr val="bg1"/>
                </a:solidFill>
                <a:latin typeface="Arial" panose="020B0604020202020204" pitchFamily="34" charset="0"/>
              </a:rPr>
              <a:t> pavla.suchankova@uhkt.cz</a:t>
            </a:r>
          </a:p>
        </p:txBody>
      </p:sp>
      <p:sp>
        <p:nvSpPr>
          <p:cNvPr id="3077" name="TextovéPole 5">
            <a:extLst>
              <a:ext uri="{FF2B5EF4-FFF2-40B4-BE49-F238E27FC236}">
                <a16:creationId xmlns:a16="http://schemas.microsoft.com/office/drawing/2014/main" id="{B2303AF6-2E39-C842-B043-BF4C2F758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48" y="986231"/>
            <a:ext cx="4824536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cs-CZ" sz="2500" dirty="0"/>
              <a:t>More details and questions will be answered at </a:t>
            </a:r>
            <a:endParaRPr lang="cs-CZ" altLang="cs-CZ" sz="2500" dirty="0"/>
          </a:p>
          <a:p>
            <a:pPr algn="ctr"/>
            <a:r>
              <a:rPr lang="cs-CZ" altLang="cs-CZ" sz="2500" b="1" dirty="0"/>
              <a:t>P</a:t>
            </a:r>
            <a:r>
              <a:rPr lang="en-US" altLang="cs-CZ" sz="2500" b="1" dirty="0" err="1"/>
              <a:t>oster</a:t>
            </a:r>
            <a:r>
              <a:rPr lang="en-US" altLang="cs-CZ" sz="2500" b="1" dirty="0"/>
              <a:t> 3</a:t>
            </a:r>
            <a:r>
              <a:rPr lang="cs-CZ" altLang="cs-CZ" sz="2500" b="1" dirty="0"/>
              <a:t>4:</a:t>
            </a:r>
            <a:r>
              <a:rPr lang="en-US" altLang="cs-CZ" sz="2500" b="1" dirty="0"/>
              <a:t> </a:t>
            </a:r>
            <a:endParaRPr lang="cs-CZ" altLang="cs-CZ" sz="2500" b="1" dirty="0"/>
          </a:p>
          <a:p>
            <a:pPr algn="ctr"/>
            <a:r>
              <a:rPr lang="en-US" altLang="cs-CZ" sz="2500" b="1" dirty="0" err="1"/>
              <a:t>NextDOM</a:t>
            </a:r>
            <a:r>
              <a:rPr lang="en-US" altLang="cs-CZ" sz="2500" b="1" dirty="0"/>
              <a:t> 2.0: Detector of Somatic Point Mutations in Leukemias Resistant to Therapy</a:t>
            </a:r>
            <a:endParaRPr lang="cs-CZ" altLang="cs-CZ" sz="2500" b="1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3502DC3A-62B1-BFB9-0328-AEDE0273E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206105"/>
            <a:ext cx="2720440" cy="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91F71328-D0B9-4AB8-F1C3-BD41D57AEF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6779" y="864358"/>
            <a:ext cx="4358987" cy="6157155"/>
          </a:xfrm>
          <a:prstGeom prst="rect">
            <a:avLst/>
          </a:prstGeom>
        </p:spPr>
      </p:pic>
      <p:pic>
        <p:nvPicPr>
          <p:cNvPr id="4" name="Obrázek 3" descr="Obsah obrázku osoba, strom, exteriér, tráva&#10;&#10;Popis byl vytvořen automaticky">
            <a:extLst>
              <a:ext uri="{FF2B5EF4-FFF2-40B4-BE49-F238E27FC236}">
                <a16:creationId xmlns:a16="http://schemas.microsoft.com/office/drawing/2014/main" id="{1AFF522F-14CE-8308-41E9-4C85B3C114D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22018" r="8000" b="2977"/>
          <a:stretch/>
        </p:blipFill>
        <p:spPr>
          <a:xfrm>
            <a:off x="378148" y="3516188"/>
            <a:ext cx="5228282" cy="3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9230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4545</TotalTime>
  <Words>861</Words>
  <Application>Microsoft Macintosh PowerPoint</Application>
  <PresentationFormat>Vlastní</PresentationFormat>
  <Paragraphs>75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Jirik</dc:creator>
  <cp:lastModifiedBy>Pavla Suchánková</cp:lastModifiedBy>
  <cp:revision>22</cp:revision>
  <dcterms:created xsi:type="dcterms:W3CDTF">2020-10-08T10:34:42Z</dcterms:created>
  <dcterms:modified xsi:type="dcterms:W3CDTF">2022-06-14T16:42:05Z</dcterms:modified>
</cp:coreProperties>
</file>