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3" r:id="rId8"/>
    <p:sldId id="261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1F4F9"/>
    <a:srgbClr val="2B4874"/>
    <a:srgbClr val="2F507D"/>
    <a:srgbClr val="2A4B76"/>
    <a:srgbClr val="30517E"/>
    <a:srgbClr val="365B8C"/>
    <a:srgbClr val="F49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12" d="100"/>
          <a:sy n="112" d="100"/>
        </p:scale>
        <p:origin x="55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B50D2-1DB2-4E59-9383-11FE56BDF1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2713FD-C48A-4CC4-88D1-7662501981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B9D81-CC14-457C-A0A2-E06D2424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9DE0-4DA8-4B9F-96D8-09430ADA8AE0}" type="datetimeFigureOut">
              <a:rPr lang="cs-CZ" smtClean="0"/>
              <a:t>14.06.2022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C740B-62C4-4970-B46F-A1E684904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10C3A-9211-43D7-B537-61FE61436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10EE-F083-43A3-96CA-45B11C887A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5572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63DF1-AA30-453F-8E9B-82AD20DEA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B3A148-50C5-4516-9BDD-ADF1DEE542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9952D-7ED4-4564-9687-C7F4BFD97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9DE0-4DA8-4B9F-96D8-09430ADA8AE0}" type="datetimeFigureOut">
              <a:rPr lang="cs-CZ" smtClean="0"/>
              <a:t>14.06.2022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F623F-D2BE-4D59-B94C-5AFC4AE63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5EFC8-92F2-4031-8AD6-60700D696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10EE-F083-43A3-96CA-45B11C887A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3267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EC714C-E2F2-4BE1-BE89-A846117413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994443-7500-4D94-B8CB-DA138EC1AD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B823C-460F-4FF7-A9F4-A2A4EA98F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9DE0-4DA8-4B9F-96D8-09430ADA8AE0}" type="datetimeFigureOut">
              <a:rPr lang="cs-CZ" smtClean="0"/>
              <a:t>14.06.2022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18BD8-CC54-43E2-A304-34637B638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789D5-A6E4-451D-927B-33D1CBCF5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10EE-F083-43A3-96CA-45B11C887A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6205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048E5-D8D6-425E-9184-A9818756F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E2D41-EF99-4B3D-9952-B21AE939C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BBDB1-32E3-4CF0-A963-2C50BA92F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9DE0-4DA8-4B9F-96D8-09430ADA8AE0}" type="datetimeFigureOut">
              <a:rPr lang="cs-CZ" smtClean="0"/>
              <a:t>14.06.2022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648BA-DE9F-49AE-A2EA-3FEDC481C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F18FD-41B7-46E3-B3D5-DC23AF52C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10EE-F083-43A3-96CA-45B11C887A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1641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4193A-CE7F-46D6-B41D-5F8BE4C5F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FD1F69-9C0E-4151-948D-C3FC66BCC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5AE88-F4B9-4F1A-B4CB-63EC37DAB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9DE0-4DA8-4B9F-96D8-09430ADA8AE0}" type="datetimeFigureOut">
              <a:rPr lang="cs-CZ" smtClean="0"/>
              <a:t>14.06.2022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A29E85-8108-42E6-85CD-58751DA7C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1DB789-4409-41E6-A76D-C5F6E5741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10EE-F083-43A3-96CA-45B11C887A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0674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F8623-E9B3-4ED0-900F-89D76D3AC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4B1B5-AFFE-4E53-87DD-706A88C26F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8A8667-7DDC-41CF-8C21-7D20D4637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F8BA24-CD55-4087-9F25-3D8F1005A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9DE0-4DA8-4B9F-96D8-09430ADA8AE0}" type="datetimeFigureOut">
              <a:rPr lang="cs-CZ" smtClean="0"/>
              <a:t>14.06.2022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223B45-392B-4CA4-8F31-3C0EB33FF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0C867B-CE4A-4B4F-BC2F-2207BFDA0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10EE-F083-43A3-96CA-45B11C887A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1436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4BABA-7A1D-470D-AA01-C9E391D90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0032D9-14E6-4B97-9A23-4FC6A0007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036979-8A51-46EC-900D-CC8728A5D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3393A6-04F2-4A2E-8177-D4785C5767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915638-2182-436A-886F-10AF20803A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D918BE-6C57-4C8B-9538-A528BF378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9DE0-4DA8-4B9F-96D8-09430ADA8AE0}" type="datetimeFigureOut">
              <a:rPr lang="cs-CZ" smtClean="0"/>
              <a:t>14.06.2022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9CA905-592D-448A-A09E-AB627FC31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6B8966-4322-4B5C-96D6-262D4C9B9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10EE-F083-43A3-96CA-45B11C887A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93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20BDF-8EC0-425E-A26E-32D963AB1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7564AB-22C8-48E5-B10C-537A8A7DC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9DE0-4DA8-4B9F-96D8-09430ADA8AE0}" type="datetimeFigureOut">
              <a:rPr lang="cs-CZ" smtClean="0"/>
              <a:t>14.06.2022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A9030-F1EB-46C6-88D6-683D774F3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7B281C-FF85-4954-872D-4DABB47C9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10EE-F083-43A3-96CA-45B11C887A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2068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79CCE9-D717-4881-910E-720633062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9DE0-4DA8-4B9F-96D8-09430ADA8AE0}" type="datetimeFigureOut">
              <a:rPr lang="cs-CZ" smtClean="0"/>
              <a:t>14.06.2022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43A850-2F74-4EAE-A9E6-5D39CB0F2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61792D-F901-4574-A373-99FFBAC05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10EE-F083-43A3-96CA-45B11C887A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439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ACEDE-7592-4361-BE4E-A8526DC58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50B7F-B2B1-4A9F-907E-9E2206FD7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0107F3-51BF-4B76-B779-63E408164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ACF905-AACB-4861-8CD9-AD9F6C4A1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9DE0-4DA8-4B9F-96D8-09430ADA8AE0}" type="datetimeFigureOut">
              <a:rPr lang="cs-CZ" smtClean="0"/>
              <a:t>14.06.2022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F15DC7-92FB-4348-A26F-D841A198A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AEFA8E-4AD0-4FE3-A60C-BBCA06DCF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10EE-F083-43A3-96CA-45B11C887A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7922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8204E-302C-4118-B924-29AC98DB4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3AFB9F-FA08-4D37-8618-B4C963692C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5A1784-791E-48EE-9A5D-C164B5BE67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429894-9DBC-41AB-A5BA-BEEFD5DB9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9DE0-4DA8-4B9F-96D8-09430ADA8AE0}" type="datetimeFigureOut">
              <a:rPr lang="cs-CZ" smtClean="0"/>
              <a:t>14.06.2022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731F1-0DB0-4B93-9D4F-28A08D6D8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93FEAF-FA03-4F42-B70B-D53645E28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10EE-F083-43A3-96CA-45B11C887A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3828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6EF4EE-C31C-431D-B7FB-68A1D5773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50F52D-F318-45C3-8DD6-352ACB31E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4E704-3243-441C-B5EC-517E999D55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99DE0-4DA8-4B9F-96D8-09430ADA8AE0}" type="datetimeFigureOut">
              <a:rPr lang="cs-CZ" smtClean="0"/>
              <a:t>14.06.2022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2D9F3-6D82-45F4-8626-D3FE596358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43FB4-B5C3-4035-BE24-D323875E6A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B10EE-F083-43A3-96CA-45B11C887A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801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4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BD22D17-190C-4C13-81C9-971A46C6BF95}"/>
              </a:ext>
            </a:extLst>
          </p:cNvPr>
          <p:cNvSpPr/>
          <p:nvPr/>
        </p:nvSpPr>
        <p:spPr>
          <a:xfrm>
            <a:off x="0" y="1524000"/>
            <a:ext cx="12192000" cy="2078038"/>
          </a:xfrm>
          <a:prstGeom prst="rect">
            <a:avLst/>
          </a:prstGeom>
          <a:solidFill>
            <a:srgbClr val="365B8C"/>
          </a:solidFill>
          <a:ln>
            <a:solidFill>
              <a:srgbClr val="365B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87A2F4-9DCB-4AB9-89DD-78726F333B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35388"/>
            <a:ext cx="9144000" cy="1655762"/>
          </a:xfrm>
        </p:spPr>
        <p:txBody>
          <a:bodyPr/>
          <a:lstStyle/>
          <a:p>
            <a:r>
              <a:rPr lang="cs-CZ" dirty="0">
                <a:latin typeface="Oxanium" pitchFamily="2" charset="0"/>
              </a:rPr>
              <a:t>Milan </a:t>
            </a:r>
            <a:r>
              <a:rPr lang="cs-CZ" dirty="0" err="1">
                <a:latin typeface="Oxanium" pitchFamily="2" charset="0"/>
              </a:rPr>
              <a:t>Voršilák</a:t>
            </a:r>
            <a:r>
              <a:rPr lang="en-US" dirty="0">
                <a:latin typeface="Oxanium" pitchFamily="2" charset="0"/>
              </a:rPr>
              <a:t> (</a:t>
            </a:r>
            <a:r>
              <a:rPr lang="cs-CZ" dirty="0">
                <a:latin typeface="Oxanium" pitchFamily="2" charset="0"/>
              </a:rPr>
              <a:t>Tomáš Müller</a:t>
            </a:r>
            <a:r>
              <a:rPr lang="en-US" dirty="0">
                <a:latin typeface="Oxanium" pitchFamily="2" charset="0"/>
              </a:rPr>
              <a:t>)</a:t>
            </a:r>
            <a:endParaRPr lang="cs-CZ" dirty="0">
              <a:latin typeface="Oxanium" pitchFamily="2" charset="0"/>
            </a:endParaRPr>
          </a:p>
          <a:p>
            <a:r>
              <a:rPr lang="cs-CZ" dirty="0">
                <a:latin typeface="Oxanium" pitchFamily="2" charset="0"/>
              </a:rPr>
              <a:t>ENBIK 14.06.2022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4EF9D25-6E79-4AD8-9335-66CDBE2622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06000" y="5840251"/>
            <a:ext cx="1400175" cy="7670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5B15BC-A8B4-4B66-82E9-F0BD5FAE6F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550" y="5948170"/>
            <a:ext cx="1400175" cy="470719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6AD288C9-3B14-4A67-8B6B-CF437B00AC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62300" y="1781969"/>
            <a:ext cx="5715000" cy="15621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815920F-093D-494F-80A5-282BEFE00A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575" y="5948170"/>
            <a:ext cx="1060708" cy="40960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7B2ACBA-370D-4AB7-8D3C-688C15C37A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68" y="5948170"/>
            <a:ext cx="2886075" cy="46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619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4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U-OPENSCREEN Partner Sites">
            <a:extLst>
              <a:ext uri="{FF2B5EF4-FFF2-40B4-BE49-F238E27FC236}">
                <a16:creationId xmlns:a16="http://schemas.microsoft.com/office/drawing/2014/main" id="{06BC87CC-4B3D-4BFD-9377-B5BFE6964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1106536"/>
            <a:ext cx="5868630" cy="561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EB945-11B0-4ACF-B7A1-5A2CB1D46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5400"/>
            <a:ext cx="10515600" cy="4881563"/>
          </a:xfrm>
        </p:spPr>
        <p:txBody>
          <a:bodyPr/>
          <a:lstStyle/>
          <a:p>
            <a:r>
              <a:rPr lang="en-US" dirty="0">
                <a:solidFill>
                  <a:srgbClr val="365B8C"/>
                </a:solidFill>
              </a:rPr>
              <a:t>EU-OPENSCREEN integrates</a:t>
            </a:r>
            <a:br>
              <a:rPr lang="cs-CZ" dirty="0">
                <a:solidFill>
                  <a:srgbClr val="365B8C"/>
                </a:solidFill>
              </a:rPr>
            </a:br>
            <a:r>
              <a:rPr lang="en-US" dirty="0">
                <a:solidFill>
                  <a:srgbClr val="365B8C"/>
                </a:solidFill>
              </a:rPr>
              <a:t>high-capacity screening platforms</a:t>
            </a:r>
            <a:br>
              <a:rPr lang="cs-CZ" dirty="0">
                <a:solidFill>
                  <a:srgbClr val="365B8C"/>
                </a:solidFill>
              </a:rPr>
            </a:br>
            <a:r>
              <a:rPr lang="en-US" dirty="0">
                <a:solidFill>
                  <a:srgbClr val="365B8C"/>
                </a:solidFill>
              </a:rPr>
              <a:t>throughout Europe</a:t>
            </a:r>
          </a:p>
          <a:p>
            <a:r>
              <a:rPr lang="en-US" dirty="0">
                <a:solidFill>
                  <a:srgbClr val="365B8C"/>
                </a:solidFill>
              </a:rPr>
              <a:t>Compound collection</a:t>
            </a:r>
            <a:endParaRPr lang="cs-CZ" dirty="0">
              <a:solidFill>
                <a:srgbClr val="365B8C"/>
              </a:solidFill>
            </a:endParaRPr>
          </a:p>
          <a:p>
            <a:r>
              <a:rPr lang="en-US" dirty="0">
                <a:solidFill>
                  <a:srgbClr val="365B8C"/>
                </a:solidFill>
              </a:rPr>
              <a:t>Collaboratively develops novel</a:t>
            </a:r>
            <a:br>
              <a:rPr lang="cs-CZ" dirty="0">
                <a:solidFill>
                  <a:srgbClr val="365B8C"/>
                </a:solidFill>
              </a:rPr>
            </a:br>
            <a:r>
              <a:rPr lang="en-US" dirty="0">
                <a:solidFill>
                  <a:srgbClr val="365B8C"/>
                </a:solidFill>
              </a:rPr>
              <a:t>molecular tool compounds</a:t>
            </a:r>
            <a:endParaRPr lang="cs-CZ" dirty="0">
              <a:solidFill>
                <a:srgbClr val="365B8C"/>
              </a:solidFill>
            </a:endParaRPr>
          </a:p>
          <a:p>
            <a:r>
              <a:rPr lang="cs-CZ" dirty="0">
                <a:solidFill>
                  <a:srgbClr val="365B8C"/>
                </a:solidFill>
              </a:rPr>
              <a:t>23 Partner sites in 9 countries</a:t>
            </a:r>
          </a:p>
          <a:p>
            <a:r>
              <a:rPr lang="cs-CZ" dirty="0">
                <a:solidFill>
                  <a:srgbClr val="365B8C"/>
                </a:solidFill>
              </a:rPr>
              <a:t>IMG, MU and IMTM in Czechia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6C61F7-7B4D-465F-8CD8-6A99F04053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35" y="237505"/>
            <a:ext cx="5391940" cy="86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738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4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ECBD">
            <a:extLst>
              <a:ext uri="{FF2B5EF4-FFF2-40B4-BE49-F238E27FC236}">
                <a16:creationId xmlns:a16="http://schemas.microsoft.com/office/drawing/2014/main" id="{9BD3619D-AA64-42C6-994A-99262D6D0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374650"/>
            <a:ext cx="2654917" cy="794537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93D180C-FCCF-430E-A959-D3807E260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9225"/>
            <a:ext cx="10515600" cy="4881563"/>
          </a:xfrm>
        </p:spPr>
        <p:txBody>
          <a:bodyPr/>
          <a:lstStyle/>
          <a:p>
            <a:r>
              <a:rPr lang="cs-CZ" dirty="0">
                <a:solidFill>
                  <a:srgbClr val="365B8C"/>
                </a:solidFill>
              </a:rPr>
              <a:t>C</a:t>
            </a:r>
            <a:r>
              <a:rPr lang="en-US" dirty="0" err="1">
                <a:solidFill>
                  <a:srgbClr val="365B8C"/>
                </a:solidFill>
              </a:rPr>
              <a:t>entral</a:t>
            </a:r>
            <a:r>
              <a:rPr lang="en-US" dirty="0">
                <a:solidFill>
                  <a:srgbClr val="365B8C"/>
                </a:solidFill>
              </a:rPr>
              <a:t> data hub for data generated within the EU-OPENSCREEN network</a:t>
            </a:r>
            <a:endParaRPr lang="cs-CZ" dirty="0">
              <a:solidFill>
                <a:srgbClr val="365B8C"/>
              </a:solidFill>
            </a:endParaRPr>
          </a:p>
          <a:p>
            <a:r>
              <a:rPr lang="cs-CZ" dirty="0">
                <a:solidFill>
                  <a:srgbClr val="365B8C"/>
                </a:solidFill>
              </a:rPr>
              <a:t>D</a:t>
            </a:r>
            <a:r>
              <a:rPr lang="en-US" dirty="0" err="1">
                <a:solidFill>
                  <a:srgbClr val="365B8C"/>
                </a:solidFill>
              </a:rPr>
              <a:t>eveloped</a:t>
            </a:r>
            <a:r>
              <a:rPr lang="en-US" dirty="0">
                <a:solidFill>
                  <a:srgbClr val="365B8C"/>
                </a:solidFill>
              </a:rPr>
              <a:t> in line with the FAIR principle</a:t>
            </a:r>
            <a:r>
              <a:rPr lang="cs-CZ" dirty="0">
                <a:solidFill>
                  <a:srgbClr val="365B8C"/>
                </a:solidFill>
              </a:rPr>
              <a:t>s </a:t>
            </a:r>
            <a:r>
              <a:rPr lang="en-US" dirty="0">
                <a:solidFill>
                  <a:srgbClr val="365B8C"/>
                </a:solidFill>
              </a:rPr>
              <a:t>ensuring Findability, Accessibility, Interoperability, and Reusability of the data</a:t>
            </a:r>
            <a:endParaRPr lang="cs-CZ" dirty="0">
              <a:solidFill>
                <a:srgbClr val="365B8C"/>
              </a:solidFill>
            </a:endParaRPr>
          </a:p>
          <a:p>
            <a:r>
              <a:rPr lang="cs-CZ" dirty="0">
                <a:solidFill>
                  <a:srgbClr val="365B8C"/>
                </a:solidFill>
              </a:rPr>
              <a:t>Data covered by CC BY 4.0</a:t>
            </a:r>
          </a:p>
          <a:p>
            <a:r>
              <a:rPr lang="cs-CZ" dirty="0">
                <a:solidFill>
                  <a:srgbClr val="365B8C"/>
                </a:solidFill>
              </a:rPr>
              <a:t>Export csv, xslx, json</a:t>
            </a:r>
          </a:p>
          <a:p>
            <a:r>
              <a:rPr lang="cs-CZ" dirty="0">
                <a:solidFill>
                  <a:srgbClr val="365B8C"/>
                </a:solidFill>
              </a:rPr>
              <a:t>Database dump</a:t>
            </a:r>
          </a:p>
          <a:p>
            <a:endParaRPr lang="cs-CZ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7CEB475-8F69-4A44-A8A2-80AF8AACF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327026"/>
            <a:ext cx="7696200" cy="968374"/>
          </a:xfrm>
        </p:spPr>
        <p:txBody>
          <a:bodyPr anchor="b"/>
          <a:lstStyle/>
          <a:p>
            <a:r>
              <a:rPr lang="cs-CZ" dirty="0">
                <a:solidFill>
                  <a:srgbClr val="365B8C"/>
                </a:solidFill>
                <a:latin typeface="Oxanium" pitchFamily="2" charset="0"/>
              </a:rPr>
              <a:t>Generally</a:t>
            </a:r>
          </a:p>
        </p:txBody>
      </p:sp>
    </p:spTree>
    <p:extLst>
      <p:ext uri="{BB962C8B-B14F-4D97-AF65-F5344CB8AC3E}">
        <p14:creationId xmlns:p14="http://schemas.microsoft.com/office/powerpoint/2010/main" val="3885816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4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F5227-31BC-431C-A705-3ABBC21E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327026"/>
            <a:ext cx="7696200" cy="968374"/>
          </a:xfrm>
        </p:spPr>
        <p:txBody>
          <a:bodyPr anchor="b"/>
          <a:lstStyle/>
          <a:p>
            <a:r>
              <a:rPr lang="cs-CZ" dirty="0">
                <a:solidFill>
                  <a:srgbClr val="365B8C"/>
                </a:solidFill>
                <a:latin typeface="Oxanium" pitchFamily="2" charset="0"/>
              </a:rPr>
              <a:t>Technologically</a:t>
            </a:r>
          </a:p>
        </p:txBody>
      </p:sp>
      <p:pic>
        <p:nvPicPr>
          <p:cNvPr id="7" name="Graphic 6" descr="ECBD">
            <a:extLst>
              <a:ext uri="{FF2B5EF4-FFF2-40B4-BE49-F238E27FC236}">
                <a16:creationId xmlns:a16="http://schemas.microsoft.com/office/drawing/2014/main" id="{F16F6BE8-0B07-40A6-8A92-81A1A7235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374650"/>
            <a:ext cx="2654917" cy="794537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F357645-7799-439C-9F89-C74DA2D251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10449" y="2171293"/>
            <a:ext cx="4355765" cy="816706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3B0C8A08-4DBB-45F3-AFA7-4A40AE9337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27809" y="3863892"/>
            <a:ext cx="2559216" cy="127960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CF5E9E24-4B60-4A2F-AE0E-6924D0E560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63586" y="2171293"/>
            <a:ext cx="2359372" cy="816706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FAC39FA2-CB55-4030-A52D-A743857F29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67813" y="4029075"/>
            <a:ext cx="2114550" cy="10572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6C59AF6-D94C-413B-BD55-51CBC42E0D3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533" y="1858375"/>
            <a:ext cx="1598934" cy="171885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3D8EC87-C7C9-4910-88C3-00CA026DA2F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25" y="5372100"/>
            <a:ext cx="120015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837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4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BF5AC6B-2ABF-4FEF-A9CD-8B77A2542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228" y="14139"/>
            <a:ext cx="7613772" cy="34880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9F20D4-2807-40A2-9879-B161852BE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2B4874"/>
                </a:solidFill>
                <a:latin typeface="Oxanium" pitchFamily="2" charset="0"/>
              </a:rPr>
              <a:t>Compounds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D3CF298-42B3-4A80-9439-5CA5B617E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2B4874"/>
                </a:solidFill>
                <a:latin typeface="Oxanium" pitchFamily="2" charset="0"/>
              </a:rPr>
              <a:t>102135 in diverse, bioactive, fragment and nuisance libraries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62BB80-A02C-4B3C-9AB8-FBC8C5BC63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9919"/>
            <a:ext cx="12192000" cy="403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942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4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6D319-2062-4D48-BB2B-8C732DD65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2B4874"/>
                </a:solidFill>
                <a:latin typeface="Oxanium" pitchFamily="2" charset="0"/>
              </a:rPr>
              <a:t>Assays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E056C-94B6-4A3A-8C2C-697421C45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9725"/>
            <a:ext cx="10515600" cy="4567238"/>
          </a:xfrm>
        </p:spPr>
        <p:txBody>
          <a:bodyPr/>
          <a:lstStyle/>
          <a:p>
            <a:r>
              <a:rPr lang="cs-CZ" dirty="0">
                <a:solidFill>
                  <a:srgbClr val="2B4874"/>
                </a:solidFill>
                <a:latin typeface="Oxanium" pitchFamily="2" charset="0"/>
              </a:rPr>
              <a:t>5 public and 18 private assays on 5 targets</a:t>
            </a:r>
          </a:p>
          <a:p>
            <a:r>
              <a:rPr lang="cs-CZ" dirty="0">
                <a:solidFill>
                  <a:srgbClr val="2B4874"/>
                </a:solidFill>
                <a:latin typeface="Oxanium" pitchFamily="2" charset="0"/>
              </a:rPr>
              <a:t>Embargo up to 36 months</a:t>
            </a:r>
          </a:p>
          <a:p>
            <a:r>
              <a:rPr lang="cs-CZ" dirty="0">
                <a:solidFill>
                  <a:srgbClr val="2B4874"/>
                </a:solidFill>
                <a:latin typeface="Oxanium" pitchFamily="2" charset="0"/>
              </a:rPr>
              <a:t>Described with established ontologies such as BioAssayOntology, NCBI Taxonomy, ...</a:t>
            </a:r>
          </a:p>
          <a:p>
            <a:pPr marL="0" indent="0">
              <a:buNone/>
            </a:pPr>
            <a:endParaRPr lang="cs-CZ" dirty="0">
              <a:solidFill>
                <a:srgbClr val="2B4874"/>
              </a:solidFill>
              <a:latin typeface="Oxanium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61EE1E-57C0-4B2F-9A75-BEB089880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2515"/>
            <a:ext cx="12192000" cy="295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21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4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1B70CB-FCF1-4EE4-BAF5-8BD96A4DBF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293" y="1493286"/>
            <a:ext cx="5987738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45150B-6892-4449-9009-5BF328DF47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1493286"/>
            <a:ext cx="5907884" cy="442173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0190C49-9ADB-40DD-AC0F-1E0351EDB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dirty="0">
                <a:solidFill>
                  <a:srgbClr val="365B8C"/>
                </a:solidFill>
                <a:latin typeface="Oxanium" pitchFamily="2" charset="0"/>
              </a:rPr>
              <a:t>Assay detail</a:t>
            </a:r>
          </a:p>
        </p:txBody>
      </p:sp>
    </p:spTree>
    <p:extLst>
      <p:ext uri="{BB962C8B-B14F-4D97-AF65-F5344CB8AC3E}">
        <p14:creationId xmlns:p14="http://schemas.microsoft.com/office/powerpoint/2010/main" val="2491886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D1C99-4F7B-4B8E-9187-65A9C7FBF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365B8C"/>
                </a:solidFill>
                <a:latin typeface="Oxanium" pitchFamily="2" charset="0"/>
              </a:rPr>
              <a:t>See you at poster 38</a:t>
            </a:r>
            <a:r>
              <a:rPr lang="cs-CZ" dirty="0"/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6BDF38-AF71-4620-BE33-45F3D1B67E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010353"/>
            <a:ext cx="10515600" cy="2711122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AFA4495-0F64-44B2-8D2C-F4B1FB0FCE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373" y="1766888"/>
            <a:ext cx="990600" cy="14859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491554A-C110-49B6-BC70-CCBE57584F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294" y="1766888"/>
            <a:ext cx="990600" cy="14859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27A6253-1500-4EA2-AA3E-E102EFDA2F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452" y="1766888"/>
            <a:ext cx="990600" cy="14859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922CE0C-8997-4E2F-AEC4-EE34AB965D34}"/>
              </a:ext>
            </a:extLst>
          </p:cNvPr>
          <p:cNvSpPr txBox="1"/>
          <p:nvPr/>
        </p:nvSpPr>
        <p:spPr>
          <a:xfrm>
            <a:off x="4132739" y="3375393"/>
            <a:ext cx="1724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rgbClr val="F49600"/>
                </a:solidFill>
                <a:latin typeface="Oxanium" pitchFamily="2" charset="0"/>
              </a:rPr>
              <a:t>Tomáš Müller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AFE6AE-80EA-4241-9E54-560E1427B18C}"/>
              </a:ext>
            </a:extLst>
          </p:cNvPr>
          <p:cNvSpPr txBox="1"/>
          <p:nvPr/>
        </p:nvSpPr>
        <p:spPr>
          <a:xfrm>
            <a:off x="6199660" y="3375393"/>
            <a:ext cx="1724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rgbClr val="F49600"/>
                </a:solidFill>
                <a:latin typeface="Oxanium" pitchFamily="2" charset="0"/>
              </a:rPr>
              <a:t>Ctibor Škuta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12F28A-DFBA-4634-82E4-0593E84A5908}"/>
              </a:ext>
            </a:extLst>
          </p:cNvPr>
          <p:cNvSpPr txBox="1"/>
          <p:nvPr/>
        </p:nvSpPr>
        <p:spPr>
          <a:xfrm>
            <a:off x="8266581" y="3352296"/>
            <a:ext cx="1724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rgbClr val="F49600"/>
                </a:solidFill>
                <a:latin typeface="Oxanium" pitchFamily="2" charset="0"/>
              </a:rPr>
              <a:t>Petr Bartůněk</a:t>
            </a:r>
          </a:p>
        </p:txBody>
      </p:sp>
      <p:pic>
        <p:nvPicPr>
          <p:cNvPr id="4" name="Obrázek 3" descr="Obsah obrázku osoba, muž, pózování&#10;&#10;Popis byl vytvořen automaticky">
            <a:extLst>
              <a:ext uri="{FF2B5EF4-FFF2-40B4-BE49-F238E27FC236}">
                <a16:creationId xmlns:a16="http://schemas.microsoft.com/office/drawing/2014/main" id="{A0C0F87C-FD84-53F5-40DD-E00FF4D62A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532" y="1690688"/>
            <a:ext cx="990599" cy="1485899"/>
          </a:xfrm>
          <a:prstGeom prst="rect">
            <a:avLst/>
          </a:prstGeom>
        </p:spPr>
      </p:pic>
      <p:sp>
        <p:nvSpPr>
          <p:cNvPr id="12" name="TextBox 17">
            <a:extLst>
              <a:ext uri="{FF2B5EF4-FFF2-40B4-BE49-F238E27FC236}">
                <a16:creationId xmlns:a16="http://schemas.microsoft.com/office/drawing/2014/main" id="{434D3BA1-A4BC-C9E4-6927-E2AFC205FF2B}"/>
              </a:ext>
            </a:extLst>
          </p:cNvPr>
          <p:cNvSpPr txBox="1"/>
          <p:nvPr/>
        </p:nvSpPr>
        <p:spPr>
          <a:xfrm>
            <a:off x="2064658" y="3374396"/>
            <a:ext cx="1724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49600"/>
                </a:solidFill>
                <a:latin typeface="Oxanium" pitchFamily="2" charset="0"/>
              </a:rPr>
              <a:t>Milan </a:t>
            </a:r>
            <a:r>
              <a:rPr lang="en-US" dirty="0" err="1">
                <a:solidFill>
                  <a:srgbClr val="F49600"/>
                </a:solidFill>
                <a:latin typeface="Oxanium" pitchFamily="2" charset="0"/>
              </a:rPr>
              <a:t>Vor</a:t>
            </a:r>
            <a:r>
              <a:rPr lang="cs-CZ" dirty="0" err="1">
                <a:solidFill>
                  <a:srgbClr val="F49600"/>
                </a:solidFill>
                <a:latin typeface="Oxanium" pitchFamily="2" charset="0"/>
              </a:rPr>
              <a:t>šilák</a:t>
            </a:r>
            <a:endParaRPr lang="cs-CZ" dirty="0">
              <a:solidFill>
                <a:srgbClr val="F49600"/>
              </a:solidFill>
              <a:latin typeface="Oxan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195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1356</TotalTime>
  <Words>141</Words>
  <Application>Microsoft Office PowerPoint</Application>
  <PresentationFormat>Širokoúhlá obrazovka</PresentationFormat>
  <Paragraphs>26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Oxanium</vt:lpstr>
      <vt:lpstr>Office Theme</vt:lpstr>
      <vt:lpstr>Prezentace aplikace PowerPoint</vt:lpstr>
      <vt:lpstr>Prezentace aplikace PowerPoint</vt:lpstr>
      <vt:lpstr>Generally</vt:lpstr>
      <vt:lpstr>Technologically</vt:lpstr>
      <vt:lpstr>Compounds</vt:lpstr>
      <vt:lpstr>Assays</vt:lpstr>
      <vt:lpstr>Assay detail</vt:lpstr>
      <vt:lpstr>See you at poster 38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Milan</dc:creator>
  <cp:lastModifiedBy>Anna Janovská</cp:lastModifiedBy>
  <cp:revision>28</cp:revision>
  <dcterms:created xsi:type="dcterms:W3CDTF">2022-06-09T14:33:13Z</dcterms:created>
  <dcterms:modified xsi:type="dcterms:W3CDTF">2022-06-14T12:42:41Z</dcterms:modified>
</cp:coreProperties>
</file>