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7" r:id="rId2"/>
    <p:sldId id="346" r:id="rId3"/>
    <p:sldId id="314" r:id="rId4"/>
    <p:sldId id="335" r:id="rId5"/>
    <p:sldId id="334" r:id="rId6"/>
    <p:sldId id="316" r:id="rId7"/>
    <p:sldId id="317" r:id="rId8"/>
    <p:sldId id="347" r:id="rId9"/>
    <p:sldId id="315" r:id="rId10"/>
    <p:sldId id="351" r:id="rId11"/>
    <p:sldId id="348" r:id="rId12"/>
    <p:sldId id="318" r:id="rId13"/>
    <p:sldId id="349" r:id="rId14"/>
    <p:sldId id="321" r:id="rId15"/>
    <p:sldId id="350" r:id="rId16"/>
    <p:sldId id="330" r:id="rId17"/>
    <p:sldId id="337" r:id="rId18"/>
    <p:sldId id="339" r:id="rId19"/>
    <p:sldId id="293" r:id="rId20"/>
    <p:sldId id="294" r:id="rId21"/>
    <p:sldId id="336" r:id="rId22"/>
    <p:sldId id="338" r:id="rId23"/>
    <p:sldId id="340" r:id="rId24"/>
    <p:sldId id="341" r:id="rId25"/>
    <p:sldId id="342" r:id="rId26"/>
    <p:sldId id="343" r:id="rId27"/>
    <p:sldId id="344" r:id="rId28"/>
    <p:sldId id="345" r:id="rId29"/>
    <p:sldId id="308" r:id="rId30"/>
  </p:sldIdLst>
  <p:sldSz cx="12192000" cy="6858000"/>
  <p:notesSz cx="6865938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  <a:srgbClr val="62BB46"/>
    <a:srgbClr val="00BFC4"/>
    <a:srgbClr val="4472C4"/>
    <a:srgbClr val="000000"/>
    <a:srgbClr val="FFFFFF"/>
    <a:srgbClr val="A9D18E"/>
    <a:srgbClr val="35B1F1"/>
    <a:srgbClr val="FFD966"/>
    <a:srgbClr val="FF9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2" autoAdjust="0"/>
    <p:restoredTop sz="97524" autoAdjust="0"/>
  </p:normalViewPr>
  <p:slideViewPr>
    <p:cSldViewPr snapToGrid="0" showGuides="1">
      <p:cViewPr varScale="1">
        <p:scale>
          <a:sx n="116" d="100"/>
          <a:sy n="116" d="100"/>
        </p:scale>
        <p:origin x="618" y="114"/>
      </p:cViewPr>
      <p:guideLst>
        <p:guide orient="horz" pos="2137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8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879682-766A-4EC9-9AB4-6B05D94CF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EE19B-11B0-4020-A52B-9F88D94D7A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0A26804-296B-4572-A0F9-372DDB81CE0C}" type="datetimeFigureOut">
              <a:rPr lang="en-US" smtClean="0"/>
              <a:t>15-Jun-22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4B6D-059E-45D0-AFA3-0D9EA856C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4AFA-A144-419F-8FDA-EB926EDC5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23F7E358-18BC-4B0A-BB40-FB7A647C4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DD6D46A3-849D-4409-B0D0-71D3CF0B43A8}" type="datetimeFigureOut">
              <a:rPr lang="en-US" smtClean="0"/>
              <a:t>15-Jun-22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934B23C0-22E8-4F3C-9489-1582CADF8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8BA96DA-4AED-4D58-84B8-34CF840B3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F662795C-91AB-43C4-BA8F-96DF9EA6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dirty="0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868B11F0-8907-433A-80EB-551E6485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846" indent="-3010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379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6131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7882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9634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1386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37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4889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278E9E-F237-4B5E-8E23-061410CD0F9A}" type="slidenum">
              <a:rPr lang="cs-CZ" altLang="en-US" smtClean="0"/>
              <a:pPr/>
              <a:t>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788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20dea33e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20dea33ed_0_29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220dea33ed_0_29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9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20dea33e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20dea33ed_0_5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220dea33ed_0_55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60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20dea33e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220dea33ed_0_89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220dea33ed_0_89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22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20dea33e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220dea33ed_0_89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220dea33ed_0_89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08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20dea33ed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220dea33ed_0_35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220dea33ed_0_353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33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20dea33ed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220dea33ed_0_35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220dea33ed_0_353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082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224b0ed3a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224b0ed3a4_0_1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00" cy="3936000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1224b0ed3a4_0_1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100" cy="501600"/>
          </a:xfrm>
          <a:prstGeom prst="rect">
            <a:avLst/>
          </a:prstGeom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2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8171c7db1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b8171c7db1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67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847581D-BF1F-49D3-8CFA-5B02D626E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0"/>
            <a:ext cx="12191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06" y="5105399"/>
            <a:ext cx="10796588" cy="97155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D5F3CA-36BC-4D5C-8C42-8CED5BE448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E032-3DB1-4A87-8AE3-C0F98583F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49" cy="825500"/>
          </a:xfrm>
        </p:spPr>
        <p:txBody>
          <a:bodyPr anchor="ctr"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B929-F940-434E-A2F5-04BDA1A5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4519"/>
            <a:ext cx="6542086" cy="436193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2815-0A5C-47DC-B1C0-50CE63A0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6" y="1523999"/>
            <a:ext cx="4305300" cy="4344989"/>
          </a:xfrm>
        </p:spPr>
        <p:txBody>
          <a:bodyPr/>
          <a:lstStyle>
            <a:lvl1pPr marL="0" indent="0">
              <a:buNone/>
              <a:defRPr sz="1600">
                <a:solidFill>
                  <a:srgbClr val="21A9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4B685-CFA1-4464-8529-905FEFC6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CEITEC at Masaryk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7864-7B38-4FF5-A909-FCBDE43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15CF-2973-4EFE-89BA-8E59AE0F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99087-1842-44DB-BB79-81977A08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CEITEC at Masaryk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022D-9CCE-4F2C-9FAC-85753E6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593CE-C65C-430F-BAA7-1712F387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CEITEC at Masaryk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D5F8-EC74-418B-94C9-EFF8FDD9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8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7189" rtl="0"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31789" rtl="0">
              <a:spcBef>
                <a:spcPts val="533"/>
              </a:spcBef>
              <a:spcAft>
                <a:spcPts val="0"/>
              </a:spcAft>
              <a:buSzPts val="1500"/>
              <a:buChar char="‒"/>
              <a:defRPr/>
            </a:lvl2pPr>
            <a:lvl3pPr marL="1828754" lvl="2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SzPts val="1200"/>
              <a:buChar char="‒"/>
              <a:defRPr/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6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M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0E3403-9337-4A39-8B2D-87B1289DA3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65" y="696566"/>
            <a:ext cx="2280168" cy="6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V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790552-49A7-425E-93B6-614B6C390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146" y="634882"/>
            <a:ext cx="2453146" cy="7843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59ED6C-1EB3-4712-BF5C-70DCD3AAE8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6604-08F1-4707-8B60-4EB32C7D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341947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D9DB-552C-437D-8CD9-3FB1FDF8A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3975101"/>
            <a:ext cx="11258550" cy="18097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AAEBC2-CD82-476B-9F09-93700AEF6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1 +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1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9898-7198-401D-B3BC-3FDCD0A3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E3CC8-3D58-4CC9-9980-7B6494CB7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952B-CD96-4622-A77D-60AFBF8C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CEITEC at Masaryk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665D-584B-488A-A8B7-BB61BBA1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9CAB-B78F-4547-932E-9B52A51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B3D8-C8FD-4695-9AED-29B11F411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523999"/>
            <a:ext cx="5553075" cy="43624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075E-B249-44D9-B1FB-63F9B35A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23999"/>
            <a:ext cx="5553075" cy="4362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1AEE-DAAA-4A1F-B4D5-C1D7F373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CEITEC at Masaryk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5FF9-EAF5-495E-B1E1-C394C4CA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E2BC1-A033-4DE0-B239-698661E5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D50F1-72F9-4DD3-93B1-AC146414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2A22-6712-4C0F-85B7-FFFB9E80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3919" y="6408258"/>
            <a:ext cx="7887356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rgbClr val="7AC143"/>
                </a:solidFill>
              </a:defRPr>
            </a:lvl1pPr>
          </a:lstStyle>
          <a:p>
            <a:r>
              <a:rPr lang="en-US"/>
              <a:t>CEITEC at Masaryk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91C1-86C2-4C30-A8CF-AC3354D3C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rgbClr val="7AC143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B9B6A7-7477-4E45-A58A-5FA0ADD262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51" r:id="rId4"/>
    <p:sldLayoutId id="2147483657" r:id="rId5"/>
    <p:sldLayoutId id="2147483662" r:id="rId6"/>
    <p:sldLayoutId id="2147483661" r:id="rId7"/>
    <p:sldLayoutId id="2147483650" r:id="rId8"/>
    <p:sldLayoutId id="2147483652" r:id="rId9"/>
    <p:sldLayoutId id="2147483656" r:id="rId10"/>
    <p:sldLayoutId id="2147483654" r:id="rId11"/>
    <p:sldLayoutId id="2147483655" r:id="rId12"/>
    <p:sldLayoutId id="214748366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1A9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1A9C0"/>
        </a:buClr>
        <a:buFont typeface="Arial" panose="020B0604020202020204" pitchFamily="34" charset="0"/>
        <a:buChar char="•"/>
        <a:defRPr sz="2400" kern="1200">
          <a:solidFill>
            <a:srgbClr val="39464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2000" kern="1200">
          <a:solidFill>
            <a:srgbClr val="3946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800" kern="1200">
          <a:solidFill>
            <a:srgbClr val="3946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600" kern="1200">
          <a:solidFill>
            <a:srgbClr val="3946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600" kern="1200">
          <a:solidFill>
            <a:srgbClr val="3946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22.png"/><Relationship Id="rId3" Type="http://schemas.openxmlformats.org/officeDocument/2006/relationships/image" Target="../media/image66.jpeg"/><Relationship Id="rId7" Type="http://schemas.openxmlformats.org/officeDocument/2006/relationships/image" Target="../media/image23.jpeg"/><Relationship Id="rId12" Type="http://schemas.openxmlformats.org/officeDocument/2006/relationships/image" Target="../media/image73.jpeg"/><Relationship Id="rId17" Type="http://schemas.openxmlformats.org/officeDocument/2006/relationships/image" Target="../media/image77.jpeg"/><Relationship Id="rId2" Type="http://schemas.openxmlformats.org/officeDocument/2006/relationships/image" Target="../media/image20.png"/><Relationship Id="rId16" Type="http://schemas.openxmlformats.org/officeDocument/2006/relationships/image" Target="../media/image7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72.png"/><Relationship Id="rId5" Type="http://schemas.openxmlformats.org/officeDocument/2006/relationships/image" Target="../media/image68.jpg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25.jpe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E4B30EF6-4641-45F0-9275-01C71BCFFE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95149" y="4101988"/>
            <a:ext cx="7642460" cy="2624672"/>
          </a:xfrm>
        </p:spPr>
        <p:txBody>
          <a:bodyPr>
            <a:normAutofit/>
          </a:bodyPr>
          <a:lstStyle/>
          <a:p>
            <a:r>
              <a:rPr lang="en-US" dirty="0"/>
              <a:t>Modelling of Ago2 Binding using CLASH</a:t>
            </a:r>
            <a:endParaRPr lang="cs-CZ" altLang="cs-CZ" sz="4800" dirty="0">
              <a:solidFill>
                <a:srgbClr val="62BB46"/>
              </a:solidFill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E38636A8-6216-4BCE-8A5E-6572CEFC9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149" y="2323652"/>
            <a:ext cx="4882564" cy="1470606"/>
          </a:xfrm>
        </p:spPr>
        <p:txBody>
          <a:bodyPr>
            <a:normAutofit/>
          </a:bodyPr>
          <a:lstStyle/>
          <a:p>
            <a:r>
              <a:rPr lang="en-US" dirty="0" smtClean="0"/>
              <a:t>Panagiotis Alexiou</a:t>
            </a:r>
            <a:endParaRPr lang="cs-CZ" dirty="0"/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ENBIK 2022</a:t>
            </a:r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7247" y="2603500"/>
            <a:ext cx="10915650" cy="699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 smtClean="0"/>
              <a:t>CLASH Analysis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9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CEITEC at Masaryk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11</a:t>
            </a:fld>
            <a:endParaRPr lang="en-US"/>
          </a:p>
        </p:txBody>
      </p:sp>
      <p:sp>
        <p:nvSpPr>
          <p:cNvPr id="5" name="Google Shape;250;p21"/>
          <p:cNvSpPr txBox="1">
            <a:spLocks/>
          </p:cNvSpPr>
          <p:nvPr/>
        </p:nvSpPr>
        <p:spPr>
          <a:xfrm>
            <a:off x="168002" y="155524"/>
            <a:ext cx="6191607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1A9C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Driver, Target,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Chimera, Noise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69557" y="1449859"/>
            <a:ext cx="2693773" cy="43495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Sequenced</a:t>
            </a:r>
          </a:p>
          <a:p>
            <a:pPr algn="ctr"/>
            <a:r>
              <a:rPr lang="en-US" sz="3200" dirty="0" smtClean="0"/>
              <a:t>Reads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3440108" y="3023286"/>
            <a:ext cx="2436779" cy="7743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3665" y="1672322"/>
            <a:ext cx="2010032" cy="17381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6153665" y="3575263"/>
            <a:ext cx="2010032" cy="173818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8522043" y="1672322"/>
            <a:ext cx="2010032" cy="17381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/>
          </a:p>
        </p:txBody>
      </p:sp>
      <p:sp>
        <p:nvSpPr>
          <p:cNvPr id="11" name="Freeform 10"/>
          <p:cNvSpPr/>
          <p:nvPr/>
        </p:nvSpPr>
        <p:spPr>
          <a:xfrm>
            <a:off x="8517924" y="1664043"/>
            <a:ext cx="2010033" cy="1746422"/>
          </a:xfrm>
          <a:custGeom>
            <a:avLst/>
            <a:gdLst>
              <a:gd name="connsiteX0" fmla="*/ 2010033 w 2010033"/>
              <a:gd name="connsiteY0" fmla="*/ 0 h 1746422"/>
              <a:gd name="connsiteX1" fmla="*/ 0 w 2010033"/>
              <a:gd name="connsiteY1" fmla="*/ 1746422 h 1746422"/>
              <a:gd name="connsiteX2" fmla="*/ 0 w 2010033"/>
              <a:gd name="connsiteY2" fmla="*/ 8238 h 1746422"/>
              <a:gd name="connsiteX3" fmla="*/ 2010033 w 2010033"/>
              <a:gd name="connsiteY3" fmla="*/ 0 h 174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033" h="1746422">
                <a:moveTo>
                  <a:pt x="2010033" y="0"/>
                </a:moveTo>
                <a:lnTo>
                  <a:pt x="0" y="1746422"/>
                </a:lnTo>
                <a:lnTo>
                  <a:pt x="0" y="8238"/>
                </a:lnTo>
                <a:lnTo>
                  <a:pt x="2010033" y="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16778" y="2244866"/>
            <a:ext cx="173316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Chimera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19724" y="2244866"/>
            <a:ext cx="127791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Driver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97570" y="4151967"/>
            <a:ext cx="132222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Target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8553764" y="3583501"/>
            <a:ext cx="2010032" cy="1738184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942265" y="4160205"/>
            <a:ext cx="123303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Noise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8107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>
            <a:spLocks noGrp="1"/>
          </p:cNvSpPr>
          <p:nvPr>
            <p:ph type="title"/>
          </p:nvPr>
        </p:nvSpPr>
        <p:spPr>
          <a:xfrm>
            <a:off x="1774382" y="476800"/>
            <a:ext cx="5104956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Bioinformatics pipeline</a:t>
            </a:r>
            <a:endParaRPr dirty="0"/>
          </a:p>
        </p:txBody>
      </p:sp>
      <p:sp>
        <p:nvSpPr>
          <p:cNvPr id="251" name="Google Shape;251;p21"/>
          <p:cNvSpPr txBox="1">
            <a:spLocks noGrp="1"/>
          </p:cNvSpPr>
          <p:nvPr>
            <p:ph type="body" idx="1"/>
          </p:nvPr>
        </p:nvSpPr>
        <p:spPr>
          <a:xfrm>
            <a:off x="903681" y="1827872"/>
            <a:ext cx="6591300" cy="436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What we need: 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 dirty="0">
              <a:solidFill>
                <a:srgbClr val="000000"/>
              </a:solidFill>
            </a:endParaRPr>
          </a:p>
          <a:p>
            <a:pPr marL="4064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-"/>
            </a:pPr>
            <a:r>
              <a:rPr lang="en-US" sz="2300" dirty="0">
                <a:solidFill>
                  <a:srgbClr val="000000"/>
                </a:solidFill>
              </a:rPr>
              <a:t>Bioinformatics approach for </a:t>
            </a:r>
            <a:r>
              <a:rPr lang="en-US" sz="2300" b="1" dirty="0">
                <a:solidFill>
                  <a:srgbClr val="000000"/>
                </a:solidFill>
              </a:rPr>
              <a:t>accurate chimeric read detection</a:t>
            </a:r>
            <a:endParaRPr sz="2300" b="1" dirty="0">
              <a:solidFill>
                <a:srgbClr val="000000"/>
              </a:solidFill>
            </a:endParaRPr>
          </a:p>
          <a:p>
            <a:pPr marL="812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2" dirty="0">
              <a:solidFill>
                <a:srgbClr val="000000"/>
              </a:solidFill>
            </a:endParaRPr>
          </a:p>
          <a:p>
            <a:pPr marL="4064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-"/>
            </a:pPr>
            <a:r>
              <a:rPr lang="en-US" sz="2300" b="1" dirty="0">
                <a:solidFill>
                  <a:srgbClr val="000000"/>
                </a:solidFill>
              </a:rPr>
              <a:t>Stand-alone</a:t>
            </a:r>
            <a:r>
              <a:rPr lang="en-US" sz="2300" dirty="0">
                <a:solidFill>
                  <a:srgbClr val="000000"/>
                </a:solidFill>
              </a:rPr>
              <a:t> and platform-independent pipeline</a:t>
            </a:r>
            <a:endParaRPr sz="2300" dirty="0">
              <a:solidFill>
                <a:srgbClr val="000000"/>
              </a:solidFill>
            </a:endParaRPr>
          </a:p>
          <a:p>
            <a:pPr marL="812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2" dirty="0">
              <a:solidFill>
                <a:srgbClr val="000000"/>
              </a:solidFill>
            </a:endParaRPr>
          </a:p>
          <a:p>
            <a:pPr marL="4064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-"/>
            </a:pPr>
            <a:r>
              <a:rPr lang="en-US" sz="2300" b="1" dirty="0">
                <a:solidFill>
                  <a:srgbClr val="000000"/>
                </a:solidFill>
              </a:rPr>
              <a:t>Modular </a:t>
            </a:r>
            <a:r>
              <a:rPr lang="en-US" sz="2300" dirty="0">
                <a:solidFill>
                  <a:srgbClr val="000000"/>
                </a:solidFill>
              </a:rPr>
              <a:t>and easy to use </a:t>
            </a:r>
            <a:endParaRPr sz="2300" dirty="0">
              <a:solidFill>
                <a:srgbClr val="000000"/>
              </a:solidFill>
            </a:endParaRPr>
          </a:p>
          <a:p>
            <a:pPr marL="812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2" dirty="0">
              <a:solidFill>
                <a:srgbClr val="000000"/>
              </a:solidFill>
            </a:endParaRPr>
          </a:p>
          <a:p>
            <a:pPr marL="406400" lvl="0" indent="-3507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4"/>
              <a:buChar char="-"/>
            </a:pPr>
            <a:r>
              <a:rPr lang="en-US" sz="2324" dirty="0">
                <a:solidFill>
                  <a:srgbClr val="000000"/>
                </a:solidFill>
              </a:rPr>
              <a:t>Implemented with some workflow </a:t>
            </a:r>
            <a:r>
              <a:rPr lang="en-US" sz="2324" b="1" dirty="0">
                <a:solidFill>
                  <a:srgbClr val="000000"/>
                </a:solidFill>
              </a:rPr>
              <a:t>management system - </a:t>
            </a:r>
            <a:r>
              <a:rPr lang="en-US" sz="2324" b="1" dirty="0" err="1">
                <a:solidFill>
                  <a:srgbClr val="000000"/>
                </a:solidFill>
              </a:rPr>
              <a:t>Snakemake</a:t>
            </a:r>
            <a:endParaRPr sz="2324" b="1" dirty="0">
              <a:solidFill>
                <a:srgbClr val="000000"/>
              </a:solidFill>
            </a:endParaRPr>
          </a:p>
          <a:p>
            <a:pPr marL="812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8" dirty="0">
              <a:solidFill>
                <a:srgbClr val="000000"/>
              </a:solidFill>
            </a:endParaRPr>
          </a:p>
          <a:p>
            <a:pPr marL="406400" lvl="0" indent="-3497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8"/>
              <a:buChar char="-"/>
            </a:pPr>
            <a:r>
              <a:rPr lang="en-US" sz="2308" b="1" dirty="0">
                <a:solidFill>
                  <a:srgbClr val="000000"/>
                </a:solidFill>
              </a:rPr>
              <a:t>Reproducibility</a:t>
            </a:r>
            <a:r>
              <a:rPr lang="en-US" sz="2308" dirty="0">
                <a:solidFill>
                  <a:srgbClr val="000000"/>
                </a:solidFill>
              </a:rPr>
              <a:t> is the top priority, all software tools installed via </a:t>
            </a:r>
            <a:r>
              <a:rPr lang="en-US" sz="2308" dirty="0" err="1">
                <a:solidFill>
                  <a:srgbClr val="000000"/>
                </a:solidFill>
              </a:rPr>
              <a:t>Conda</a:t>
            </a:r>
            <a:endParaRPr sz="2200" dirty="0">
              <a:solidFill>
                <a:srgbClr val="000000"/>
              </a:solidFill>
            </a:endParaRPr>
          </a:p>
        </p:txBody>
      </p:sp>
      <p:sp>
        <p:nvSpPr>
          <p:cNvPr id="252" name="Google Shape;252;p21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12</a:t>
            </a:fld>
            <a:endParaRPr>
              <a:solidFill>
                <a:srgbClr val="181818"/>
              </a:solidFill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 l="25771" r="31212"/>
          <a:stretch/>
        </p:blipFill>
        <p:spPr>
          <a:xfrm>
            <a:off x="7915275" y="234800"/>
            <a:ext cx="2743324" cy="6007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1"/>
          <p:cNvSpPr/>
          <p:nvPr/>
        </p:nvSpPr>
        <p:spPr>
          <a:xfrm>
            <a:off x="8511725" y="309875"/>
            <a:ext cx="1657200" cy="4965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10326143" y="358025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81818"/>
                </a:solidFill>
              </a:rPr>
              <a:t>MODULE 1</a:t>
            </a:r>
            <a:endParaRPr b="1">
              <a:solidFill>
                <a:srgbClr val="181818"/>
              </a:solidFill>
            </a:endParaRPr>
          </a:p>
        </p:txBody>
      </p:sp>
      <p:sp>
        <p:nvSpPr>
          <p:cNvPr id="256" name="Google Shape;256;p21"/>
          <p:cNvSpPr/>
          <p:nvPr/>
        </p:nvSpPr>
        <p:spPr>
          <a:xfrm rot="-2319505">
            <a:off x="8280896" y="1964232"/>
            <a:ext cx="1935883" cy="110004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10326143" y="2124075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81818"/>
                </a:solidFill>
              </a:rPr>
              <a:t>MODULE 3</a:t>
            </a:r>
            <a:endParaRPr b="1">
              <a:solidFill>
                <a:srgbClr val="181818"/>
              </a:solidFill>
            </a:endParaRPr>
          </a:p>
        </p:txBody>
      </p:sp>
      <p:sp>
        <p:nvSpPr>
          <p:cNvPr id="258" name="Google Shape;258;p21"/>
          <p:cNvSpPr/>
          <p:nvPr/>
        </p:nvSpPr>
        <p:spPr>
          <a:xfrm rot="-2319307">
            <a:off x="8389839" y="3350851"/>
            <a:ext cx="1717974" cy="968996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10326143" y="3390912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81818"/>
                </a:solidFill>
              </a:rPr>
              <a:t>MODULE 4</a:t>
            </a:r>
            <a:endParaRPr b="1">
              <a:solidFill>
                <a:srgbClr val="181818"/>
              </a:solidFill>
            </a:endParaRPr>
          </a:p>
        </p:txBody>
      </p:sp>
      <p:sp>
        <p:nvSpPr>
          <p:cNvPr id="260" name="Google Shape;260;p21"/>
          <p:cNvSpPr/>
          <p:nvPr/>
        </p:nvSpPr>
        <p:spPr>
          <a:xfrm rot="-2244292">
            <a:off x="8553414" y="4421876"/>
            <a:ext cx="1619411" cy="769775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10326143" y="4350000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81818"/>
                </a:solidFill>
              </a:rPr>
              <a:t>MODULE 5</a:t>
            </a:r>
            <a:endParaRPr b="1">
              <a:solidFill>
                <a:srgbClr val="181818"/>
              </a:solidFill>
            </a:endParaRPr>
          </a:p>
        </p:txBody>
      </p:sp>
      <p:sp>
        <p:nvSpPr>
          <p:cNvPr id="262" name="Google Shape;262;p21"/>
          <p:cNvSpPr/>
          <p:nvPr/>
        </p:nvSpPr>
        <p:spPr>
          <a:xfrm rot="-2319307">
            <a:off x="8504139" y="5379676"/>
            <a:ext cx="1717974" cy="968996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10326143" y="5423350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81818"/>
                </a:solidFill>
              </a:rPr>
              <a:t>MODULE 6</a:t>
            </a:r>
            <a:endParaRPr b="1">
              <a:solidFill>
                <a:srgbClr val="181818"/>
              </a:solidFill>
            </a:endParaRPr>
          </a:p>
        </p:txBody>
      </p:sp>
      <p:sp>
        <p:nvSpPr>
          <p:cNvPr id="264" name="Google Shape;264;p21"/>
          <p:cNvSpPr/>
          <p:nvPr/>
        </p:nvSpPr>
        <p:spPr>
          <a:xfrm>
            <a:off x="8511725" y="806375"/>
            <a:ext cx="1657200" cy="881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10326143" y="1046825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81818"/>
                </a:solidFill>
              </a:rPr>
              <a:t>MODULE 2</a:t>
            </a:r>
            <a:endParaRPr b="1">
              <a:solidFill>
                <a:srgbClr val="18181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9" y="54575"/>
            <a:ext cx="1216572" cy="1476719"/>
          </a:xfrm>
          <a:prstGeom prst="rect">
            <a:avLst/>
          </a:prstGeom>
        </p:spPr>
      </p:pic>
      <p:pic>
        <p:nvPicPr>
          <p:cNvPr id="20" name="Picture 6" descr="Grantová agentura ČR | SEF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45100"/>
            <a:ext cx="1798320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59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>
            <a:spLocks noGrp="1"/>
          </p:cNvSpPr>
          <p:nvPr>
            <p:ph type="title"/>
          </p:nvPr>
        </p:nvSpPr>
        <p:spPr>
          <a:xfrm>
            <a:off x="1774382" y="476800"/>
            <a:ext cx="5104956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Bioinformatics pipeline</a:t>
            </a:r>
            <a:endParaRPr dirty="0"/>
          </a:p>
        </p:txBody>
      </p:sp>
      <p:sp>
        <p:nvSpPr>
          <p:cNvPr id="252" name="Google Shape;252;p21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13</a:t>
            </a:fld>
            <a:endParaRPr>
              <a:solidFill>
                <a:srgbClr val="181818"/>
              </a:solidFill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 l="25771" r="31212"/>
          <a:stretch/>
        </p:blipFill>
        <p:spPr>
          <a:xfrm>
            <a:off x="7915275" y="234800"/>
            <a:ext cx="2743324" cy="6007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10326143" y="358025"/>
            <a:ext cx="13991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81818"/>
                </a:solidFill>
              </a:rPr>
              <a:t>MODULE 1</a:t>
            </a:r>
            <a:endParaRPr b="1" dirty="0">
              <a:solidFill>
                <a:srgbClr val="181818"/>
              </a:solidFill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10326143" y="2379575"/>
            <a:ext cx="13991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81818"/>
                </a:solidFill>
              </a:rPr>
              <a:t>MODULE 3</a:t>
            </a:r>
            <a:endParaRPr b="1" dirty="0">
              <a:solidFill>
                <a:srgbClr val="181818"/>
              </a:solidFill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10310772" y="3409611"/>
            <a:ext cx="136839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81818"/>
                </a:solidFill>
              </a:rPr>
              <a:t>MODULE 4</a:t>
            </a:r>
            <a:endParaRPr b="1" dirty="0">
              <a:solidFill>
                <a:srgbClr val="181818"/>
              </a:solidFill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10295402" y="4303614"/>
            <a:ext cx="13991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81818"/>
                </a:solidFill>
              </a:rPr>
              <a:t>MODULE 5</a:t>
            </a:r>
            <a:endParaRPr b="1" dirty="0">
              <a:solidFill>
                <a:srgbClr val="181818"/>
              </a:solidFill>
            </a:endParaRPr>
          </a:p>
        </p:txBody>
      </p:sp>
      <p:sp>
        <p:nvSpPr>
          <p:cNvPr id="263" name="Google Shape;263;p21"/>
          <p:cNvSpPr txBox="1"/>
          <p:nvPr/>
        </p:nvSpPr>
        <p:spPr>
          <a:xfrm>
            <a:off x="10326143" y="5375264"/>
            <a:ext cx="148691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81818"/>
                </a:solidFill>
              </a:rPr>
              <a:t>MODULE 6</a:t>
            </a:r>
            <a:endParaRPr b="1" dirty="0">
              <a:solidFill>
                <a:srgbClr val="181818"/>
              </a:solidFill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10295403" y="1259839"/>
            <a:ext cx="13991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81818"/>
                </a:solidFill>
              </a:rPr>
              <a:t>MODULE 2</a:t>
            </a:r>
            <a:endParaRPr b="1" dirty="0">
              <a:solidFill>
                <a:srgbClr val="18181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9" y="54575"/>
            <a:ext cx="1216572" cy="1476719"/>
          </a:xfrm>
          <a:prstGeom prst="rect">
            <a:avLst/>
          </a:prstGeom>
        </p:spPr>
      </p:pic>
      <p:pic>
        <p:nvPicPr>
          <p:cNvPr id="20" name="Picture 6" descr="Grantová agentura ČR | SEF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45100"/>
            <a:ext cx="1798320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255;p21"/>
          <p:cNvSpPr txBox="1"/>
          <p:nvPr/>
        </p:nvSpPr>
        <p:spPr>
          <a:xfrm>
            <a:off x="59779" y="1721474"/>
            <a:ext cx="317155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181818"/>
                </a:solidFill>
              </a:rPr>
              <a:t>MODULES 1 &amp; 2</a:t>
            </a:r>
            <a:endParaRPr sz="2800" b="1" dirty="0">
              <a:solidFill>
                <a:srgbClr val="181818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857836" y="2841210"/>
            <a:ext cx="1968843" cy="327226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Sequenced</a:t>
            </a:r>
          </a:p>
          <a:p>
            <a:pPr algn="ctr"/>
            <a:r>
              <a:rPr lang="en-US" sz="2400" dirty="0" smtClean="0"/>
              <a:t>Reads</a:t>
            </a:r>
            <a:endParaRPr lang="en-US" sz="2400" dirty="0"/>
          </a:p>
        </p:txBody>
      </p:sp>
      <p:sp>
        <p:nvSpPr>
          <p:cNvPr id="23" name="Right Arrow 22"/>
          <p:cNvSpPr/>
          <p:nvPr/>
        </p:nvSpPr>
        <p:spPr>
          <a:xfrm>
            <a:off x="3896957" y="3957087"/>
            <a:ext cx="1079807" cy="7743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33964" y="3302845"/>
            <a:ext cx="2345683" cy="22003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UMI Extraction</a:t>
            </a:r>
          </a:p>
          <a:p>
            <a:pPr algn="ctr"/>
            <a:r>
              <a:rPr lang="en-US" dirty="0" smtClean="0"/>
              <a:t>Adaptor Trimming</a:t>
            </a:r>
          </a:p>
          <a:p>
            <a:pPr algn="ctr"/>
            <a:r>
              <a:rPr lang="en-US" dirty="0" smtClean="0"/>
              <a:t>Quality Control</a:t>
            </a:r>
          </a:p>
          <a:p>
            <a:pPr algn="ctr"/>
            <a:r>
              <a:rPr lang="en-US" dirty="0" smtClean="0"/>
              <a:t>Discard &lt; 16nt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957" y="1475178"/>
            <a:ext cx="3618787" cy="13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14</a:t>
            </a:fld>
            <a:endParaRPr>
              <a:solidFill>
                <a:srgbClr val="181818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32014" y="554688"/>
            <a:ext cx="4851411" cy="5451725"/>
            <a:chOff x="5031365" y="1172525"/>
            <a:chExt cx="4851411" cy="5451725"/>
          </a:xfrm>
        </p:grpSpPr>
        <p:pic>
          <p:nvPicPr>
            <p:cNvPr id="300" name="Google Shape;300;p24"/>
            <p:cNvPicPr preferRelativeResize="0"/>
            <p:nvPr/>
          </p:nvPicPr>
          <p:blipFill rotWithShape="1">
            <a:blip r:embed="rId3">
              <a:alphaModFix/>
            </a:blip>
            <a:srcRect l="67890" b="93535"/>
            <a:stretch/>
          </p:blipFill>
          <p:spPr>
            <a:xfrm>
              <a:off x="5430870" y="1172525"/>
              <a:ext cx="4451906" cy="844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4"/>
            <p:cNvPicPr preferRelativeResize="0"/>
            <p:nvPr/>
          </p:nvPicPr>
          <p:blipFill rotWithShape="1">
            <a:blip r:embed="rId3">
              <a:alphaModFix/>
            </a:blip>
            <a:srcRect l="65432" t="18139" b="52312"/>
            <a:stretch/>
          </p:blipFill>
          <p:spPr>
            <a:xfrm>
              <a:off x="5085573" y="1870552"/>
              <a:ext cx="4745059" cy="3822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4"/>
            <p:cNvSpPr/>
            <p:nvPr/>
          </p:nvSpPr>
          <p:spPr>
            <a:xfrm>
              <a:off x="5031365" y="2303248"/>
              <a:ext cx="2349436" cy="3802699"/>
            </a:xfrm>
            <a:custGeom>
              <a:avLst/>
              <a:gdLst/>
              <a:ahLst/>
              <a:cxnLst/>
              <a:rect l="l" t="t" r="r" b="b"/>
              <a:pathLst>
                <a:path w="85832" h="138886" extrusionOk="0">
                  <a:moveTo>
                    <a:pt x="79323" y="218"/>
                  </a:moveTo>
                  <a:cubicBezTo>
                    <a:pt x="73291" y="980"/>
                    <a:pt x="59765" y="3330"/>
                    <a:pt x="49605" y="8981"/>
                  </a:cubicBezTo>
                  <a:cubicBezTo>
                    <a:pt x="39445" y="14633"/>
                    <a:pt x="26237" y="23904"/>
                    <a:pt x="18363" y="34127"/>
                  </a:cubicBezTo>
                  <a:cubicBezTo>
                    <a:pt x="10489" y="44351"/>
                    <a:pt x="5028" y="57940"/>
                    <a:pt x="2361" y="70322"/>
                  </a:cubicBezTo>
                  <a:cubicBezTo>
                    <a:pt x="-306" y="82705"/>
                    <a:pt x="-1131" y="97183"/>
                    <a:pt x="2361" y="108422"/>
                  </a:cubicBezTo>
                  <a:cubicBezTo>
                    <a:pt x="5854" y="119662"/>
                    <a:pt x="14934" y="134076"/>
                    <a:pt x="23316" y="137759"/>
                  </a:cubicBezTo>
                  <a:cubicBezTo>
                    <a:pt x="31698" y="141442"/>
                    <a:pt x="45922" y="134965"/>
                    <a:pt x="52653" y="130520"/>
                  </a:cubicBezTo>
                  <a:cubicBezTo>
                    <a:pt x="59384" y="126075"/>
                    <a:pt x="61289" y="119090"/>
                    <a:pt x="63702" y="111089"/>
                  </a:cubicBezTo>
                  <a:cubicBezTo>
                    <a:pt x="66115" y="103088"/>
                    <a:pt x="68084" y="91912"/>
                    <a:pt x="67131" y="82514"/>
                  </a:cubicBezTo>
                  <a:cubicBezTo>
                    <a:pt x="66179" y="73116"/>
                    <a:pt x="58813" y="62956"/>
                    <a:pt x="57987" y="54701"/>
                  </a:cubicBezTo>
                  <a:cubicBezTo>
                    <a:pt x="57162" y="46446"/>
                    <a:pt x="58749" y="38953"/>
                    <a:pt x="62178" y="32984"/>
                  </a:cubicBezTo>
                  <a:cubicBezTo>
                    <a:pt x="65607" y="27015"/>
                    <a:pt x="74624" y="23650"/>
                    <a:pt x="78561" y="18887"/>
                  </a:cubicBezTo>
                  <a:cubicBezTo>
                    <a:pt x="82498" y="14125"/>
                    <a:pt x="85673" y="7521"/>
                    <a:pt x="85800" y="4409"/>
                  </a:cubicBezTo>
                  <a:cubicBezTo>
                    <a:pt x="85927" y="1298"/>
                    <a:pt x="85356" y="-544"/>
                    <a:pt x="79323" y="21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4" name="Google Shape;304;p24"/>
            <p:cNvSpPr txBox="1"/>
            <p:nvPr/>
          </p:nvSpPr>
          <p:spPr>
            <a:xfrm>
              <a:off x="5123200" y="6147250"/>
              <a:ext cx="1729800" cy="477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/>
                <a:t>SEPARATED</a:t>
              </a:r>
              <a:endParaRPr sz="1900" b="1"/>
            </a:p>
          </p:txBody>
        </p:sp>
      </p:grpSp>
      <p:sp>
        <p:nvSpPr>
          <p:cNvPr id="12" name="Google Shape;255;p21"/>
          <p:cNvSpPr txBox="1"/>
          <p:nvPr/>
        </p:nvSpPr>
        <p:spPr>
          <a:xfrm>
            <a:off x="1336644" y="54575"/>
            <a:ext cx="317155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181818"/>
                </a:solidFill>
              </a:rPr>
              <a:t>MODULE 3</a:t>
            </a:r>
            <a:endParaRPr sz="2800" b="1" dirty="0">
              <a:solidFill>
                <a:srgbClr val="181818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9" y="54575"/>
            <a:ext cx="1216572" cy="14767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7089" y="1588744"/>
            <a:ext cx="6013622" cy="18540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Genomic Reference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Mask</a:t>
            </a:r>
            <a:r>
              <a:rPr lang="en-US" dirty="0" smtClean="0"/>
              <a:t> all potential Driver sequences</a:t>
            </a:r>
          </a:p>
          <a:p>
            <a:pPr algn="ctr"/>
            <a:r>
              <a:rPr lang="en-US" dirty="0" smtClean="0"/>
              <a:t>(miRNAs, </a:t>
            </a:r>
            <a:r>
              <a:rPr lang="en-US" dirty="0" err="1" smtClean="0"/>
              <a:t>tRNAs</a:t>
            </a:r>
            <a:r>
              <a:rPr lang="en-US" dirty="0" smtClean="0"/>
              <a:t>, </a:t>
            </a:r>
            <a:r>
              <a:rPr lang="en-US" dirty="0" err="1" smtClean="0"/>
              <a:t>snoRNAs</a:t>
            </a:r>
            <a:r>
              <a:rPr lang="en-US" dirty="0" smtClean="0"/>
              <a:t> etc)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729253" y="3513060"/>
            <a:ext cx="1968843" cy="327226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Sequenced</a:t>
            </a:r>
          </a:p>
          <a:p>
            <a:pPr algn="ctr"/>
            <a:r>
              <a:rPr lang="en-US" sz="2400" dirty="0" smtClean="0"/>
              <a:t>Reads</a:t>
            </a:r>
            <a:endParaRPr lang="en-US" sz="2400" dirty="0"/>
          </a:p>
        </p:txBody>
      </p:sp>
      <p:sp>
        <p:nvSpPr>
          <p:cNvPr id="20" name="Right Arrow 19"/>
          <p:cNvSpPr/>
          <p:nvPr/>
        </p:nvSpPr>
        <p:spPr>
          <a:xfrm>
            <a:off x="2768374" y="4628937"/>
            <a:ext cx="1079807" cy="7743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05381" y="3974695"/>
            <a:ext cx="2345683" cy="220034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Fully Aligned to Genome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905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15</a:t>
            </a:fld>
            <a:endParaRPr>
              <a:solidFill>
                <a:srgbClr val="181818"/>
              </a:solidFill>
            </a:endParaRPr>
          </a:p>
        </p:txBody>
      </p:sp>
      <p:sp>
        <p:nvSpPr>
          <p:cNvPr id="12" name="Google Shape;255;p21"/>
          <p:cNvSpPr txBox="1"/>
          <p:nvPr/>
        </p:nvSpPr>
        <p:spPr>
          <a:xfrm>
            <a:off x="1336644" y="54575"/>
            <a:ext cx="317155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181818"/>
                </a:solidFill>
              </a:rPr>
              <a:t>MODULES 4-6</a:t>
            </a:r>
            <a:endParaRPr sz="2800" b="1" dirty="0">
              <a:solidFill>
                <a:srgbClr val="181818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9" y="54575"/>
            <a:ext cx="1216572" cy="14767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38380" y="792934"/>
            <a:ext cx="6013622" cy="18540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Loose alignment to Small RNA References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Soft-clipped alignment to Genome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Disambiguation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8336446" y="54575"/>
            <a:ext cx="3280533" cy="4095120"/>
            <a:chOff x="7784510" y="1261775"/>
            <a:chExt cx="3280533" cy="4095120"/>
          </a:xfrm>
        </p:grpSpPr>
        <p:pic>
          <p:nvPicPr>
            <p:cNvPr id="15" name="Google Shape;340;p27"/>
            <p:cNvPicPr preferRelativeResize="0"/>
            <p:nvPr/>
          </p:nvPicPr>
          <p:blipFill rotWithShape="1">
            <a:blip r:embed="rId4">
              <a:alphaModFix/>
            </a:blip>
            <a:srcRect l="65948" t="18459" b="36671"/>
            <a:stretch/>
          </p:blipFill>
          <p:spPr>
            <a:xfrm>
              <a:off x="7784510" y="1261775"/>
              <a:ext cx="3248025" cy="4031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41;p27"/>
            <p:cNvSpPr/>
            <p:nvPr/>
          </p:nvSpPr>
          <p:spPr>
            <a:xfrm>
              <a:off x="8724035" y="2280345"/>
              <a:ext cx="2341008" cy="3076488"/>
            </a:xfrm>
            <a:prstGeom prst="flowChartTerminator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" name="Google Shape;342;p27"/>
            <p:cNvCxnSpPr/>
            <p:nvPr/>
          </p:nvCxnSpPr>
          <p:spPr>
            <a:xfrm>
              <a:off x="9799787" y="2280395"/>
              <a:ext cx="0" cy="30765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343;p27"/>
            <p:cNvSpPr txBox="1"/>
            <p:nvPr/>
          </p:nvSpPr>
          <p:spPr>
            <a:xfrm>
              <a:off x="9303385" y="1946395"/>
              <a:ext cx="1596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accent2"/>
                  </a:solidFill>
                </a:rPr>
                <a:t>A             B</a:t>
              </a:r>
              <a:endParaRPr b="1">
                <a:solidFill>
                  <a:schemeClr val="accent2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27" y="3020149"/>
            <a:ext cx="8626022" cy="29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0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700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498" name="Google Shape;498;p3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16</a:t>
            </a:fld>
            <a:endParaRPr>
              <a:solidFill>
                <a:srgbClr val="181818"/>
              </a:solidFill>
            </a:endParaRPr>
          </a:p>
        </p:txBody>
      </p:sp>
      <p:pic>
        <p:nvPicPr>
          <p:cNvPr id="499" name="Google Shape;4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1126375"/>
            <a:ext cx="5458699" cy="51421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3"/>
          <p:cNvSpPr txBox="1"/>
          <p:nvPr/>
        </p:nvSpPr>
        <p:spPr>
          <a:xfrm>
            <a:off x="6862050" y="1202575"/>
            <a:ext cx="4197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all </a:t>
            </a:r>
            <a:r>
              <a:rPr lang="en-US" sz="1600" dirty="0" err="1"/>
              <a:t>demultiplexed</a:t>
            </a:r>
            <a:r>
              <a:rPr lang="en-US" sz="1600" dirty="0"/>
              <a:t> reads </a:t>
            </a:r>
            <a:r>
              <a:rPr lang="en-US" sz="1600" dirty="0" smtClean="0"/>
              <a:t>– 812M</a:t>
            </a:r>
            <a:endParaRPr sz="1600" dirty="0"/>
          </a:p>
        </p:txBody>
      </p:sp>
      <p:cxnSp>
        <p:nvCxnSpPr>
          <p:cNvPr id="501" name="Google Shape;501;p33"/>
          <p:cNvCxnSpPr/>
          <p:nvPr/>
        </p:nvCxnSpPr>
        <p:spPr>
          <a:xfrm>
            <a:off x="6075450" y="13993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2" name="Google Shape;502;p33"/>
          <p:cNvSpPr txBox="1"/>
          <p:nvPr/>
        </p:nvSpPr>
        <p:spPr>
          <a:xfrm>
            <a:off x="6862050" y="1888375"/>
            <a:ext cx="4197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all trimmed reads </a:t>
            </a:r>
            <a:r>
              <a:rPr lang="en-US" sz="1600" dirty="0" smtClean="0"/>
              <a:t>– 730M </a:t>
            </a:r>
            <a:r>
              <a:rPr lang="en-US" sz="1600" dirty="0"/>
              <a:t>- 90%</a:t>
            </a:r>
            <a:endParaRPr sz="1600" dirty="0"/>
          </a:p>
        </p:txBody>
      </p:sp>
      <p:cxnSp>
        <p:nvCxnSpPr>
          <p:cNvPr id="503" name="Google Shape;503;p33"/>
          <p:cNvCxnSpPr/>
          <p:nvPr/>
        </p:nvCxnSpPr>
        <p:spPr>
          <a:xfrm>
            <a:off x="6075450" y="20851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4" name="Google Shape;504;p33"/>
          <p:cNvSpPr txBox="1"/>
          <p:nvPr/>
        </p:nvSpPr>
        <p:spPr>
          <a:xfrm>
            <a:off x="6862050" y="2802775"/>
            <a:ext cx="4197900" cy="4311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single genomic targets </a:t>
            </a:r>
            <a:r>
              <a:rPr lang="en-US" sz="1600" dirty="0" smtClean="0"/>
              <a:t>– 194M </a:t>
            </a:r>
            <a:r>
              <a:rPr lang="en-US" sz="1600" dirty="0"/>
              <a:t>- 24%</a:t>
            </a:r>
            <a:endParaRPr sz="1600" dirty="0"/>
          </a:p>
        </p:txBody>
      </p:sp>
      <p:cxnSp>
        <p:nvCxnSpPr>
          <p:cNvPr id="505" name="Google Shape;505;p33"/>
          <p:cNvCxnSpPr/>
          <p:nvPr/>
        </p:nvCxnSpPr>
        <p:spPr>
          <a:xfrm>
            <a:off x="6075450" y="29995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6" name="Google Shape;506;p33"/>
          <p:cNvSpPr txBox="1"/>
          <p:nvPr/>
        </p:nvSpPr>
        <p:spPr>
          <a:xfrm>
            <a:off x="6862050" y="3488575"/>
            <a:ext cx="4604400" cy="4311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single </a:t>
            </a:r>
            <a:r>
              <a:rPr lang="en-US" sz="1600" dirty="0" err="1"/>
              <a:t>smallRNA</a:t>
            </a:r>
            <a:r>
              <a:rPr lang="en-US" sz="1600" dirty="0"/>
              <a:t> drivers </a:t>
            </a:r>
            <a:r>
              <a:rPr lang="en-US" sz="1600" dirty="0" smtClean="0"/>
              <a:t>– 119M </a:t>
            </a:r>
            <a:r>
              <a:rPr lang="en-US" sz="1600" dirty="0"/>
              <a:t>- 14,7% </a:t>
            </a:r>
            <a:endParaRPr sz="1600" dirty="0"/>
          </a:p>
        </p:txBody>
      </p:sp>
      <p:cxnSp>
        <p:nvCxnSpPr>
          <p:cNvPr id="507" name="Google Shape;507;p33"/>
          <p:cNvCxnSpPr/>
          <p:nvPr/>
        </p:nvCxnSpPr>
        <p:spPr>
          <a:xfrm>
            <a:off x="6075450" y="36853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8" name="Google Shape;508;p33"/>
          <p:cNvSpPr txBox="1"/>
          <p:nvPr/>
        </p:nvSpPr>
        <p:spPr>
          <a:xfrm>
            <a:off x="6862050" y="3945775"/>
            <a:ext cx="4733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potential </a:t>
            </a:r>
            <a:r>
              <a:rPr lang="en-US" sz="1600" dirty="0" err="1"/>
              <a:t>smallRNA</a:t>
            </a:r>
            <a:r>
              <a:rPr lang="en-US" sz="1600" dirty="0"/>
              <a:t> chimeras </a:t>
            </a:r>
            <a:r>
              <a:rPr lang="en-US" sz="1600" dirty="0" smtClean="0"/>
              <a:t>– 25M </a:t>
            </a:r>
            <a:r>
              <a:rPr lang="en-US" sz="1600" dirty="0"/>
              <a:t>- 3,1%</a:t>
            </a:r>
            <a:endParaRPr sz="1600" dirty="0"/>
          </a:p>
        </p:txBody>
      </p:sp>
      <p:cxnSp>
        <p:nvCxnSpPr>
          <p:cNvPr id="509" name="Google Shape;509;p33"/>
          <p:cNvCxnSpPr/>
          <p:nvPr/>
        </p:nvCxnSpPr>
        <p:spPr>
          <a:xfrm>
            <a:off x="6075450" y="41425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0" name="Google Shape;510;p33"/>
          <p:cNvSpPr txBox="1"/>
          <p:nvPr/>
        </p:nvSpPr>
        <p:spPr>
          <a:xfrm>
            <a:off x="6862050" y="4631575"/>
            <a:ext cx="466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potential genomic targets </a:t>
            </a:r>
            <a:r>
              <a:rPr lang="en-US" sz="1600" dirty="0" smtClean="0"/>
              <a:t>– 16M </a:t>
            </a:r>
            <a:r>
              <a:rPr lang="en-US" sz="1600" dirty="0"/>
              <a:t>- 2,1%</a:t>
            </a:r>
            <a:endParaRPr sz="1600" dirty="0"/>
          </a:p>
        </p:txBody>
      </p:sp>
      <p:cxnSp>
        <p:nvCxnSpPr>
          <p:cNvPr id="511" name="Google Shape;511;p33"/>
          <p:cNvCxnSpPr/>
          <p:nvPr/>
        </p:nvCxnSpPr>
        <p:spPr>
          <a:xfrm>
            <a:off x="6075450" y="48283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2" name="Google Shape;512;p33"/>
          <p:cNvSpPr txBox="1"/>
          <p:nvPr/>
        </p:nvSpPr>
        <p:spPr>
          <a:xfrm>
            <a:off x="6862050" y="5164975"/>
            <a:ext cx="5735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potential chimeric (unique alignment) </a:t>
            </a:r>
            <a:r>
              <a:rPr lang="en-US" sz="1600" dirty="0" smtClean="0"/>
              <a:t>– 8M </a:t>
            </a:r>
            <a:r>
              <a:rPr lang="en-US" sz="1600" dirty="0"/>
              <a:t>- 1%</a:t>
            </a:r>
            <a:endParaRPr sz="1600" dirty="0"/>
          </a:p>
        </p:txBody>
      </p:sp>
      <p:cxnSp>
        <p:nvCxnSpPr>
          <p:cNvPr id="513" name="Google Shape;513;p33"/>
          <p:cNvCxnSpPr/>
          <p:nvPr/>
        </p:nvCxnSpPr>
        <p:spPr>
          <a:xfrm>
            <a:off x="6075450" y="53617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4" name="Google Shape;514;p33"/>
          <p:cNvSpPr txBox="1"/>
          <p:nvPr/>
        </p:nvSpPr>
        <p:spPr>
          <a:xfrm>
            <a:off x="6862050" y="5622175"/>
            <a:ext cx="525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potential chimeric - deduplicate, filter, cluster </a:t>
            </a:r>
            <a:endParaRPr sz="1600"/>
          </a:p>
        </p:txBody>
      </p:sp>
      <p:cxnSp>
        <p:nvCxnSpPr>
          <p:cNvPr id="515" name="Google Shape;515;p33"/>
          <p:cNvCxnSpPr/>
          <p:nvPr/>
        </p:nvCxnSpPr>
        <p:spPr>
          <a:xfrm>
            <a:off x="6075450" y="5818975"/>
            <a:ext cx="7104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6" name="Google Shape;516;p33"/>
          <p:cNvSpPr txBox="1"/>
          <p:nvPr/>
        </p:nvSpPr>
        <p:spPr>
          <a:xfrm>
            <a:off x="6633450" y="6003175"/>
            <a:ext cx="2400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Low confidence: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30’104 - 0,004%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3"/>
          <p:cNvSpPr txBox="1"/>
          <p:nvPr/>
        </p:nvSpPr>
        <p:spPr>
          <a:xfrm>
            <a:off x="8913350" y="6003175"/>
            <a:ext cx="2343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High confidence:</a:t>
            </a:r>
            <a:endParaRPr sz="1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14’205 - 0.002%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8" name="Google Shape;518;p33"/>
          <p:cNvSpPr txBox="1"/>
          <p:nvPr/>
        </p:nvSpPr>
        <p:spPr>
          <a:xfrm>
            <a:off x="213825" y="261900"/>
            <a:ext cx="49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3"/>
          <p:cNvSpPr/>
          <p:nvPr/>
        </p:nvSpPr>
        <p:spPr>
          <a:xfrm>
            <a:off x="6839100" y="6056800"/>
            <a:ext cx="1967700" cy="608100"/>
          </a:xfrm>
          <a:prstGeom prst="rect">
            <a:avLst/>
          </a:prstGeom>
          <a:noFill/>
          <a:ln w="9525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3"/>
          <p:cNvSpPr/>
          <p:nvPr/>
        </p:nvSpPr>
        <p:spPr>
          <a:xfrm>
            <a:off x="9118050" y="6056800"/>
            <a:ext cx="1968000" cy="608100"/>
          </a:xfrm>
          <a:prstGeom prst="rect">
            <a:avLst/>
          </a:prstGeom>
          <a:noFill/>
          <a:ln w="9525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6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lh6.googleusercontent.com/QzjmBskCQwhvgVdrucrSqxOSS9LejlHb9rBEB0sH1n27EMROpSlAbfAwXTcM_xZst1n-7yKqBlxW1tQwUW-G2U9rJ12g9DbVzFk3ofkb7jRnPQqxd8D2T8RFbckWTnuakyFypocys5_SG8uJ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770427"/>
            <a:ext cx="11190468" cy="50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7096125" y="1552575"/>
            <a:ext cx="2895600" cy="9525"/>
          </a:xfrm>
          <a:prstGeom prst="line">
            <a:avLst/>
          </a:prstGeom>
          <a:ln>
            <a:solidFill>
              <a:srgbClr val="4472C4">
                <a:alpha val="1176"/>
              </a:srgbClr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096125" y="1813316"/>
            <a:ext cx="2895600" cy="9525"/>
          </a:xfrm>
          <a:prstGeom prst="line">
            <a:avLst/>
          </a:prstGeom>
          <a:ln>
            <a:solidFill>
              <a:srgbClr val="4472C4">
                <a:alpha val="1176"/>
              </a:srgbClr>
            </a:solidFill>
          </a:ln>
          <a:effectLst>
            <a:glow rad="101600">
              <a:srgbClr val="00BFC4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495925" y="1000810"/>
            <a:ext cx="6096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algn="ctr"/>
            <a:r>
              <a:rPr lang="en-US" b="1" dirty="0"/>
              <a:t>High confidence:</a:t>
            </a:r>
          </a:p>
          <a:p>
            <a:pPr lvl="0" algn="ctr"/>
            <a:r>
              <a:rPr lang="en-US" dirty="0" smtClean="0"/>
              <a:t>14,205 chimeric interactions</a:t>
            </a:r>
          </a:p>
          <a:p>
            <a:pPr lvl="0" algn="ctr"/>
            <a:r>
              <a:rPr lang="en-US" dirty="0" smtClean="0"/>
              <a:t>119M single small RNA reads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85825" y="695325"/>
            <a:ext cx="2552700" cy="5343525"/>
          </a:xfrm>
          <a:prstGeom prst="ellipse">
            <a:avLst/>
          </a:prstGeom>
          <a:noFill/>
          <a:ln>
            <a:solidFill>
              <a:srgbClr val="2F528F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72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Behavioral Intent Predictio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5" y="5899151"/>
            <a:ext cx="10915650" cy="8255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/>
              <a:t>Can we </a:t>
            </a:r>
            <a:r>
              <a:rPr lang="en-US" dirty="0" smtClean="0">
                <a:solidFill>
                  <a:srgbClr val="FF0000"/>
                </a:solidFill>
              </a:rPr>
              <a:t>learn</a:t>
            </a:r>
            <a:r>
              <a:rPr lang="en-US" dirty="0" smtClean="0"/>
              <a:t> how to </a:t>
            </a:r>
            <a:r>
              <a:rPr lang="en-US" dirty="0" smtClean="0">
                <a:solidFill>
                  <a:srgbClr val="FF0000"/>
                </a:solidFill>
              </a:rPr>
              <a:t>predict</a:t>
            </a:r>
            <a:r>
              <a:rPr lang="en-US" dirty="0" smtClean="0"/>
              <a:t> binding sites?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06" y="172994"/>
            <a:ext cx="3540089" cy="16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50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94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801"/>
            <a:ext cx="5816600" cy="4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317" y="4089400"/>
            <a:ext cx="5783534" cy="276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oogle Shape;59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600" y="270944"/>
            <a:ext cx="6248399" cy="395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42107" y="4500020"/>
            <a:ext cx="4732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6350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Bahnschrift SemiBold SemiConden" panose="020B0502040204020203" pitchFamily="34" charset="0"/>
                <a:ea typeface="EB Garamond ExtraBold Italic" pitchFamily="2" charset="0"/>
                <a:cs typeface="EB Garamond ExtraBold Italic" pitchFamily="2" charset="0"/>
              </a:rPr>
              <a:t>2015 – Deep Learning Revolution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80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688763" y="6408738"/>
            <a:ext cx="503237" cy="215900"/>
          </a:xfrm>
        </p:spPr>
        <p:txBody>
          <a:bodyPr/>
          <a:lstStyle/>
          <a:p>
            <a:fld id="{AFE3D702-57F1-4CB0-B451-B14F76DC041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6" descr="Grantová agentura ČR | SEF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55" y="3766132"/>
            <a:ext cx="4387850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64698" y="6129915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panagiotis.alexiou@ceitec.muni.cz</a:t>
            </a:r>
            <a:endParaRPr lang="en-US" dirty="0"/>
          </a:p>
        </p:txBody>
      </p:sp>
      <p:grpSp>
        <p:nvGrpSpPr>
          <p:cNvPr id="2056" name="Group 2055"/>
          <p:cNvGrpSpPr/>
          <p:nvPr/>
        </p:nvGrpSpPr>
        <p:grpSpPr>
          <a:xfrm>
            <a:off x="4907178" y="1537712"/>
            <a:ext cx="2125663" cy="3347858"/>
            <a:chOff x="401385" y="119242"/>
            <a:chExt cx="2125663" cy="3347858"/>
          </a:xfrm>
        </p:grpSpPr>
        <p:sp>
          <p:nvSpPr>
            <p:cNvPr id="6" name="AutoShape 2" descr="Fellowships, grants and career support – Installation Grants – EMBO"/>
            <p:cNvSpPr>
              <a:spLocks noChangeAspect="1" noChangeArrowheads="1"/>
            </p:cNvSpPr>
            <p:nvPr/>
          </p:nvSpPr>
          <p:spPr bwMode="auto">
            <a:xfrm>
              <a:off x="2222248" y="1732551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01385" y="119242"/>
              <a:ext cx="2069862" cy="1584164"/>
              <a:chOff x="401385" y="119242"/>
              <a:chExt cx="2069862" cy="1584164"/>
            </a:xfrm>
          </p:grpSpPr>
          <p:pic>
            <p:nvPicPr>
              <p:cNvPr id="11" name="Picture 2" descr="Loop | Panagiotis Alexiou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722" y="119242"/>
                <a:ext cx="1297188" cy="1297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01385" y="1334074"/>
                <a:ext cx="2069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Panagiotis Alexiou</a:t>
                </a:r>
                <a:endParaRPr lang="en-US" dirty="0"/>
              </a:p>
            </p:txBody>
          </p:sp>
        </p:grpSp>
        <p:grpSp>
          <p:nvGrpSpPr>
            <p:cNvPr id="2048" name="Group 2047"/>
            <p:cNvGrpSpPr/>
            <p:nvPr/>
          </p:nvGrpSpPr>
          <p:grpSpPr>
            <a:xfrm>
              <a:off x="653084" y="1703406"/>
              <a:ext cx="1539717" cy="1763694"/>
              <a:chOff x="653084" y="1703406"/>
              <a:chExt cx="1539717" cy="176369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657" y="1703406"/>
                <a:ext cx="1216572" cy="1476719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53084" y="3097768"/>
                <a:ext cx="1539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Vaclav Hejret</a:t>
                </a:r>
                <a:endParaRPr lang="en-US" dirty="0"/>
              </a:p>
            </p:txBody>
          </p:sp>
        </p:grpSp>
      </p:grpSp>
      <p:grpSp>
        <p:nvGrpSpPr>
          <p:cNvPr id="2055" name="Group 2054"/>
          <p:cNvGrpSpPr/>
          <p:nvPr/>
        </p:nvGrpSpPr>
        <p:grpSpPr>
          <a:xfrm>
            <a:off x="8008894" y="1537712"/>
            <a:ext cx="2300631" cy="3199975"/>
            <a:chOff x="3128469" y="307011"/>
            <a:chExt cx="2300631" cy="3199975"/>
          </a:xfrm>
        </p:grpSpPr>
        <p:grpSp>
          <p:nvGrpSpPr>
            <p:cNvPr id="2050" name="Group 2049"/>
            <p:cNvGrpSpPr/>
            <p:nvPr/>
          </p:nvGrpSpPr>
          <p:grpSpPr>
            <a:xfrm>
              <a:off x="3341149" y="1892862"/>
              <a:ext cx="1787670" cy="1614124"/>
              <a:chOff x="3341149" y="1892862"/>
              <a:chExt cx="1787670" cy="161412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536" y="1892862"/>
                <a:ext cx="1060490" cy="1287263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3341149" y="3137654"/>
                <a:ext cx="178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Eva Klimentova</a:t>
                </a:r>
                <a:endParaRPr lang="en-US" dirty="0"/>
              </a:p>
            </p:txBody>
          </p:sp>
        </p:grpSp>
        <p:grpSp>
          <p:nvGrpSpPr>
            <p:cNvPr id="2049" name="Group 2048"/>
            <p:cNvGrpSpPr/>
            <p:nvPr/>
          </p:nvGrpSpPr>
          <p:grpSpPr>
            <a:xfrm>
              <a:off x="3128469" y="307011"/>
              <a:ext cx="2300631" cy="1585851"/>
              <a:chOff x="3128469" y="307011"/>
              <a:chExt cx="2300631" cy="158585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536" y="307011"/>
                <a:ext cx="972892" cy="129718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128469" y="1523530"/>
                <a:ext cx="2300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Ilektra-Chara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Giassa</a:t>
                </a:r>
                <a:endParaRPr lang="en-US" dirty="0"/>
              </a:p>
            </p:txBody>
          </p:sp>
        </p:grpSp>
      </p:grpSp>
      <p:grpSp>
        <p:nvGrpSpPr>
          <p:cNvPr id="2054" name="Group 2053"/>
          <p:cNvGrpSpPr/>
          <p:nvPr/>
        </p:nvGrpSpPr>
        <p:grpSpPr>
          <a:xfrm>
            <a:off x="1330543" y="1537712"/>
            <a:ext cx="2232214" cy="3633335"/>
            <a:chOff x="6565626" y="499689"/>
            <a:chExt cx="2232214" cy="3633335"/>
          </a:xfrm>
        </p:grpSpPr>
        <p:grpSp>
          <p:nvGrpSpPr>
            <p:cNvPr id="2051" name="Group 2050"/>
            <p:cNvGrpSpPr/>
            <p:nvPr/>
          </p:nvGrpSpPr>
          <p:grpSpPr>
            <a:xfrm>
              <a:off x="6565626" y="499689"/>
              <a:ext cx="2232214" cy="1451079"/>
              <a:chOff x="6565626" y="499689"/>
              <a:chExt cx="2232214" cy="1451079"/>
            </a:xfrm>
          </p:grpSpPr>
          <p:pic>
            <p:nvPicPr>
              <p:cNvPr id="28" name="Picture 4" descr="RNA-DECO: Advisory Board"/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9719" y="499689"/>
                <a:ext cx="944022" cy="1203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565626" y="1581436"/>
                <a:ext cx="2232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Stepanka Vanacova</a:t>
                </a:r>
                <a:endParaRPr lang="en-US" dirty="0"/>
              </a:p>
            </p:txBody>
          </p:sp>
        </p:grpSp>
        <p:grpSp>
          <p:nvGrpSpPr>
            <p:cNvPr id="2053" name="Group 2052"/>
            <p:cNvGrpSpPr/>
            <p:nvPr/>
          </p:nvGrpSpPr>
          <p:grpSpPr>
            <a:xfrm>
              <a:off x="6969579" y="1976408"/>
              <a:ext cx="1424301" cy="2156616"/>
              <a:chOff x="6969579" y="1976408"/>
              <a:chExt cx="1424301" cy="2156616"/>
            </a:xfrm>
          </p:grpSpPr>
          <p:pic>
            <p:nvPicPr>
              <p:cNvPr id="27" name="Picture 2" descr="Nandan Mysore Varadarajan | CEITEC - výzkumné centrum"/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9872" y="1976408"/>
                <a:ext cx="1203717" cy="1203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969579" y="3209694"/>
                <a:ext cx="142430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Nandan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pPr algn="ctr"/>
                <a:r>
                  <a:rPr lang="en-US" dirty="0" smtClean="0"/>
                  <a:t>Mysore </a:t>
                </a:r>
              </a:p>
              <a:p>
                <a:pPr algn="ctr"/>
                <a:r>
                  <a:rPr lang="en-US" dirty="0" err="1" smtClean="0"/>
                  <a:t>Varadarajan</a:t>
                </a:r>
                <a:endParaRPr lang="en-US" dirty="0"/>
              </a:p>
            </p:txBody>
          </p:sp>
        </p:grpSp>
      </p:grpSp>
      <p:sp>
        <p:nvSpPr>
          <p:cNvPr id="2057" name="TextBox 2056"/>
          <p:cNvSpPr txBox="1"/>
          <p:nvPr/>
        </p:nvSpPr>
        <p:spPr>
          <a:xfrm>
            <a:off x="1330543" y="991201"/>
            <a:ext cx="25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Wet Lab experiments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622969" y="991201"/>
            <a:ext cx="263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Data Analysis Pipeline</a:t>
            </a:r>
            <a:endParaRPr 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656234" y="991201"/>
            <a:ext cx="30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Machine Learning Models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43663" y="273136"/>
            <a:ext cx="430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Modelling of Ago2 Binding using CLASH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2969" y="791963"/>
            <a:ext cx="6169949" cy="4448537"/>
          </a:xfrm>
          <a:prstGeom prst="rect">
            <a:avLst/>
          </a:prstGeom>
          <a:noFill/>
          <a:ln w="28575" cap="flat" cmpd="sng" algn="ctr">
            <a:solidFill>
              <a:srgbClr val="62BB4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5585"/>
            <a:ext cx="12192000" cy="685800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GB"/>
              <a:pPr/>
              <a:t>20</a:t>
            </a:fld>
            <a:endParaRPr/>
          </a:p>
        </p:txBody>
      </p:sp>
      <p:pic>
        <p:nvPicPr>
          <p:cNvPr id="4" name="Google Shape;330;p30"/>
          <p:cNvPicPr preferRelativeResize="0"/>
          <p:nvPr/>
        </p:nvPicPr>
        <p:blipFill rotWithShape="1">
          <a:blip r:embed="rId4">
            <a:alphaModFix/>
          </a:blip>
          <a:srcRect l="14474" t="10617" r="15740" b="21209"/>
          <a:stretch/>
        </p:blipFill>
        <p:spPr>
          <a:xfrm>
            <a:off x="262328" y="194872"/>
            <a:ext cx="3485213" cy="1349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oogle Shape;33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1944" y="2026920"/>
            <a:ext cx="2873330" cy="169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cdn.openai.com/dall-e-2/demos/variations/modified/girl_with_pearl_earring/0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41" y="4130891"/>
            <a:ext cx="2611532" cy="26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PT-3 Generated Haikus. An initial exploration on generating… | by David  Harkin | Med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40" y="5740089"/>
            <a:ext cx="1668966" cy="8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penAI GPT-3: Beeindruckende Web-Entwicklung auf Zuruf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3" b="89913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31" y="4902623"/>
            <a:ext cx="2402426" cy="19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1252" y="125660"/>
            <a:ext cx="265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TACGTCAGTTCATGAAGCTA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(driver ~20nt)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5742" y="125660"/>
            <a:ext cx="3528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AGTTCTAGTTCGTCCGTCAGTGTCAG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TTCATGAGCACCAGTCACGTTCGTCTA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(target ~50nt)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ross 5"/>
          <p:cNvSpPr/>
          <p:nvPr/>
        </p:nvSpPr>
        <p:spPr>
          <a:xfrm rot="2700000">
            <a:off x="5702950" y="346224"/>
            <a:ext cx="396240" cy="396240"/>
          </a:xfrm>
          <a:prstGeom prst="plus">
            <a:avLst>
              <a:gd name="adj" fmla="val 3782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1" y="1488439"/>
            <a:ext cx="5031328" cy="4710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2021839"/>
            <a:ext cx="4921383" cy="343471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953760" y="3235960"/>
            <a:ext cx="1651000" cy="12750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13600" y="2128520"/>
            <a:ext cx="1407160" cy="1031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84640" y="1950720"/>
            <a:ext cx="568960" cy="523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632440" y="2087880"/>
            <a:ext cx="1407160" cy="14071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Grantová agentura ČR | SEFI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45100"/>
            <a:ext cx="1798320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86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336549"/>
            <a:ext cx="4918555" cy="6270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97090" y="4277517"/>
            <a:ext cx="411480" cy="5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2480" y="2548531"/>
            <a:ext cx="139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Repeat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</a:t>
            </a:r>
            <a:r>
              <a:rPr lang="en-US" dirty="0" smtClean="0"/>
              <a:t> times</a:t>
            </a:r>
          </a:p>
          <a:p>
            <a:pPr algn="ctr"/>
            <a:r>
              <a:rPr lang="en-US" dirty="0" smtClean="0"/>
              <a:t>(layer depth)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215630" y="4058503"/>
            <a:ext cx="3088640" cy="2436892"/>
            <a:chOff x="6766560" y="3766403"/>
            <a:chExt cx="3088640" cy="2436892"/>
          </a:xfrm>
        </p:grpSpPr>
        <p:sp>
          <p:nvSpPr>
            <p:cNvPr id="2" name="Rectangle 1"/>
            <p:cNvSpPr/>
            <p:nvPr/>
          </p:nvSpPr>
          <p:spPr>
            <a:xfrm>
              <a:off x="6766560" y="4135735"/>
              <a:ext cx="2946400" cy="175432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b="1" i="0" dirty="0" smtClean="0">
                  <a:solidFill>
                    <a:srgbClr val="1D1C1D"/>
                  </a:solidFill>
                  <a:effectLst/>
                  <a:latin typeface="Slack-Lato"/>
                </a:rPr>
                <a:t>6</a:t>
              </a:r>
              <a:r>
                <a:rPr lang="en-US" b="0" i="0" dirty="0" smtClean="0">
                  <a:solidFill>
                    <a:srgbClr val="1D1C1D"/>
                  </a:solidFill>
                  <a:effectLst/>
                  <a:latin typeface="Slack-Lato"/>
                </a:rPr>
                <a:t> convolutional layers</a:t>
              </a:r>
            </a:p>
            <a:p>
              <a:r>
                <a:rPr lang="en-US" b="0" i="0" dirty="0" smtClean="0">
                  <a:solidFill>
                    <a:srgbClr val="1D1C1D"/>
                  </a:solidFill>
                  <a:effectLst/>
                  <a:latin typeface="Slack-Lato"/>
                </a:rPr>
                <a:t>kernel size </a:t>
              </a:r>
              <a:r>
                <a:rPr lang="en-US" b="1" i="0" dirty="0" smtClean="0">
                  <a:solidFill>
                    <a:srgbClr val="1D1C1D"/>
                  </a:solidFill>
                  <a:effectLst/>
                  <a:latin typeface="Slack-Lato"/>
                </a:rPr>
                <a:t>4</a:t>
              </a:r>
            </a:p>
            <a:p>
              <a:r>
                <a:rPr lang="en-US" b="0" i="0" dirty="0" smtClean="0">
                  <a:solidFill>
                    <a:srgbClr val="1D1C1D"/>
                  </a:solidFill>
                  <a:effectLst/>
                  <a:latin typeface="Slack-Lato"/>
                </a:rPr>
                <a:t>pool size </a:t>
              </a:r>
              <a:r>
                <a:rPr lang="en-US" b="1" i="0" dirty="0" smtClean="0">
                  <a:solidFill>
                    <a:srgbClr val="1D1C1D"/>
                  </a:solidFill>
                  <a:effectLst/>
                  <a:latin typeface="Slack-Lato"/>
                </a:rPr>
                <a:t>2</a:t>
              </a:r>
            </a:p>
            <a:p>
              <a:r>
                <a:rPr lang="en-US" b="0" i="0" dirty="0" smtClean="0">
                  <a:solidFill>
                    <a:srgbClr val="1D1C1D"/>
                  </a:solidFill>
                  <a:effectLst/>
                  <a:latin typeface="Slack-Lato"/>
                </a:rPr>
                <a:t>dropout rate </a:t>
              </a:r>
              <a:r>
                <a:rPr lang="en-US" b="1" i="0" dirty="0" smtClean="0">
                  <a:solidFill>
                    <a:srgbClr val="1D1C1D"/>
                  </a:solidFill>
                  <a:effectLst/>
                  <a:latin typeface="Slack-Lato"/>
                </a:rPr>
                <a:t>0.2</a:t>
              </a:r>
            </a:p>
            <a:p>
              <a:r>
                <a:rPr lang="en-US" b="1" i="0" dirty="0" smtClean="0">
                  <a:solidFill>
                    <a:srgbClr val="1D1C1D"/>
                  </a:solidFill>
                  <a:effectLst/>
                  <a:latin typeface="Slack-Lato"/>
                </a:rPr>
                <a:t>3</a:t>
              </a:r>
              <a:r>
                <a:rPr lang="en-US" b="0" i="0" dirty="0" smtClean="0">
                  <a:solidFill>
                    <a:srgbClr val="1D1C1D"/>
                  </a:solidFill>
                  <a:effectLst/>
                  <a:latin typeface="Slack-Lato"/>
                </a:rPr>
                <a:t> dense layers</a:t>
              </a:r>
            </a:p>
            <a:p>
              <a:r>
                <a:rPr lang="en-US" b="0" i="0" dirty="0" smtClean="0">
                  <a:solidFill>
                    <a:srgbClr val="1D1C1D"/>
                  </a:solidFill>
                  <a:effectLst/>
                  <a:latin typeface="Slack-Lato"/>
                </a:rPr>
                <a:t>learning rate </a:t>
              </a:r>
              <a:r>
                <a:rPr lang="en-US" b="1" i="0" dirty="0" smtClean="0">
                  <a:solidFill>
                    <a:srgbClr val="1D1C1D"/>
                  </a:solidFill>
                  <a:effectLst/>
                  <a:latin typeface="Slack-Lato"/>
                </a:rPr>
                <a:t>0.01</a:t>
              </a:r>
              <a:endParaRPr lang="en-US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15319" y="3766403"/>
              <a:ext cx="28398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Hyperparameter Tuning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19819" y="5833963"/>
              <a:ext cx="28398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1:1 Balanced Dataset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7" y="123189"/>
            <a:ext cx="2671323" cy="186436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67127" y="5791200"/>
            <a:ext cx="2671323" cy="2667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67127" y="5791200"/>
            <a:ext cx="1894249" cy="2667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74" y="54737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81997" y="54737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1114251" y="2071985"/>
            <a:ext cx="733599" cy="358638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6" t="12430"/>
          <a:stretch/>
        </p:blipFill>
        <p:spPr>
          <a:xfrm>
            <a:off x="10905914" y="77481"/>
            <a:ext cx="1185755" cy="1243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84" y="77481"/>
            <a:ext cx="932490" cy="12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04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122" name="Picture 2" descr="https://lh5.googleusercontent.com/4nj2nn2T6F1EnqIV9lHsE-vSvDbDDJyV7WoQNZsT_sayXfzc8VDVa2Y_ZRtGNbDQuegBKfZtnPFdLeKljPopDOkDDxi89tZ2IQH7WzDI2lGscRczlw3PyRb7wT8RYNKStZNEDjx9W6y0thf6D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22"/>
          <a:stretch/>
        </p:blipFill>
        <p:spPr bwMode="auto">
          <a:xfrm>
            <a:off x="466725" y="1981200"/>
            <a:ext cx="10552568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 smtClean="0"/>
              <a:t>Can we predict binding sites? -- miRNA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85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146" name="Picture 2" descr="https://lh5.googleusercontent.com/4nj2nn2T6F1EnqIV9lHsE-vSvDbDDJyV7WoQNZsT_sayXfzc8VDVa2Y_ZRtGNbDQuegBKfZtnPFdLeKljPopDOkDDxi89tZ2IQH7WzDI2lGscRczlw3PyRb7wT8RYNKStZNEDjx9W6y0thf6D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 b="29480"/>
          <a:stretch/>
        </p:blipFill>
        <p:spPr bwMode="auto">
          <a:xfrm>
            <a:off x="466725" y="1949450"/>
            <a:ext cx="11102181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 smtClean="0"/>
              <a:t>Can we predict binding sites? -- tRNA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13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2399"/>
            <a:ext cx="6190133" cy="6226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99174"/>
            <a:ext cx="28041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Negative Class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8520" y="6099174"/>
            <a:ext cx="28041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Positive Class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454774"/>
            <a:ext cx="1539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55800" y="6454774"/>
            <a:ext cx="1305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Seed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8520" y="6468506"/>
            <a:ext cx="1539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No Seed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7120" y="6468506"/>
            <a:ext cx="1305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33600" y="1920240"/>
            <a:ext cx="1056640" cy="33274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59480" y="944880"/>
            <a:ext cx="1056640" cy="305308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87160" y="152399"/>
            <a:ext cx="534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miRNA Ago2 CNN model</a:t>
            </a:r>
          </a:p>
          <a:p>
            <a:endParaRPr lang="en-US" dirty="0"/>
          </a:p>
          <a:p>
            <a:r>
              <a:rPr lang="en-US" dirty="0" smtClean="0"/>
              <a:t>Our model has learned SOMETHING beyond seed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01" y="2233515"/>
            <a:ext cx="5650877" cy="27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9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2399"/>
            <a:ext cx="6190133" cy="6226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99174"/>
            <a:ext cx="28041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Negative Class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8520" y="6099174"/>
            <a:ext cx="28041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Positive Class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454774"/>
            <a:ext cx="1539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55800" y="6454774"/>
            <a:ext cx="1305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Seed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8520" y="6468506"/>
            <a:ext cx="1539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No Seed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7120" y="6468506"/>
            <a:ext cx="1305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33600" y="1920240"/>
            <a:ext cx="1056640" cy="33274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59480" y="944880"/>
            <a:ext cx="1056640" cy="305308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87160" y="152399"/>
            <a:ext cx="534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miRNA Ago2 CNN model</a:t>
            </a:r>
          </a:p>
          <a:p>
            <a:endParaRPr lang="en-US" dirty="0"/>
          </a:p>
          <a:p>
            <a:r>
              <a:rPr lang="en-US" dirty="0" smtClean="0"/>
              <a:t>Our model has learned SOMETHING beyond seed</a:t>
            </a:r>
          </a:p>
          <a:p>
            <a:r>
              <a:rPr lang="en-US" dirty="0" smtClean="0"/>
              <a:t>NOT Mismatches…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333" y="1443202"/>
            <a:ext cx="5157306" cy="52099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04682" y="4337050"/>
            <a:ext cx="900277" cy="1762124"/>
          </a:xfrm>
          <a:prstGeom prst="rect">
            <a:avLst/>
          </a:prstGeom>
          <a:noFill/>
          <a:ln>
            <a:solidFill>
              <a:srgbClr val="000000">
                <a:alpha val="1961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08312" y="2191244"/>
            <a:ext cx="885037" cy="2787156"/>
          </a:xfrm>
          <a:prstGeom prst="rect">
            <a:avLst/>
          </a:prstGeom>
          <a:noFill/>
          <a:ln>
            <a:solidFill>
              <a:srgbClr val="000000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903720" y="6378575"/>
            <a:ext cx="4773930" cy="459264"/>
            <a:chOff x="6339840" y="6085442"/>
            <a:chExt cx="5745480" cy="828579"/>
          </a:xfrm>
        </p:grpSpPr>
        <p:sp>
          <p:nvSpPr>
            <p:cNvPr id="19" name="TextBox 18"/>
            <p:cNvSpPr txBox="1"/>
            <p:nvPr/>
          </p:nvSpPr>
          <p:spPr>
            <a:xfrm>
              <a:off x="6339840" y="6085442"/>
              <a:ext cx="2804160" cy="4592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Negative Class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81160" y="6085442"/>
              <a:ext cx="2804160" cy="4592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Positive Class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39840" y="6441041"/>
              <a:ext cx="1539240" cy="4592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No Seed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441" y="6441041"/>
              <a:ext cx="1305560" cy="4592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Seed</a:t>
              </a:r>
              <a:endParaRPr lang="en-US" sz="1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81160" y="6454774"/>
              <a:ext cx="1539240" cy="4592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No Seed</a:t>
              </a:r>
              <a:endParaRPr lang="en-US" sz="1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779760" y="6454774"/>
              <a:ext cx="1305560" cy="4592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Seed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9115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6050"/>
            <a:ext cx="5937250" cy="593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146050"/>
            <a:ext cx="5937250" cy="5937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4001" y="6279634"/>
            <a:ext cx="71310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Our model has </a:t>
            </a:r>
            <a:r>
              <a:rPr lang="en-US" dirty="0" smtClean="0"/>
              <a:t>learned something DIFFERENT for miRNA and tRNA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44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6050"/>
            <a:ext cx="5937250" cy="593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146050"/>
            <a:ext cx="5937250" cy="5937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4001" y="6279634"/>
            <a:ext cx="71310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Our model has </a:t>
            </a:r>
            <a:r>
              <a:rPr lang="en-US" dirty="0" smtClean="0"/>
              <a:t>learned something DIFFERENT for miRNA and tRNA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781175" y="847725"/>
            <a:ext cx="3771900" cy="2219325"/>
          </a:xfrm>
          <a:custGeom>
            <a:avLst/>
            <a:gdLst>
              <a:gd name="connsiteX0" fmla="*/ 0 w 3771900"/>
              <a:gd name="connsiteY0" fmla="*/ 0 h 2219325"/>
              <a:gd name="connsiteX1" fmla="*/ 171450 w 3771900"/>
              <a:gd name="connsiteY1" fmla="*/ 66675 h 2219325"/>
              <a:gd name="connsiteX2" fmla="*/ 1295400 w 3771900"/>
              <a:gd name="connsiteY2" fmla="*/ 247650 h 2219325"/>
              <a:gd name="connsiteX3" fmla="*/ 2066925 w 3771900"/>
              <a:gd name="connsiteY3" fmla="*/ 581025 h 2219325"/>
              <a:gd name="connsiteX4" fmla="*/ 2724150 w 3771900"/>
              <a:gd name="connsiteY4" fmla="*/ 1152525 h 2219325"/>
              <a:gd name="connsiteX5" fmla="*/ 3390900 w 3771900"/>
              <a:gd name="connsiteY5" fmla="*/ 1752600 h 2219325"/>
              <a:gd name="connsiteX6" fmla="*/ 3771900 w 3771900"/>
              <a:gd name="connsiteY6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2219325">
                <a:moveTo>
                  <a:pt x="0" y="0"/>
                </a:moveTo>
                <a:lnTo>
                  <a:pt x="171450" y="66675"/>
                </a:lnTo>
                <a:lnTo>
                  <a:pt x="1295400" y="247650"/>
                </a:lnTo>
                <a:lnTo>
                  <a:pt x="2066925" y="581025"/>
                </a:lnTo>
                <a:lnTo>
                  <a:pt x="2724150" y="1152525"/>
                </a:lnTo>
                <a:lnTo>
                  <a:pt x="3390900" y="1752600"/>
                </a:lnTo>
                <a:lnTo>
                  <a:pt x="3771900" y="2219325"/>
                </a:lnTo>
              </a:path>
            </a:pathLst>
          </a:custGeom>
          <a:noFill/>
          <a:ln>
            <a:solidFill>
              <a:srgbClr val="2F528F">
                <a:alpha val="1176"/>
              </a:srgbClr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877050" y="1676400"/>
            <a:ext cx="4533900" cy="1447800"/>
          </a:xfrm>
          <a:custGeom>
            <a:avLst/>
            <a:gdLst>
              <a:gd name="connsiteX0" fmla="*/ 0 w 4533900"/>
              <a:gd name="connsiteY0" fmla="*/ 0 h 1447800"/>
              <a:gd name="connsiteX1" fmla="*/ 95250 w 4533900"/>
              <a:gd name="connsiteY1" fmla="*/ 209550 h 1447800"/>
              <a:gd name="connsiteX2" fmla="*/ 257175 w 4533900"/>
              <a:gd name="connsiteY2" fmla="*/ 428625 h 1447800"/>
              <a:gd name="connsiteX3" fmla="*/ 485775 w 4533900"/>
              <a:gd name="connsiteY3" fmla="*/ 600075 h 1447800"/>
              <a:gd name="connsiteX4" fmla="*/ 552450 w 4533900"/>
              <a:gd name="connsiteY4" fmla="*/ 790575 h 1447800"/>
              <a:gd name="connsiteX5" fmla="*/ 695325 w 4533900"/>
              <a:gd name="connsiteY5" fmla="*/ 914400 h 1447800"/>
              <a:gd name="connsiteX6" fmla="*/ 1085850 w 4533900"/>
              <a:gd name="connsiteY6" fmla="*/ 752475 h 1447800"/>
              <a:gd name="connsiteX7" fmla="*/ 1619250 w 4533900"/>
              <a:gd name="connsiteY7" fmla="*/ 809625 h 1447800"/>
              <a:gd name="connsiteX8" fmla="*/ 1838325 w 4533900"/>
              <a:gd name="connsiteY8" fmla="*/ 981075 h 1447800"/>
              <a:gd name="connsiteX9" fmla="*/ 2066925 w 4533900"/>
              <a:gd name="connsiteY9" fmla="*/ 1123950 h 1447800"/>
              <a:gd name="connsiteX10" fmla="*/ 2333625 w 4533900"/>
              <a:gd name="connsiteY10" fmla="*/ 1152525 h 1447800"/>
              <a:gd name="connsiteX11" fmla="*/ 2619375 w 4533900"/>
              <a:gd name="connsiteY11" fmla="*/ 1076325 h 1447800"/>
              <a:gd name="connsiteX12" fmla="*/ 2752725 w 4533900"/>
              <a:gd name="connsiteY12" fmla="*/ 1190625 h 1447800"/>
              <a:gd name="connsiteX13" fmla="*/ 3276600 w 4533900"/>
              <a:gd name="connsiteY13" fmla="*/ 1333500 h 1447800"/>
              <a:gd name="connsiteX14" fmla="*/ 3714750 w 4533900"/>
              <a:gd name="connsiteY14" fmla="*/ 1323975 h 1447800"/>
              <a:gd name="connsiteX15" fmla="*/ 4533900 w 4533900"/>
              <a:gd name="connsiteY15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33900" h="1447800">
                <a:moveTo>
                  <a:pt x="0" y="0"/>
                </a:moveTo>
                <a:lnTo>
                  <a:pt x="95250" y="209550"/>
                </a:lnTo>
                <a:lnTo>
                  <a:pt x="257175" y="428625"/>
                </a:lnTo>
                <a:lnTo>
                  <a:pt x="485775" y="600075"/>
                </a:lnTo>
                <a:lnTo>
                  <a:pt x="552450" y="790575"/>
                </a:lnTo>
                <a:lnTo>
                  <a:pt x="695325" y="914400"/>
                </a:lnTo>
                <a:lnTo>
                  <a:pt x="1085850" y="752475"/>
                </a:lnTo>
                <a:lnTo>
                  <a:pt x="1619250" y="809625"/>
                </a:lnTo>
                <a:lnTo>
                  <a:pt x="1838325" y="981075"/>
                </a:lnTo>
                <a:lnTo>
                  <a:pt x="2066925" y="1123950"/>
                </a:lnTo>
                <a:lnTo>
                  <a:pt x="2333625" y="1152525"/>
                </a:lnTo>
                <a:lnTo>
                  <a:pt x="2619375" y="1076325"/>
                </a:lnTo>
                <a:lnTo>
                  <a:pt x="2752725" y="1190625"/>
                </a:lnTo>
                <a:lnTo>
                  <a:pt x="3276600" y="1333500"/>
                </a:lnTo>
                <a:lnTo>
                  <a:pt x="3714750" y="1323975"/>
                </a:lnTo>
                <a:lnTo>
                  <a:pt x="4533900" y="1447800"/>
                </a:lnTo>
              </a:path>
            </a:pathLst>
          </a:custGeom>
          <a:noFill/>
          <a:ln>
            <a:solidFill>
              <a:srgbClr val="2F528F">
                <a:alpha val="1961"/>
              </a:srgbClr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7750" y="1019175"/>
            <a:ext cx="4533900" cy="2114550"/>
          </a:xfrm>
          <a:custGeom>
            <a:avLst/>
            <a:gdLst>
              <a:gd name="connsiteX0" fmla="*/ 0 w 4533900"/>
              <a:gd name="connsiteY0" fmla="*/ 0 h 2114550"/>
              <a:gd name="connsiteX1" fmla="*/ 171450 w 4533900"/>
              <a:gd name="connsiteY1" fmla="*/ 200025 h 2114550"/>
              <a:gd name="connsiteX2" fmla="*/ 247650 w 4533900"/>
              <a:gd name="connsiteY2" fmla="*/ 447675 h 2114550"/>
              <a:gd name="connsiteX3" fmla="*/ 342900 w 4533900"/>
              <a:gd name="connsiteY3" fmla="*/ 638175 h 2114550"/>
              <a:gd name="connsiteX4" fmla="*/ 561975 w 4533900"/>
              <a:gd name="connsiteY4" fmla="*/ 762000 h 2114550"/>
              <a:gd name="connsiteX5" fmla="*/ 942975 w 4533900"/>
              <a:gd name="connsiteY5" fmla="*/ 952500 h 2114550"/>
              <a:gd name="connsiteX6" fmla="*/ 1238250 w 4533900"/>
              <a:gd name="connsiteY6" fmla="*/ 1057275 h 2114550"/>
              <a:gd name="connsiteX7" fmla="*/ 1533525 w 4533900"/>
              <a:gd name="connsiteY7" fmla="*/ 1247775 h 2114550"/>
              <a:gd name="connsiteX8" fmla="*/ 1847850 w 4533900"/>
              <a:gd name="connsiteY8" fmla="*/ 1352550 h 2114550"/>
              <a:gd name="connsiteX9" fmla="*/ 2457450 w 4533900"/>
              <a:gd name="connsiteY9" fmla="*/ 1457325 h 2114550"/>
              <a:gd name="connsiteX10" fmla="*/ 2990850 w 4533900"/>
              <a:gd name="connsiteY10" fmla="*/ 1600200 h 2114550"/>
              <a:gd name="connsiteX11" fmla="*/ 3381375 w 4533900"/>
              <a:gd name="connsiteY11" fmla="*/ 1695450 h 2114550"/>
              <a:gd name="connsiteX12" fmla="*/ 4000500 w 4533900"/>
              <a:gd name="connsiteY12" fmla="*/ 1914525 h 2114550"/>
              <a:gd name="connsiteX13" fmla="*/ 4533900 w 4533900"/>
              <a:gd name="connsiteY1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33900" h="2114550">
                <a:moveTo>
                  <a:pt x="0" y="0"/>
                </a:moveTo>
                <a:lnTo>
                  <a:pt x="171450" y="200025"/>
                </a:lnTo>
                <a:lnTo>
                  <a:pt x="247650" y="447675"/>
                </a:lnTo>
                <a:lnTo>
                  <a:pt x="342900" y="638175"/>
                </a:lnTo>
                <a:lnTo>
                  <a:pt x="561975" y="762000"/>
                </a:lnTo>
                <a:lnTo>
                  <a:pt x="942975" y="952500"/>
                </a:lnTo>
                <a:lnTo>
                  <a:pt x="1238250" y="1057275"/>
                </a:lnTo>
                <a:lnTo>
                  <a:pt x="1533525" y="1247775"/>
                </a:lnTo>
                <a:lnTo>
                  <a:pt x="1847850" y="1352550"/>
                </a:lnTo>
                <a:lnTo>
                  <a:pt x="2457450" y="1457325"/>
                </a:lnTo>
                <a:lnTo>
                  <a:pt x="2990850" y="1600200"/>
                </a:lnTo>
                <a:lnTo>
                  <a:pt x="3381375" y="1695450"/>
                </a:lnTo>
                <a:lnTo>
                  <a:pt x="4000500" y="1914525"/>
                </a:lnTo>
                <a:lnTo>
                  <a:pt x="4533900" y="2114550"/>
                </a:lnTo>
              </a:path>
            </a:pathLst>
          </a:custGeom>
          <a:noFill/>
          <a:ln>
            <a:solidFill>
              <a:srgbClr val="2F528F">
                <a:alpha val="1176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81175" y="2990850"/>
            <a:ext cx="2038351" cy="0"/>
          </a:xfrm>
          <a:prstGeom prst="line">
            <a:avLst/>
          </a:prstGeom>
          <a:ln>
            <a:solidFill>
              <a:srgbClr val="4472C4">
                <a:alpha val="3137"/>
              </a:srgbClr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9525" y="3324225"/>
            <a:ext cx="2038351" cy="0"/>
          </a:xfrm>
          <a:prstGeom prst="line">
            <a:avLst/>
          </a:prstGeom>
          <a:ln>
            <a:solidFill>
              <a:srgbClr val="4472C4">
                <a:alpha val="3137"/>
              </a:srgbClr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29525" y="3600450"/>
            <a:ext cx="2038351" cy="0"/>
          </a:xfrm>
          <a:prstGeom prst="line">
            <a:avLst/>
          </a:prstGeom>
          <a:ln>
            <a:solidFill>
              <a:srgbClr val="4472C4">
                <a:alpha val="3137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81174" y="3324225"/>
            <a:ext cx="2038351" cy="0"/>
          </a:xfrm>
          <a:prstGeom prst="line">
            <a:avLst/>
          </a:prstGeom>
          <a:ln>
            <a:solidFill>
              <a:srgbClr val="4472C4">
                <a:alpha val="3137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7400925" y="885825"/>
            <a:ext cx="4095750" cy="2266950"/>
          </a:xfrm>
          <a:custGeom>
            <a:avLst/>
            <a:gdLst>
              <a:gd name="connsiteX0" fmla="*/ 0 w 4095750"/>
              <a:gd name="connsiteY0" fmla="*/ 0 h 2266950"/>
              <a:gd name="connsiteX1" fmla="*/ 171450 w 4095750"/>
              <a:gd name="connsiteY1" fmla="*/ 152400 h 2266950"/>
              <a:gd name="connsiteX2" fmla="*/ 295275 w 4095750"/>
              <a:gd name="connsiteY2" fmla="*/ 266700 h 2266950"/>
              <a:gd name="connsiteX3" fmla="*/ 409575 w 4095750"/>
              <a:gd name="connsiteY3" fmla="*/ 438150 h 2266950"/>
              <a:gd name="connsiteX4" fmla="*/ 1000125 w 4095750"/>
              <a:gd name="connsiteY4" fmla="*/ 647700 h 2266950"/>
              <a:gd name="connsiteX5" fmla="*/ 1085850 w 4095750"/>
              <a:gd name="connsiteY5" fmla="*/ 914400 h 2266950"/>
              <a:gd name="connsiteX6" fmla="*/ 1333500 w 4095750"/>
              <a:gd name="connsiteY6" fmla="*/ 971550 h 2266950"/>
              <a:gd name="connsiteX7" fmla="*/ 1571625 w 4095750"/>
              <a:gd name="connsiteY7" fmla="*/ 1047750 h 2266950"/>
              <a:gd name="connsiteX8" fmla="*/ 1790700 w 4095750"/>
              <a:gd name="connsiteY8" fmla="*/ 1304925 h 2266950"/>
              <a:gd name="connsiteX9" fmla="*/ 1885950 w 4095750"/>
              <a:gd name="connsiteY9" fmla="*/ 1504950 h 2266950"/>
              <a:gd name="connsiteX10" fmla="*/ 2105025 w 4095750"/>
              <a:gd name="connsiteY10" fmla="*/ 1647825 h 2266950"/>
              <a:gd name="connsiteX11" fmla="*/ 2343150 w 4095750"/>
              <a:gd name="connsiteY11" fmla="*/ 1762125 h 2266950"/>
              <a:gd name="connsiteX12" fmla="*/ 2647950 w 4095750"/>
              <a:gd name="connsiteY12" fmla="*/ 1885950 h 2266950"/>
              <a:gd name="connsiteX13" fmla="*/ 4010025 w 4095750"/>
              <a:gd name="connsiteY13" fmla="*/ 2228850 h 2266950"/>
              <a:gd name="connsiteX14" fmla="*/ 4095750 w 4095750"/>
              <a:gd name="connsiteY14" fmla="*/ 22669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5750" h="2266950">
                <a:moveTo>
                  <a:pt x="0" y="0"/>
                </a:moveTo>
                <a:lnTo>
                  <a:pt x="171450" y="152400"/>
                </a:lnTo>
                <a:lnTo>
                  <a:pt x="295275" y="266700"/>
                </a:lnTo>
                <a:lnTo>
                  <a:pt x="409575" y="438150"/>
                </a:lnTo>
                <a:lnTo>
                  <a:pt x="1000125" y="647700"/>
                </a:lnTo>
                <a:lnTo>
                  <a:pt x="1085850" y="914400"/>
                </a:lnTo>
                <a:lnTo>
                  <a:pt x="1333500" y="971550"/>
                </a:lnTo>
                <a:lnTo>
                  <a:pt x="1571625" y="1047750"/>
                </a:lnTo>
                <a:lnTo>
                  <a:pt x="1790700" y="1304925"/>
                </a:lnTo>
                <a:lnTo>
                  <a:pt x="1885950" y="1504950"/>
                </a:lnTo>
                <a:lnTo>
                  <a:pt x="2105025" y="1647825"/>
                </a:lnTo>
                <a:lnTo>
                  <a:pt x="2343150" y="1762125"/>
                </a:lnTo>
                <a:lnTo>
                  <a:pt x="2647950" y="1885950"/>
                </a:lnTo>
                <a:lnTo>
                  <a:pt x="4010025" y="2228850"/>
                </a:lnTo>
                <a:lnTo>
                  <a:pt x="4095750" y="2266950"/>
                </a:lnTo>
              </a:path>
            </a:pathLst>
          </a:custGeom>
          <a:noFill/>
          <a:ln>
            <a:solidFill>
              <a:srgbClr val="2F528F">
                <a:alpha val="1961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9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609025" y="1565189"/>
            <a:ext cx="3661763" cy="17000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3600" y="2779980"/>
            <a:ext cx="3721100" cy="938096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</a:p>
          <a:p>
            <a:endParaRPr lang="en-US" dirty="0"/>
          </a:p>
        </p:txBody>
      </p:sp>
      <p:pic>
        <p:nvPicPr>
          <p:cNvPr id="4" name="Picture 6" descr="Grantová agentura ČR | SEF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45100"/>
            <a:ext cx="1798320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scover Horizon Europe's Marie Curie Postdoctoral Fellowships | EURAXES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" y="4900910"/>
            <a:ext cx="942975" cy="9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Fellowships, grants and career support – Installation Grants – EMB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630" y="5898848"/>
            <a:ext cx="1479812" cy="8314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87722" y="112581"/>
            <a:ext cx="9923874" cy="2886858"/>
            <a:chOff x="1069665" y="180366"/>
            <a:chExt cx="10131319" cy="2947205"/>
          </a:xfrm>
        </p:grpSpPr>
        <p:grpSp>
          <p:nvGrpSpPr>
            <p:cNvPr id="10" name="Group 9"/>
            <p:cNvGrpSpPr/>
            <p:nvPr/>
          </p:nvGrpSpPr>
          <p:grpSpPr>
            <a:xfrm>
              <a:off x="2509804" y="180366"/>
              <a:ext cx="8691180" cy="2947205"/>
              <a:chOff x="1467471" y="107092"/>
              <a:chExt cx="9299778" cy="315358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467471" y="107092"/>
                <a:ext cx="8060896" cy="3153583"/>
                <a:chOff x="1554269" y="164757"/>
                <a:chExt cx="8481905" cy="331829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4269" y="164757"/>
                  <a:ext cx="1491049" cy="149104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6229" y="1991998"/>
                  <a:ext cx="1118287" cy="1491049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5934" y="1991998"/>
                  <a:ext cx="1218976" cy="147964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158"/>
                <a:stretch/>
              </p:blipFill>
              <p:spPr>
                <a:xfrm>
                  <a:off x="4438364" y="191866"/>
                  <a:ext cx="1342767" cy="1463941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75738" y="177114"/>
                  <a:ext cx="1132207" cy="1491049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84737" y="191866"/>
                  <a:ext cx="1234475" cy="146394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9632" y="191867"/>
                  <a:ext cx="1286542" cy="146394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986"/>
                <a:stretch/>
              </p:blipFill>
              <p:spPr>
                <a:xfrm>
                  <a:off x="5911551" y="207650"/>
                  <a:ext cx="1342766" cy="1448157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2314" y="137321"/>
                <a:ext cx="1114935" cy="1394087"/>
              </a:xfrm>
              <a:prstGeom prst="rect">
                <a:avLst/>
              </a:prstGeom>
            </p:spPr>
          </p:pic>
        </p:grpSp>
        <p:pic>
          <p:nvPicPr>
            <p:cNvPr id="11" name="Picture 2" descr="Loop | Panagiotis Alexiou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665" y="187166"/>
              <a:ext cx="1324304" cy="132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8301" y="5325824"/>
            <a:ext cx="1285499" cy="443044"/>
          </a:xfrm>
          <a:prstGeom prst="rect">
            <a:avLst/>
          </a:prstGeom>
        </p:spPr>
      </p:pic>
      <p:pic>
        <p:nvPicPr>
          <p:cNvPr id="2052" name="Picture 4" descr="ELIXIR CZ – Czech National Infrastructure for Biological Data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18" y="5144302"/>
            <a:ext cx="1282203" cy="6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RNA Summer School 2021 | CEITEC - výzkumné centru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65" y="5696585"/>
            <a:ext cx="1116965" cy="111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601" y="3266628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panagiotis.alexiou@ceitec.muni.cz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08135" y="2526535"/>
            <a:ext cx="3929349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Thanks to Collaborators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Stepanka Vanacova Lab (CEITEC)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Nandan</a:t>
            </a:r>
            <a:r>
              <a:rPr lang="en-US" dirty="0" smtClean="0"/>
              <a:t> </a:t>
            </a:r>
            <a:r>
              <a:rPr lang="en-US" dirty="0"/>
              <a:t>Mysore </a:t>
            </a:r>
            <a:r>
              <a:rPr lang="en-US" dirty="0" err="1"/>
              <a:t>Varadarajan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88443" y="1702251"/>
            <a:ext cx="1089953" cy="1323024"/>
          </a:xfrm>
          <a:prstGeom prst="rect">
            <a:avLst/>
          </a:prstGeom>
        </p:spPr>
      </p:pic>
      <p:pic>
        <p:nvPicPr>
          <p:cNvPr id="27" name="Picture 4" descr="RNA-DECO: Advisory Board"/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122108"/>
            <a:ext cx="1302755" cy="16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ndan Mysore Varadarajan | CEITEC - výzkumné centrum"/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83" y="4114242"/>
            <a:ext cx="1661135" cy="16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</a:t>
            </a:fld>
            <a:endParaRPr lang="en-US" dirty="0"/>
          </a:p>
        </p:txBody>
      </p:sp>
      <p:pic>
        <p:nvPicPr>
          <p:cNvPr id="1029" name="Picture 5" descr="https://lh6.googleusercontent.com/URjd1LM4F2BInXtm0njrPHaVaaV6xv_28RGu3n5vpYTpTWUwmlqgigoCnp4aeD46--5g_nDb_T-jnQjP6gf5qSwGHKDXMZTr3fxRy_Vx0OetwPgSgxErBaKwxV1T2dfhDRM--b0XVUXH6MJt4F_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7" y="210772"/>
            <a:ext cx="3465812" cy="61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3fEm2yJldZJjJqInwOJFBvTuv_iV4M30cGLCH3XOLEizrKSHyHtz9s0dbrMP8L_rjI2ZfOvzpThG8BVTrvm_gybjmv3fGKsH1n6g6yS3MC-I33tul5NzVeXuW3GG9-AAucunmx6lEmUOxYZlZ8EaS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18" y="210772"/>
            <a:ext cx="7620490" cy="62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9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55" y="0"/>
            <a:ext cx="8564068" cy="4093215"/>
          </a:xfrm>
          <a:prstGeom prst="rect">
            <a:avLst/>
          </a:prstGeom>
        </p:spPr>
      </p:pic>
      <p:pic>
        <p:nvPicPr>
          <p:cNvPr id="2050" name="Picture 2" descr="https://journals.plos.org/plosgenetics/article/figure/image?size=large&amp;id=10.1371/journal.pgen.1009058.g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9" y="3235425"/>
            <a:ext cx="5785616" cy="3563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25730" y="588670"/>
            <a:ext cx="291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Seed Binding</a:t>
            </a:r>
          </a:p>
          <a:p>
            <a:pPr algn="ctr"/>
            <a:r>
              <a:rPr lang="en-US" sz="3600" dirty="0" smtClean="0"/>
              <a:t>+</a:t>
            </a:r>
          </a:p>
          <a:p>
            <a:pPr algn="ctr"/>
            <a:r>
              <a:rPr lang="en-US" sz="3600" dirty="0" smtClean="0"/>
              <a:t>More?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1242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" y="205578"/>
            <a:ext cx="6614876" cy="650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0" y="105410"/>
            <a:ext cx="4649787" cy="1954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87480" y="95250"/>
            <a:ext cx="604520" cy="74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905" y="2059515"/>
            <a:ext cx="3504713" cy="45529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748905" y="3611880"/>
            <a:ext cx="3504713" cy="0"/>
          </a:xfrm>
          <a:prstGeom prst="line">
            <a:avLst/>
          </a:prstGeom>
          <a:ln>
            <a:solidFill>
              <a:srgbClr val="FFFFFF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48905" y="3754120"/>
            <a:ext cx="3504713" cy="0"/>
          </a:xfrm>
          <a:prstGeom prst="line">
            <a:avLst/>
          </a:prstGeom>
          <a:ln>
            <a:solidFill>
              <a:srgbClr val="FFFFFF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48905" y="3916680"/>
            <a:ext cx="3504713" cy="0"/>
          </a:xfrm>
          <a:prstGeom prst="line">
            <a:avLst/>
          </a:prstGeom>
          <a:ln>
            <a:solidFill>
              <a:srgbClr val="FFFFFF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08265" y="4048760"/>
            <a:ext cx="1792996" cy="0"/>
          </a:xfrm>
          <a:prstGeom prst="line">
            <a:avLst/>
          </a:prstGeom>
          <a:ln>
            <a:solidFill>
              <a:srgbClr val="FFFFFF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952865" y="4658360"/>
            <a:ext cx="1792996" cy="0"/>
          </a:xfrm>
          <a:prstGeom prst="line">
            <a:avLst/>
          </a:prstGeom>
          <a:ln>
            <a:solidFill>
              <a:srgbClr val="FFFFFF">
                <a:alpha val="1176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2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"/>
          <p:cNvSpPr txBox="1">
            <a:spLocks noGrp="1"/>
          </p:cNvSpPr>
          <p:nvPr>
            <p:ph type="title"/>
          </p:nvPr>
        </p:nvSpPr>
        <p:spPr>
          <a:xfrm>
            <a:off x="466725" y="365125"/>
            <a:ext cx="6484500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CLIP-Seq </a:t>
            </a:r>
            <a:r>
              <a:rPr lang="en-US" dirty="0" smtClean="0"/>
              <a:t>lacks </a:t>
            </a:r>
            <a:r>
              <a:rPr lang="en-US" dirty="0"/>
              <a:t>the connection </a:t>
            </a:r>
            <a:endParaRPr dirty="0"/>
          </a:p>
        </p:txBody>
      </p:sp>
      <p:sp>
        <p:nvSpPr>
          <p:cNvPr id="210" name="Google Shape;210;p18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6</a:t>
            </a:fld>
            <a:endParaRPr>
              <a:solidFill>
                <a:srgbClr val="181818"/>
              </a:solidFill>
            </a:endParaRPr>
          </a:p>
        </p:txBody>
      </p:sp>
      <p:pic>
        <p:nvPicPr>
          <p:cNvPr id="211" name="Google Shape;211;p18"/>
          <p:cNvPicPr preferRelativeResize="0"/>
          <p:nvPr/>
        </p:nvPicPr>
        <p:blipFill rotWithShape="1">
          <a:blip r:embed="rId3">
            <a:alphaModFix/>
          </a:blip>
          <a:srcRect t="68632"/>
          <a:stretch/>
        </p:blipFill>
        <p:spPr>
          <a:xfrm>
            <a:off x="8149975" y="3390900"/>
            <a:ext cx="3017526" cy="232915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p18"/>
          <p:cNvSpPr txBox="1"/>
          <p:nvPr/>
        </p:nvSpPr>
        <p:spPr>
          <a:xfrm>
            <a:off x="849000" y="2065900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18"/>
          <p:cNvPicPr preferRelativeResize="0"/>
          <p:nvPr/>
        </p:nvPicPr>
        <p:blipFill rotWithShape="1">
          <a:blip r:embed="rId3">
            <a:alphaModFix/>
          </a:blip>
          <a:srcRect b="63302"/>
          <a:stretch/>
        </p:blipFill>
        <p:spPr>
          <a:xfrm>
            <a:off x="736875" y="3390900"/>
            <a:ext cx="3017526" cy="232915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 t="36739" b="31071"/>
          <a:stretch/>
        </p:blipFill>
        <p:spPr>
          <a:xfrm>
            <a:off x="4443425" y="3390900"/>
            <a:ext cx="3017526" cy="232915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5" name="Google Shape;215;p18"/>
          <p:cNvSpPr/>
          <p:nvPr/>
        </p:nvSpPr>
        <p:spPr>
          <a:xfrm rot="-1340862">
            <a:off x="1084852" y="3801631"/>
            <a:ext cx="311309" cy="509363"/>
          </a:xfrm>
          <a:prstGeom prst="lightningBolt">
            <a:avLst/>
          </a:prstGeom>
          <a:solidFill>
            <a:srgbClr val="FFD966"/>
          </a:solidFill>
          <a:ln w="9525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rot="758132">
            <a:off x="1274962" y="3633309"/>
            <a:ext cx="311289" cy="509401"/>
          </a:xfrm>
          <a:prstGeom prst="lightningBolt">
            <a:avLst/>
          </a:prstGeom>
          <a:solidFill>
            <a:srgbClr val="FFD966"/>
          </a:solidFill>
          <a:ln w="9525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 rot="-3408694">
            <a:off x="1027312" y="4040394"/>
            <a:ext cx="311337" cy="509354"/>
          </a:xfrm>
          <a:prstGeom prst="lightningBolt">
            <a:avLst/>
          </a:prstGeom>
          <a:solidFill>
            <a:srgbClr val="FFD966"/>
          </a:solidFill>
          <a:ln w="9525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 txBox="1"/>
          <p:nvPr/>
        </p:nvSpPr>
        <p:spPr>
          <a:xfrm>
            <a:off x="736875" y="3556325"/>
            <a:ext cx="4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UV</a:t>
            </a:r>
            <a:endParaRPr b="1"/>
          </a:p>
        </p:txBody>
      </p:sp>
      <p:sp>
        <p:nvSpPr>
          <p:cNvPr id="219" name="Google Shape;219;p18"/>
          <p:cNvSpPr txBox="1"/>
          <p:nvPr/>
        </p:nvSpPr>
        <p:spPr>
          <a:xfrm>
            <a:off x="754675" y="1405550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body" idx="1"/>
          </p:nvPr>
        </p:nvSpPr>
        <p:spPr>
          <a:xfrm>
            <a:off x="466725" y="1321225"/>
            <a:ext cx="7073400" cy="169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81818"/>
              </a:buClr>
              <a:buSzPts val="1800"/>
              <a:buChar char="•"/>
            </a:pPr>
            <a:r>
              <a:rPr lang="en-US" dirty="0">
                <a:solidFill>
                  <a:srgbClr val="181818"/>
                </a:solidFill>
              </a:rPr>
              <a:t>UV crosslinking</a:t>
            </a:r>
            <a:endParaRPr dirty="0">
              <a:solidFill>
                <a:srgbClr val="181818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800"/>
              <a:buChar char="•"/>
            </a:pPr>
            <a:r>
              <a:rPr lang="en-US" dirty="0">
                <a:solidFill>
                  <a:srgbClr val="181818"/>
                </a:solidFill>
              </a:rPr>
              <a:t>Immunoprecipitation</a:t>
            </a:r>
            <a:endParaRPr dirty="0">
              <a:solidFill>
                <a:srgbClr val="181818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800"/>
              <a:buChar char="•"/>
            </a:pPr>
            <a:r>
              <a:rPr lang="en-US" dirty="0">
                <a:solidFill>
                  <a:srgbClr val="181818"/>
                </a:solidFill>
              </a:rPr>
              <a:t>High-throughput sequencing</a:t>
            </a:r>
            <a:endParaRPr dirty="0">
              <a:solidFill>
                <a:srgbClr val="181818"/>
              </a:solidFill>
            </a:endParaRPr>
          </a:p>
        </p:txBody>
      </p:sp>
      <p:cxnSp>
        <p:nvCxnSpPr>
          <p:cNvPr id="221" name="Google Shape;221;p18"/>
          <p:cNvCxnSpPr>
            <a:stCxn id="213" idx="3"/>
            <a:endCxn id="214" idx="1"/>
          </p:cNvCxnSpPr>
          <p:nvPr/>
        </p:nvCxnSpPr>
        <p:spPr>
          <a:xfrm>
            <a:off x="3754401" y="4555475"/>
            <a:ext cx="68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" name="Google Shape;222;p18"/>
          <p:cNvCxnSpPr>
            <a:endCxn id="211" idx="1"/>
          </p:cNvCxnSpPr>
          <p:nvPr/>
        </p:nvCxnSpPr>
        <p:spPr>
          <a:xfrm>
            <a:off x="7488175" y="4555475"/>
            <a:ext cx="66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55941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lh6.googleusercontent.com/URjd1LM4F2BInXtm0njrPHaVaaV6xv_28RGu3n5vpYTpTWUwmlqgigoCnp4aeD46--5g_nDb_T-jnQjP6gf5qSwGHKDXMZTr3fxRy_Vx0OetwPgSgxErBaKwxV1T2dfhDRM--b0XVUXH6MJt4F_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9" y="3253371"/>
            <a:ext cx="1973759" cy="35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420838" y="3760569"/>
            <a:ext cx="1527410" cy="5848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Google Shape;228;p1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700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CLASH </a:t>
            </a:r>
            <a:r>
              <a:rPr lang="en-US" dirty="0" smtClean="0"/>
              <a:t>sequences Chimeric Reads</a:t>
            </a:r>
            <a:endParaRPr dirty="0"/>
          </a:p>
        </p:txBody>
      </p:sp>
      <p:sp>
        <p:nvSpPr>
          <p:cNvPr id="229" name="Google Shape;229;p1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181818"/>
                </a:solidFill>
              </a:rPr>
              <a:t>7</a:t>
            </a:fld>
            <a:endParaRPr>
              <a:solidFill>
                <a:srgbClr val="181818"/>
              </a:solidFill>
            </a:endParaRPr>
          </a:p>
        </p:txBody>
      </p:sp>
      <p:pic>
        <p:nvPicPr>
          <p:cNvPr id="230" name="Google Shape;2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2983" y="4232900"/>
            <a:ext cx="5889532" cy="26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292" y="1421602"/>
            <a:ext cx="7875262" cy="177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9640" y="134250"/>
            <a:ext cx="3021374" cy="63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367292" y="3755036"/>
            <a:ext cx="1633895" cy="614597"/>
          </a:xfrm>
          <a:prstGeom prst="ellipse">
            <a:avLst/>
          </a:prstGeom>
          <a:noFill/>
          <a:ln>
            <a:solidFill>
              <a:srgbClr val="2F528F">
                <a:alpha val="3137"/>
              </a:srgb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0838" y="5202197"/>
            <a:ext cx="1527410" cy="5848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9077" y="5910654"/>
            <a:ext cx="1527410" cy="5848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8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the drivers?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4" y="1523999"/>
            <a:ext cx="3468193" cy="43624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miRNAs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33919" y="1556163"/>
            <a:ext cx="3468193" cy="4362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tRNA fragments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522051" y="1523997"/>
            <a:ext cx="1387060" cy="4818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snoRNAs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224261" y="3849565"/>
            <a:ext cx="4510380" cy="82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72" y="2210372"/>
            <a:ext cx="4063115" cy="416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48" y="2038043"/>
            <a:ext cx="4622267" cy="2013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522050" y="4748168"/>
            <a:ext cx="2480729" cy="13078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yRNAs</a:t>
            </a:r>
            <a:r>
              <a:rPr lang="en-US" dirty="0"/>
              <a:t> </a:t>
            </a:r>
            <a:r>
              <a:rPr lang="en-US" dirty="0" smtClean="0"/>
              <a:t> ??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rRNAs</a:t>
            </a:r>
            <a:r>
              <a:rPr lang="en-US" dirty="0" smtClean="0"/>
              <a:t>   ??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vRNAs</a:t>
            </a:r>
            <a:r>
              <a:rPr lang="en-US" dirty="0" smtClean="0"/>
              <a:t>   ??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4320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95599" y="104383"/>
            <a:ext cx="6495046" cy="6411875"/>
            <a:chOff x="2829919" y="116205"/>
            <a:chExt cx="6495046" cy="6411875"/>
          </a:xfrm>
        </p:grpSpPr>
        <p:grpSp>
          <p:nvGrpSpPr>
            <p:cNvPr id="10" name="Group 9"/>
            <p:cNvGrpSpPr/>
            <p:nvPr/>
          </p:nvGrpSpPr>
          <p:grpSpPr>
            <a:xfrm>
              <a:off x="2829919" y="133580"/>
              <a:ext cx="6495046" cy="6394500"/>
              <a:chOff x="2829919" y="133580"/>
              <a:chExt cx="6495046" cy="6394500"/>
            </a:xfrm>
          </p:grpSpPr>
          <p:pic>
            <p:nvPicPr>
              <p:cNvPr id="7" name="Google Shape;241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947666" y="481168"/>
                <a:ext cx="6377299" cy="60074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Google Shape;242;p20"/>
              <p:cNvSpPr/>
              <p:nvPr/>
            </p:nvSpPr>
            <p:spPr>
              <a:xfrm>
                <a:off x="2829919" y="133580"/>
                <a:ext cx="1733400" cy="6394500"/>
              </a:xfrm>
              <a:prstGeom prst="roundRect">
                <a:avLst>
                  <a:gd name="adj" fmla="val 16667"/>
                </a:avLst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244;p20"/>
            <p:cNvSpPr txBox="1"/>
            <p:nvPr/>
          </p:nvSpPr>
          <p:spPr>
            <a:xfrm>
              <a:off x="3313219" y="116205"/>
              <a:ext cx="7668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chemeClr val="accent2"/>
                  </a:solidFill>
                </a:rPr>
                <a:t>LAB</a:t>
              </a:r>
              <a:endParaRPr sz="2100" b="1">
                <a:solidFill>
                  <a:schemeClr val="accent2"/>
                </a:solidFill>
              </a:endParaRPr>
            </a:p>
          </p:txBody>
        </p:sp>
      </p:grpSp>
      <p:pic>
        <p:nvPicPr>
          <p:cNvPr id="2050" name="Picture 2" descr="Nandan Mysore Varadarajan | CEITEC - výzkumné centr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4383"/>
            <a:ext cx="1203717" cy="12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NA-DECO: Advisory Boar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37" y="104383"/>
            <a:ext cx="944022" cy="12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775" y="1452727"/>
            <a:ext cx="485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Performed first ever Ago2-CLASH experiment</a:t>
            </a:r>
            <a:endParaRPr lang="en-US" dirty="0"/>
          </a:p>
        </p:txBody>
      </p:sp>
      <p:pic>
        <p:nvPicPr>
          <p:cNvPr id="15" name="Picture 6" descr="Grantová agentura ČR | SEF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45100"/>
            <a:ext cx="1798320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2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6059" y="2089833"/>
            <a:ext cx="2056947" cy="43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" descr="https://lh6.googleusercontent.com/URjd1LM4F2BInXtm0njrPHaVaaV6xv_28RGu3n5vpYTpTWUwmlqgigoCnp4aeD46--5g_nDb_T-jnQjP6gf5qSwGHKDXMZTr3fxRy_Vx0OetwPgSgxErBaKwxV1T2dfhDRM--b0XVUXH6MJt4F_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8" y="2089833"/>
            <a:ext cx="1973759" cy="35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47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13830</TotalTime>
  <Words>506</Words>
  <Application>Microsoft Office PowerPoint</Application>
  <PresentationFormat>Widescreen</PresentationFormat>
  <Paragraphs>195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Bahnschrift SemiBold SemiConden</vt:lpstr>
      <vt:lpstr>Calibri</vt:lpstr>
      <vt:lpstr>EB Garamond ExtraBold Italic</vt:lpstr>
      <vt:lpstr>Slack-Lato</vt:lpstr>
      <vt:lpstr>Office Theme</vt:lpstr>
      <vt:lpstr>Modelling of Ago2 Binding using CLASH</vt:lpstr>
      <vt:lpstr>PowerPoint Presentation</vt:lpstr>
      <vt:lpstr>PowerPoint Presentation</vt:lpstr>
      <vt:lpstr>PowerPoint Presentation</vt:lpstr>
      <vt:lpstr>PowerPoint Presentation</vt:lpstr>
      <vt:lpstr>CLIP-Seq lacks the connection </vt:lpstr>
      <vt:lpstr>CLASH sequences Chimeric Reads</vt:lpstr>
      <vt:lpstr>Who are the drivers?</vt:lpstr>
      <vt:lpstr>PowerPoint Presentation</vt:lpstr>
      <vt:lpstr>PowerPoint Presentation</vt:lpstr>
      <vt:lpstr>PowerPoint Presentation</vt:lpstr>
      <vt:lpstr>Bioinformatics pipeline</vt:lpstr>
      <vt:lpstr>Bioinformatics pipeline</vt:lpstr>
      <vt:lpstr>PowerPoint Presentation</vt:lpstr>
      <vt:lpstr>PowerPoint Presentation</vt:lpstr>
      <vt:lpstr>Results</vt:lpstr>
      <vt:lpstr>PowerPoint Presentation</vt:lpstr>
      <vt:lpstr>Can we learn how to predict binding sites?</vt:lpstr>
      <vt:lpstr>PowerPoint Presentation</vt:lpstr>
      <vt:lpstr>PowerPoint Presentation</vt:lpstr>
      <vt:lpstr>PowerPoint Presentation</vt:lpstr>
      <vt:lpstr>PowerPoint Presentation</vt:lpstr>
      <vt:lpstr>Can we predict binding sites? -- miRNA</vt:lpstr>
      <vt:lpstr>Can we predict binding sites? -- tRNA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Palata</dc:creator>
  <cp:lastModifiedBy>Panagiotis Alexiou</cp:lastModifiedBy>
  <cp:revision>380</cp:revision>
  <cp:lastPrinted>2017-09-20T07:48:49Z</cp:lastPrinted>
  <dcterms:created xsi:type="dcterms:W3CDTF">2017-09-06T10:48:47Z</dcterms:created>
  <dcterms:modified xsi:type="dcterms:W3CDTF">2022-06-15T06:49:32Z</dcterms:modified>
</cp:coreProperties>
</file>