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0" r:id="rId1"/>
    <p:sldMasterId id="2147483671" r:id="rId2"/>
  </p:sldMasterIdLst>
  <p:notesMasterIdLst>
    <p:notesMasterId r:id="rId128"/>
  </p:notesMasterIdLst>
  <p:sldIdLst>
    <p:sldId id="256" r:id="rId3"/>
    <p:sldId id="261" r:id="rId4"/>
    <p:sldId id="267" r:id="rId5"/>
    <p:sldId id="258" r:id="rId6"/>
    <p:sldId id="280" r:id="rId7"/>
    <p:sldId id="392" r:id="rId8"/>
    <p:sldId id="282" r:id="rId9"/>
    <p:sldId id="284" r:id="rId10"/>
    <p:sldId id="279" r:id="rId11"/>
    <p:sldId id="308" r:id="rId12"/>
    <p:sldId id="391" r:id="rId13"/>
    <p:sldId id="368" r:id="rId14"/>
    <p:sldId id="394" r:id="rId15"/>
    <p:sldId id="257" r:id="rId16"/>
    <p:sldId id="389" r:id="rId17"/>
    <p:sldId id="390" r:id="rId18"/>
    <p:sldId id="309" r:id="rId19"/>
    <p:sldId id="310" r:id="rId20"/>
    <p:sldId id="312" r:id="rId21"/>
    <p:sldId id="313" r:id="rId22"/>
    <p:sldId id="314" r:id="rId23"/>
    <p:sldId id="315" r:id="rId24"/>
    <p:sldId id="387" r:id="rId25"/>
    <p:sldId id="388" r:id="rId26"/>
    <p:sldId id="369" r:id="rId27"/>
    <p:sldId id="395" r:id="rId28"/>
    <p:sldId id="397" r:id="rId29"/>
    <p:sldId id="283" r:id="rId30"/>
    <p:sldId id="396" r:id="rId31"/>
    <p:sldId id="393" r:id="rId32"/>
    <p:sldId id="271" r:id="rId33"/>
    <p:sldId id="272" r:id="rId34"/>
    <p:sldId id="276" r:id="rId35"/>
    <p:sldId id="264" r:id="rId36"/>
    <p:sldId id="259" r:id="rId37"/>
    <p:sldId id="386" r:id="rId38"/>
    <p:sldId id="262" r:id="rId39"/>
    <p:sldId id="263" r:id="rId40"/>
    <p:sldId id="265" r:id="rId41"/>
    <p:sldId id="266" r:id="rId42"/>
    <p:sldId id="268" r:id="rId43"/>
    <p:sldId id="269" r:id="rId44"/>
    <p:sldId id="270" r:id="rId45"/>
    <p:sldId id="273" r:id="rId46"/>
    <p:sldId id="274" r:id="rId47"/>
    <p:sldId id="275" r:id="rId48"/>
    <p:sldId id="277" r:id="rId49"/>
    <p:sldId id="278" r:id="rId50"/>
    <p:sldId id="281" r:id="rId51"/>
    <p:sldId id="285" r:id="rId52"/>
    <p:sldId id="286" r:id="rId53"/>
    <p:sldId id="287" r:id="rId54"/>
    <p:sldId id="288" r:id="rId55"/>
    <p:sldId id="289" r:id="rId56"/>
    <p:sldId id="366" r:id="rId57"/>
    <p:sldId id="290" r:id="rId58"/>
    <p:sldId id="292" r:id="rId59"/>
    <p:sldId id="294" r:id="rId60"/>
    <p:sldId id="291" r:id="rId61"/>
    <p:sldId id="293" r:id="rId62"/>
    <p:sldId id="363" r:id="rId63"/>
    <p:sldId id="295" r:id="rId64"/>
    <p:sldId id="296" r:id="rId65"/>
    <p:sldId id="297" r:id="rId66"/>
    <p:sldId id="298" r:id="rId67"/>
    <p:sldId id="299" r:id="rId68"/>
    <p:sldId id="385" r:id="rId69"/>
    <p:sldId id="300" r:id="rId70"/>
    <p:sldId id="301" r:id="rId71"/>
    <p:sldId id="302" r:id="rId72"/>
    <p:sldId id="364" r:id="rId73"/>
    <p:sldId id="365" r:id="rId74"/>
    <p:sldId id="303" r:id="rId75"/>
    <p:sldId id="304" r:id="rId76"/>
    <p:sldId id="305" r:id="rId77"/>
    <p:sldId id="306" r:id="rId78"/>
    <p:sldId id="307" r:id="rId79"/>
    <p:sldId id="311" r:id="rId80"/>
    <p:sldId id="316" r:id="rId81"/>
    <p:sldId id="317" r:id="rId82"/>
    <p:sldId id="318" r:id="rId83"/>
    <p:sldId id="319" r:id="rId84"/>
    <p:sldId id="320" r:id="rId85"/>
    <p:sldId id="321" r:id="rId86"/>
    <p:sldId id="322" r:id="rId87"/>
    <p:sldId id="323" r:id="rId88"/>
    <p:sldId id="324" r:id="rId89"/>
    <p:sldId id="325" r:id="rId90"/>
    <p:sldId id="326" r:id="rId91"/>
    <p:sldId id="327" r:id="rId92"/>
    <p:sldId id="328" r:id="rId93"/>
    <p:sldId id="329" r:id="rId94"/>
    <p:sldId id="330" r:id="rId95"/>
    <p:sldId id="331" r:id="rId96"/>
    <p:sldId id="332" r:id="rId97"/>
    <p:sldId id="333" r:id="rId98"/>
    <p:sldId id="334" r:id="rId99"/>
    <p:sldId id="335" r:id="rId100"/>
    <p:sldId id="336" r:id="rId101"/>
    <p:sldId id="337" r:id="rId102"/>
    <p:sldId id="338" r:id="rId103"/>
    <p:sldId id="339" r:id="rId104"/>
    <p:sldId id="340" r:id="rId105"/>
    <p:sldId id="341" r:id="rId106"/>
    <p:sldId id="342" r:id="rId107"/>
    <p:sldId id="343" r:id="rId108"/>
    <p:sldId id="344" r:id="rId109"/>
    <p:sldId id="345" r:id="rId110"/>
    <p:sldId id="346" r:id="rId111"/>
    <p:sldId id="347" r:id="rId112"/>
    <p:sldId id="348" r:id="rId113"/>
    <p:sldId id="349" r:id="rId114"/>
    <p:sldId id="350" r:id="rId115"/>
    <p:sldId id="351" r:id="rId116"/>
    <p:sldId id="352" r:id="rId117"/>
    <p:sldId id="353" r:id="rId118"/>
    <p:sldId id="354" r:id="rId119"/>
    <p:sldId id="355" r:id="rId120"/>
    <p:sldId id="356" r:id="rId121"/>
    <p:sldId id="357" r:id="rId122"/>
    <p:sldId id="358" r:id="rId123"/>
    <p:sldId id="359" r:id="rId124"/>
    <p:sldId id="360" r:id="rId125"/>
    <p:sldId id="361" r:id="rId126"/>
    <p:sldId id="362" r:id="rId127"/>
  </p:sldIdLst>
  <p:sldSz cx="9144000" cy="5143500" type="screen16x9"/>
  <p:notesSz cx="6858000" cy="9144000"/>
  <p:embeddedFontLst>
    <p:embeddedFont>
      <p:font typeface="Corbel" panose="020B0503020204020204" pitchFamily="34" charset="0"/>
      <p:regular r:id="rId129"/>
      <p:bold r:id="rId130"/>
      <p:italic r:id="rId131"/>
      <p:boldItalic r:id="rId132"/>
    </p:embeddedFont>
    <p:embeddedFont>
      <p:font typeface="Helvetica Neue" panose="020B0604020202020204" charset="0"/>
      <p:regular r:id="rId133"/>
      <p:bold r:id="rId134"/>
      <p:italic r:id="rId135"/>
      <p:boldItalic r:id="rId136"/>
    </p:embeddedFont>
    <p:embeddedFont>
      <p:font typeface="Merriweather" panose="00000500000000000000" pitchFamily="2" charset="-18"/>
      <p:regular r:id="rId137"/>
      <p:bold r:id="rId138"/>
      <p:italic r:id="rId139"/>
      <p:boldItalic r:id="rId140"/>
    </p:embeddedFont>
    <p:embeddedFont>
      <p:font typeface="Roboto" panose="02000000000000000000" pitchFamily="2" charset="0"/>
      <p:regular r:id="rId141"/>
      <p:bold r:id="rId142"/>
      <p:italic r:id="rId143"/>
      <p:boldItalic r:id="rId1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4A5DEAD-3CB9-4213-BFD2-41795D7C0768}">
  <a:tblStyle styleId="{24A5DEAD-3CB9-4213-BFD2-41795D7C076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109" d="100"/>
          <a:sy n="109" d="100"/>
        </p:scale>
        <p:origin x="894" y="7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10.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font" Target="fonts/font6.fntdata"/><Relationship Id="rId139" Type="http://schemas.openxmlformats.org/officeDocument/2006/relationships/font" Target="fonts/font11.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font" Target="fonts/font1.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12.fntdata"/><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2.fntdata"/><Relationship Id="rId135" Type="http://schemas.openxmlformats.org/officeDocument/2006/relationships/font" Target="fonts/font7.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13.fntdata"/><Relationship Id="rId14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3.fntdata"/><Relationship Id="rId136" Type="http://schemas.openxmlformats.org/officeDocument/2006/relationships/font" Target="fonts/font8.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14.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4.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font" Target="fonts/font15.fntdata"/><Relationship Id="rId14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5.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biorxiv.org/content/10.1101/2022.03.11.484043v2"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nature.com/articles/s41580-024-00718-y#Glos15"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nature.com/articles/s41586-021-03819-2#Sec10"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console.latch.bio/workflows"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36bbd6f60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36bbd6f60a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 name="Google Shape;59;g336bbd6f60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cs"/>
              <a:t>13</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1209ab66ca1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1209ab66ca1_0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1" name="Google Shape;1211;g1209ab66ca1_0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112</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1209ab66ca1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1209ab66ca1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2" name="Google Shape;1222;g1209ab66ca1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113</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2b4e1177f28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2b4e1177f28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3" name="Google Shape;1233;g2b4e1177f28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114</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30ee8e5c714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30ee8e5c714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2" name="Google Shape;1242;g30ee8e5c714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115</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31052265e39_0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31052265e39_0_2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1" name="Google Shape;1251;g31052265e39_0_2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116</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310277b48e8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8" name="Google Shape;1258;g310277b48e8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9" name="Google Shape;1259;g310277b48e8_0_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120a3231f92_18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120a3231f92_18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350">
                <a:solidFill>
                  <a:srgbClr val="222222"/>
                </a:solidFill>
                <a:highlight>
                  <a:srgbClr val="FFFFFF"/>
                </a:highlight>
                <a:latin typeface="Times New Roman"/>
                <a:ea typeface="Times New Roman"/>
                <a:cs typeface="Times New Roman"/>
                <a:sym typeface="Times New Roman"/>
              </a:rPr>
              <a:t>a, Ablation results on two target sets: the CASP14 set of domains (</a:t>
            </a:r>
            <a:r>
              <a:rPr lang="en-US" sz="1350" i="1">
                <a:solidFill>
                  <a:srgbClr val="222222"/>
                </a:solidFill>
                <a:highlight>
                  <a:srgbClr val="FFFFFF"/>
                </a:highlight>
                <a:latin typeface="Times New Roman"/>
                <a:ea typeface="Times New Roman"/>
                <a:cs typeface="Times New Roman"/>
                <a:sym typeface="Times New Roman"/>
              </a:rPr>
              <a:t>n</a:t>
            </a:r>
            <a:r>
              <a:rPr lang="en-US" sz="1350">
                <a:solidFill>
                  <a:srgbClr val="222222"/>
                </a:solidFill>
                <a:highlight>
                  <a:srgbClr val="FFFFFF"/>
                </a:highlight>
                <a:latin typeface="Times New Roman"/>
                <a:ea typeface="Times New Roman"/>
                <a:cs typeface="Times New Roman"/>
                <a:sym typeface="Times New Roman"/>
              </a:rPr>
              <a:t> = 87 protein domains) and the PDB test set of chains with template coverage of ≤30% at 30% identity (</a:t>
            </a:r>
            <a:r>
              <a:rPr lang="en-US" sz="1350" i="1">
                <a:solidFill>
                  <a:srgbClr val="222222"/>
                </a:solidFill>
                <a:highlight>
                  <a:srgbClr val="FFFFFF"/>
                </a:highlight>
                <a:latin typeface="Times New Roman"/>
                <a:ea typeface="Times New Roman"/>
                <a:cs typeface="Times New Roman"/>
                <a:sym typeface="Times New Roman"/>
              </a:rPr>
              <a:t>n</a:t>
            </a:r>
            <a:r>
              <a:rPr lang="en-US" sz="1350">
                <a:solidFill>
                  <a:srgbClr val="222222"/>
                </a:solidFill>
                <a:highlight>
                  <a:srgbClr val="FFFFFF"/>
                </a:highlight>
                <a:latin typeface="Times New Roman"/>
                <a:ea typeface="Times New Roman"/>
                <a:cs typeface="Times New Roman"/>
                <a:sym typeface="Times New Roman"/>
              </a:rPr>
              <a:t> = 2,261 protein chains). Domains are scored with GDT and chains are scored with lDDT-Cα. The ablations are reported as a difference compared with the average of the three baseline seeds. Means (points) and 95% bootstrap percentile intervals (error bars) are computed using bootstrap estimates of 10,000 samples. </a:t>
            </a:r>
            <a:br>
              <a:rPr lang="en-US" sz="1350">
                <a:solidFill>
                  <a:srgbClr val="222222"/>
                </a:solidFill>
                <a:highlight>
                  <a:srgbClr val="FFFFFF"/>
                </a:highlight>
                <a:latin typeface="Times New Roman"/>
                <a:ea typeface="Times New Roman"/>
                <a:cs typeface="Times New Roman"/>
                <a:sym typeface="Times New Roman"/>
              </a:rPr>
            </a:br>
            <a:r>
              <a:rPr lang="en-US" sz="1350">
                <a:solidFill>
                  <a:srgbClr val="222222"/>
                </a:solidFill>
                <a:highlight>
                  <a:srgbClr val="FFFFFF"/>
                </a:highlight>
                <a:latin typeface="Times New Roman"/>
                <a:ea typeface="Times New Roman"/>
                <a:cs typeface="Times New Roman"/>
                <a:sym typeface="Times New Roman"/>
              </a:rPr>
              <a:t>b, Domain GDT trajectory over 4 recycling iterations and 48 Evoformer blocks on CASP14 targets LmrP (T1024) and Orf8 (T1064) where D1 and D2 refer to the individual domains as defined by the CASP assessment. Both T1024 domains obtain the correct structure early in the network, whereas the structure of T1064 changes multiple times and requires nearly the full depth of the network to reach the final structure. Note, 48 Evoformer blocks comprise one recycling iteration.</a:t>
            </a:r>
            <a:endParaRPr/>
          </a:p>
        </p:txBody>
      </p:sp>
      <p:sp>
        <p:nvSpPr>
          <p:cNvPr id="1270" name="Google Shape;1270;g120a3231f92_18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118</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ecae8eccd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6" name="Google Shape;1286;gecae8eccdf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7" name="Google Shape;1287;gecae8eccdf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ecae8eccd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6" name="Google Shape;1296;gecae8eccdf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7" name="Google Shape;1297;gecae8eccdf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310277b48e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5" name="Google Shape;1305;g310277b48e8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6" name="Google Shape;1306;g310277b48e8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36bbd6f60a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36bbd6f60a_0_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 name="Google Shape;69;g336bbd6f60a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cs"/>
              <a:t>14</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310277b48e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g310277b48e8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5" name="Google Shape;1315;g310277b48e8_0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31052265e3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3" name="Google Shape;1323;g31052265e39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4" name="Google Shape;1324;g31052265e39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310933f0dc5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4" name="Google Shape;1334;g310933f0dc5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5" name="Google Shape;1335;g310933f0dc5_0_1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124</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310933f0dc5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310933f0dc5_0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5" name="Google Shape;1345;g310933f0dc5_0_1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310277b48e8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310277b48e8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4" name="Google Shape;784;g310277b48e8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310277b48e8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310277b48e8_0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6" name="Google Shape;796;g310277b48e8_0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1052265e39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31052265e39_0_1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2" name="Google Shape;822;g31052265e39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eea49a145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geea49a145a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geea49a145a_0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31052265e39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31052265e39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4" name="Google Shape;844;g31052265e39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3095c18f60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3095c18f60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1" name="Google Shape;851;g3095c18f60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3109ae6801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3109ae6801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1" name="Google Shape;921;g3109ae6801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3109ae6801c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3109ae6801c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1" name="Google Shape;931;g3109ae6801c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cae8eccdf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ecae8eccdf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Mgnify</a:t>
            </a:r>
            <a:br>
              <a:rPr lang="en-US"/>
            </a:br>
            <a:r>
              <a:rPr lang="en-US"/>
              <a:t>Uniprot </a:t>
            </a:r>
            <a:br>
              <a:rPr lang="en-US"/>
            </a:br>
            <a:r>
              <a:rPr lang="en-US"/>
              <a:t>PDB</a:t>
            </a:r>
            <a:endParaRPr/>
          </a:p>
        </p:txBody>
      </p:sp>
      <p:sp>
        <p:nvSpPr>
          <p:cNvPr id="183" name="Google Shape;183;gecae8eccdf_0_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36bbd6f60a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36bbd6f60a_0_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g336bbd6f60a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cs"/>
              <a:t>26</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a8faf7528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ea8faf7528_0_1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gea8faf7528_0_1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36bbd6f60a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36bbd6f60a_0_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g336bbd6f60a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cs"/>
              <a:t>29</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ea8faf7528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ea8faf7528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gea8faf7528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1052265e39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1052265e39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g31052265e39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1052265e39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31052265e39_0_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g31052265e39_0_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ecae8eccdf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ecae8eccdf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ecae8eccdf_0_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10277b48e8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10277b48e8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310277b48e8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ecae8eccd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ecae8eccdf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gecae8eccdf_0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1052265e39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1052265e39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g31052265e39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ecae8eccd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ecae8eccdf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gecae8eccdf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ecae8eccdf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ecae8eccdf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ecae8eccdf_0_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ecae8eccdf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ecae8eccdf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gecae8eccdf_0_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ecae8eccdf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ecae8eccdf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gecae8eccdf_0_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51e63bb233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51e63bb233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251e63bb233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1052265e39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1052265e39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g31052265e39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0ee8e5c714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0ee8e5c714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g30ee8e5c714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ea8faf7528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ea8faf7528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2300" b="1">
                <a:solidFill>
                  <a:srgbClr val="222222"/>
                </a:solidFill>
                <a:highlight>
                  <a:srgbClr val="FFFFFF"/>
                </a:highlight>
                <a:latin typeface="Times New Roman"/>
                <a:ea typeface="Times New Roman"/>
                <a:cs typeface="Times New Roman"/>
                <a:sym typeface="Times New Roman"/>
              </a:rPr>
              <a:t>Fig. 1: AlphaFold produces highly accurate structures.</a:t>
            </a:r>
            <a:endParaRPr sz="2300" b="1">
              <a:solidFill>
                <a:srgbClr val="222222"/>
              </a:solidFill>
              <a:highlight>
                <a:srgbClr val="FFFFFF"/>
              </a:highlight>
              <a:latin typeface="Times New Roman"/>
              <a:ea typeface="Times New Roman"/>
              <a:cs typeface="Times New Roman"/>
              <a:sym typeface="Times New Roman"/>
            </a:endParaRPr>
          </a:p>
          <a:p>
            <a:pPr marL="0" lvl="0" indent="0" algn="l" rtl="0">
              <a:spcBef>
                <a:spcPts val="1200"/>
              </a:spcBef>
              <a:spcAft>
                <a:spcPts val="0"/>
              </a:spcAft>
              <a:buNone/>
            </a:pPr>
            <a:r>
              <a:rPr lang="en-US" sz="1350">
                <a:solidFill>
                  <a:srgbClr val="222222"/>
                </a:solidFill>
                <a:highlight>
                  <a:srgbClr val="FFFFFF"/>
                </a:highlight>
                <a:latin typeface="Times New Roman"/>
                <a:ea typeface="Times New Roman"/>
                <a:cs typeface="Times New Roman"/>
                <a:sym typeface="Times New Roman"/>
              </a:rPr>
              <a:t>a, The performance of AlphaFold on the CASP14 dataset (</a:t>
            </a:r>
            <a:r>
              <a:rPr lang="en-US" sz="1350" i="1">
                <a:solidFill>
                  <a:srgbClr val="222222"/>
                </a:solidFill>
                <a:highlight>
                  <a:srgbClr val="FFFFFF"/>
                </a:highlight>
                <a:latin typeface="Times New Roman"/>
                <a:ea typeface="Times New Roman"/>
                <a:cs typeface="Times New Roman"/>
                <a:sym typeface="Times New Roman"/>
              </a:rPr>
              <a:t>n</a:t>
            </a:r>
            <a:r>
              <a:rPr lang="en-US" sz="1350">
                <a:solidFill>
                  <a:srgbClr val="222222"/>
                </a:solidFill>
                <a:highlight>
                  <a:srgbClr val="FFFFFF"/>
                </a:highlight>
                <a:latin typeface="Times New Roman"/>
                <a:ea typeface="Times New Roman"/>
                <a:cs typeface="Times New Roman"/>
                <a:sym typeface="Times New Roman"/>
              </a:rPr>
              <a:t> = 87 protein domains) relative to the top-15 entries (out of 146 entries), group numbers correspond to the numbers assigned to entrants by CASP. Data are median and the 95% confidence interval of the median, estimated from 10,000 bootstrap samples. b, Our prediction of CASP14 target T1049 (PDB 6Y4F, blue) compared with the true (experimental) structure (green). Four residues in the C terminus of the crystal structure are </a:t>
            </a:r>
            <a:r>
              <a:rPr lang="en-US" sz="1350" i="1">
                <a:solidFill>
                  <a:srgbClr val="222222"/>
                </a:solidFill>
                <a:highlight>
                  <a:srgbClr val="FFFFFF"/>
                </a:highlight>
                <a:latin typeface="Times New Roman"/>
                <a:ea typeface="Times New Roman"/>
                <a:cs typeface="Times New Roman"/>
                <a:sym typeface="Times New Roman"/>
              </a:rPr>
              <a:t>B</a:t>
            </a:r>
            <a:r>
              <a:rPr lang="en-US" sz="1350">
                <a:solidFill>
                  <a:srgbClr val="222222"/>
                </a:solidFill>
                <a:highlight>
                  <a:srgbClr val="FFFFFF"/>
                </a:highlight>
                <a:latin typeface="Times New Roman"/>
                <a:ea typeface="Times New Roman"/>
                <a:cs typeface="Times New Roman"/>
                <a:sym typeface="Times New Roman"/>
              </a:rPr>
              <a:t>-factor outliers and are not depicted. c, CASP14 target T1056 (PDB 6YJ1). An example of a well-predicted zinc-binding site (AlphaFold has accurate side chains even though it does not explicitly predict the zinc ion). d, CASP target T1044 (PDB 6VR4)—a 2,180-residue single chain—was predicted with correct domain packing (the prediction was made after CASP using AlphaFold without intervention). e, </a:t>
            </a:r>
            <a:endParaRPr sz="1350">
              <a:solidFill>
                <a:srgbClr val="222222"/>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350">
              <a:solidFill>
                <a:srgbClr val="222222"/>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US" sz="1350">
                <a:solidFill>
                  <a:srgbClr val="222222"/>
                </a:solidFill>
                <a:highlight>
                  <a:srgbClr val="FFFFFF"/>
                </a:highlight>
                <a:latin typeface="Times New Roman"/>
                <a:ea typeface="Times New Roman"/>
                <a:cs typeface="Times New Roman"/>
                <a:sym typeface="Times New Roman"/>
              </a:rPr>
              <a:t>Model architecture. Arrows show the information flow among the various components described in this paper. Array shapes are shown in parentheses with </a:t>
            </a:r>
            <a:r>
              <a:rPr lang="en-US" sz="1350" i="1">
                <a:solidFill>
                  <a:srgbClr val="222222"/>
                </a:solidFill>
                <a:highlight>
                  <a:srgbClr val="FFFFFF"/>
                </a:highlight>
                <a:latin typeface="Times New Roman"/>
                <a:ea typeface="Times New Roman"/>
                <a:cs typeface="Times New Roman"/>
                <a:sym typeface="Times New Roman"/>
              </a:rPr>
              <a:t>s</a:t>
            </a:r>
            <a:r>
              <a:rPr lang="en-US" sz="1350">
                <a:solidFill>
                  <a:srgbClr val="222222"/>
                </a:solidFill>
                <a:highlight>
                  <a:srgbClr val="FFFFFF"/>
                </a:highlight>
                <a:latin typeface="Times New Roman"/>
                <a:ea typeface="Times New Roman"/>
                <a:cs typeface="Times New Roman"/>
                <a:sym typeface="Times New Roman"/>
              </a:rPr>
              <a:t>, number of sequences (</a:t>
            </a:r>
            <a:r>
              <a:rPr lang="en-US" sz="1350" i="1">
                <a:solidFill>
                  <a:srgbClr val="222222"/>
                </a:solidFill>
                <a:highlight>
                  <a:srgbClr val="FFFFFF"/>
                </a:highlight>
                <a:latin typeface="Times New Roman"/>
                <a:ea typeface="Times New Roman"/>
                <a:cs typeface="Times New Roman"/>
                <a:sym typeface="Times New Roman"/>
              </a:rPr>
              <a:t>N</a:t>
            </a:r>
            <a:r>
              <a:rPr lang="en-US" sz="1000">
                <a:solidFill>
                  <a:srgbClr val="222222"/>
                </a:solidFill>
                <a:highlight>
                  <a:srgbClr val="FFFFFF"/>
                </a:highlight>
                <a:latin typeface="Times New Roman"/>
                <a:ea typeface="Times New Roman"/>
                <a:cs typeface="Times New Roman"/>
                <a:sym typeface="Times New Roman"/>
              </a:rPr>
              <a:t>seq</a:t>
            </a:r>
            <a:r>
              <a:rPr lang="en-US" sz="1350">
                <a:solidFill>
                  <a:srgbClr val="222222"/>
                </a:solidFill>
                <a:highlight>
                  <a:srgbClr val="FFFFFF"/>
                </a:highlight>
                <a:latin typeface="Times New Roman"/>
                <a:ea typeface="Times New Roman"/>
                <a:cs typeface="Times New Roman"/>
                <a:sym typeface="Times New Roman"/>
              </a:rPr>
              <a:t> in the main text); </a:t>
            </a:r>
            <a:r>
              <a:rPr lang="en-US" sz="1350" i="1">
                <a:solidFill>
                  <a:srgbClr val="222222"/>
                </a:solidFill>
                <a:highlight>
                  <a:srgbClr val="FFFFFF"/>
                </a:highlight>
                <a:latin typeface="Times New Roman"/>
                <a:ea typeface="Times New Roman"/>
                <a:cs typeface="Times New Roman"/>
                <a:sym typeface="Times New Roman"/>
              </a:rPr>
              <a:t>r</a:t>
            </a:r>
            <a:r>
              <a:rPr lang="en-US" sz="1350">
                <a:solidFill>
                  <a:srgbClr val="222222"/>
                </a:solidFill>
                <a:highlight>
                  <a:srgbClr val="FFFFFF"/>
                </a:highlight>
                <a:latin typeface="Times New Roman"/>
                <a:ea typeface="Times New Roman"/>
                <a:cs typeface="Times New Roman"/>
                <a:sym typeface="Times New Roman"/>
              </a:rPr>
              <a:t>, number of residues (</a:t>
            </a:r>
            <a:r>
              <a:rPr lang="en-US" sz="1350" i="1">
                <a:solidFill>
                  <a:srgbClr val="222222"/>
                </a:solidFill>
                <a:highlight>
                  <a:srgbClr val="FFFFFF"/>
                </a:highlight>
                <a:latin typeface="Times New Roman"/>
                <a:ea typeface="Times New Roman"/>
                <a:cs typeface="Times New Roman"/>
                <a:sym typeface="Times New Roman"/>
              </a:rPr>
              <a:t>N</a:t>
            </a:r>
            <a:r>
              <a:rPr lang="en-US" sz="1000">
                <a:solidFill>
                  <a:srgbClr val="222222"/>
                </a:solidFill>
                <a:highlight>
                  <a:srgbClr val="FFFFFF"/>
                </a:highlight>
                <a:latin typeface="Times New Roman"/>
                <a:ea typeface="Times New Roman"/>
                <a:cs typeface="Times New Roman"/>
                <a:sym typeface="Times New Roman"/>
              </a:rPr>
              <a:t>res</a:t>
            </a:r>
            <a:r>
              <a:rPr lang="en-US" sz="1350">
                <a:solidFill>
                  <a:srgbClr val="222222"/>
                </a:solidFill>
                <a:highlight>
                  <a:srgbClr val="FFFFFF"/>
                </a:highlight>
                <a:latin typeface="Times New Roman"/>
                <a:ea typeface="Times New Roman"/>
                <a:cs typeface="Times New Roman"/>
                <a:sym typeface="Times New Roman"/>
              </a:rPr>
              <a:t> in the main text); </a:t>
            </a:r>
            <a:r>
              <a:rPr lang="en-US" sz="1350" i="1">
                <a:solidFill>
                  <a:srgbClr val="222222"/>
                </a:solidFill>
                <a:highlight>
                  <a:srgbClr val="FFFFFF"/>
                </a:highlight>
                <a:latin typeface="Times New Roman"/>
                <a:ea typeface="Times New Roman"/>
                <a:cs typeface="Times New Roman"/>
                <a:sym typeface="Times New Roman"/>
              </a:rPr>
              <a:t>c</a:t>
            </a:r>
            <a:r>
              <a:rPr lang="en-US" sz="1350">
                <a:solidFill>
                  <a:srgbClr val="222222"/>
                </a:solidFill>
                <a:highlight>
                  <a:srgbClr val="FFFFFF"/>
                </a:highlight>
                <a:latin typeface="Times New Roman"/>
                <a:ea typeface="Times New Roman"/>
                <a:cs typeface="Times New Roman"/>
                <a:sym typeface="Times New Roman"/>
              </a:rPr>
              <a:t>, number of channels.</a:t>
            </a:r>
            <a:endParaRPr sz="1350">
              <a:solidFill>
                <a:srgbClr val="222222"/>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350">
              <a:solidFill>
                <a:srgbClr val="222222"/>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US" sz="1350">
                <a:solidFill>
                  <a:srgbClr val="222222"/>
                </a:solidFill>
                <a:highlight>
                  <a:srgbClr val="FFFFFF"/>
                </a:highlight>
                <a:latin typeface="Times New Roman"/>
                <a:ea typeface="Times New Roman"/>
                <a:cs typeface="Times New Roman"/>
                <a:sym typeface="Times New Roman"/>
              </a:rPr>
              <a:t>https://www.nature.com/articles/s41586-021-03819-2/figures/1</a:t>
            </a:r>
            <a:endParaRPr sz="1350">
              <a:solidFill>
                <a:srgbClr val="222222"/>
              </a:solidFill>
              <a:highlight>
                <a:srgbClr val="FFFFFF"/>
              </a:highlight>
              <a:latin typeface="Times New Roman"/>
              <a:ea typeface="Times New Roman"/>
              <a:cs typeface="Times New Roman"/>
              <a:sym typeface="Times New Roman"/>
            </a:endParaRPr>
          </a:p>
        </p:txBody>
      </p:sp>
      <p:sp>
        <p:nvSpPr>
          <p:cNvPr id="332" name="Google Shape;332;gea8faf7528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ebb0d988fc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ebb0d988fc_1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gebb0d988fc_1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ebb0d988fc_1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ebb0d988fc_1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gebb0d988fc_1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1052265e39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1052265e39_0_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g31052265e39_0_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KB - under the hood, basic uses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1" name="Google Shape;15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1052265e39_0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31052265e39_0_1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g31052265e39_0_1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108a25430c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3108a25430c_1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g3108a25430c_1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10933f0dc5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310933f0dc5_0_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g310933f0dc5_0_1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10933f0dc5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310933f0dc5_0_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g310933f0dc5_0_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108a25430c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3108a25430c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g3108a25430c_0_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10277b48e8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310277b48e8_0_1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g310277b48e8_0_1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108a25430c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3108a25430c_0_1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10933f0dc5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310933f0dc5_0_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g310933f0dc5_0_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209ab66ca1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209ab66ca1_0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g1209ab66ca1_0_1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20948ae0bd_1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20948ae0bd_1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g120948ae0bd_1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1052265e39_0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1052265e39_0_1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2018 - CASP13</a:t>
            </a:r>
            <a:br>
              <a:rPr lang="en-US"/>
            </a:br>
            <a:r>
              <a:rPr lang="en-US"/>
              <a:t>2020 - AlphaFold 1 paper</a:t>
            </a:r>
            <a:endParaRPr/>
          </a:p>
          <a:p>
            <a:pPr marL="0" lvl="0" indent="0" algn="l" rtl="0">
              <a:spcBef>
                <a:spcPts val="0"/>
              </a:spcBef>
              <a:spcAft>
                <a:spcPts val="0"/>
              </a:spcAft>
              <a:buClr>
                <a:schemeClr val="dk1"/>
              </a:buClr>
              <a:buSzPts val="1100"/>
              <a:buFont typeface="Arial"/>
              <a:buNone/>
            </a:pPr>
            <a:r>
              <a:rPr lang="en-US"/>
              <a:t>2020 - CASP14</a:t>
            </a:r>
            <a:endParaRPr/>
          </a:p>
          <a:p>
            <a:pPr marL="0" lvl="0" indent="0" algn="l" rtl="0">
              <a:spcBef>
                <a:spcPts val="0"/>
              </a:spcBef>
              <a:spcAft>
                <a:spcPts val="0"/>
              </a:spcAft>
              <a:buNone/>
            </a:pPr>
            <a:r>
              <a:rPr lang="en-US"/>
              <a:t>2021 - Alphafold 2 </a:t>
            </a:r>
            <a:br>
              <a:rPr lang="en-US"/>
            </a:br>
            <a:r>
              <a:rPr lang="en-US"/>
              <a:t>2021 - Human proteome </a:t>
            </a:r>
            <a:endParaRPr/>
          </a:p>
          <a:p>
            <a:pPr marL="0" lvl="0" indent="0" algn="l" rtl="0">
              <a:spcBef>
                <a:spcPts val="0"/>
              </a:spcBef>
              <a:spcAft>
                <a:spcPts val="0"/>
              </a:spcAft>
              <a:buClr>
                <a:schemeClr val="dk1"/>
              </a:buClr>
              <a:buSzPts val="1100"/>
              <a:buFont typeface="Arial"/>
              <a:buNone/>
            </a:pPr>
            <a:r>
              <a:rPr lang="en-US"/>
              <a:t>2021 - AlphaFoldDB</a:t>
            </a:r>
            <a:endParaRPr/>
          </a:p>
          <a:p>
            <a:pPr marL="0" lvl="0" indent="0" algn="l" rtl="0">
              <a:spcBef>
                <a:spcPts val="0"/>
              </a:spcBef>
              <a:spcAft>
                <a:spcPts val="0"/>
              </a:spcAft>
              <a:buNone/>
            </a:pPr>
            <a:r>
              <a:rPr lang="en-US"/>
              <a:t>2022 - ColabFold</a:t>
            </a:r>
            <a:endParaRPr/>
          </a:p>
          <a:p>
            <a:pPr marL="0" lvl="0" indent="0" algn="l" rtl="0">
              <a:spcBef>
                <a:spcPts val="0"/>
              </a:spcBef>
              <a:spcAft>
                <a:spcPts val="0"/>
              </a:spcAft>
              <a:buNone/>
            </a:pPr>
            <a:r>
              <a:rPr lang="en-US"/>
              <a:t>2022 - AlphaFold Multimer</a:t>
            </a:r>
            <a:endParaRPr/>
          </a:p>
          <a:p>
            <a:pPr marL="0" lvl="0" indent="0" algn="l" rtl="0">
              <a:spcBef>
                <a:spcPts val="0"/>
              </a:spcBef>
              <a:spcAft>
                <a:spcPts val="0"/>
              </a:spcAft>
              <a:buNone/>
            </a:pPr>
            <a:r>
              <a:rPr lang="en-US"/>
              <a:t>2022 - ProteinMPNN</a:t>
            </a:r>
            <a:endParaRPr/>
          </a:p>
          <a:p>
            <a:pPr marL="0" lvl="0" indent="0" algn="l" rtl="0">
              <a:spcBef>
                <a:spcPts val="0"/>
              </a:spcBef>
              <a:spcAft>
                <a:spcPts val="0"/>
              </a:spcAft>
              <a:buNone/>
            </a:pPr>
            <a:r>
              <a:rPr lang="en-US"/>
              <a:t>2022 - AlphaFill</a:t>
            </a:r>
            <a:endParaRPr/>
          </a:p>
          <a:p>
            <a:pPr marL="0" lvl="0" indent="0" algn="l" rtl="0">
              <a:spcBef>
                <a:spcPts val="0"/>
              </a:spcBef>
              <a:spcAft>
                <a:spcPts val="0"/>
              </a:spcAft>
              <a:buClr>
                <a:schemeClr val="dk1"/>
              </a:buClr>
              <a:buSzPts val="1100"/>
              <a:buFont typeface="Arial"/>
              <a:buNone/>
            </a:pPr>
            <a:r>
              <a:rPr lang="en-US"/>
              <a:t>2022 - AlphaFold conformers</a:t>
            </a:r>
            <a:endParaRPr/>
          </a:p>
          <a:p>
            <a:pPr marL="0" lvl="0" indent="0" algn="l" rtl="0">
              <a:spcBef>
                <a:spcPts val="0"/>
              </a:spcBef>
              <a:spcAft>
                <a:spcPts val="0"/>
              </a:spcAft>
              <a:buNone/>
            </a:pPr>
            <a:r>
              <a:rPr lang="en-US"/>
              <a:t>2023 - AlphaMissense</a:t>
            </a:r>
            <a:endParaRPr/>
          </a:p>
          <a:p>
            <a:pPr marL="0" lvl="0" indent="0" algn="l" rtl="0">
              <a:spcBef>
                <a:spcPts val="0"/>
              </a:spcBef>
              <a:spcAft>
                <a:spcPts val="0"/>
              </a:spcAft>
              <a:buNone/>
            </a:pPr>
            <a:r>
              <a:rPr lang="en-US"/>
              <a:t>2023 - ESMfold + ESMAtlas</a:t>
            </a:r>
            <a:endParaRPr/>
          </a:p>
          <a:p>
            <a:pPr marL="0" lvl="0" indent="0" algn="l" rtl="0">
              <a:spcBef>
                <a:spcPts val="0"/>
              </a:spcBef>
              <a:spcAft>
                <a:spcPts val="0"/>
              </a:spcAft>
              <a:buNone/>
            </a:pPr>
            <a:r>
              <a:rPr lang="en-US"/>
              <a:t>2023 - RoseTTAFoldNA</a:t>
            </a:r>
            <a:endParaRPr/>
          </a:p>
          <a:p>
            <a:pPr marL="0" lvl="0" indent="0" algn="l" rtl="0">
              <a:spcBef>
                <a:spcPts val="0"/>
              </a:spcBef>
              <a:spcAft>
                <a:spcPts val="0"/>
              </a:spcAft>
              <a:buNone/>
            </a:pPr>
            <a:r>
              <a:rPr lang="en-US"/>
              <a:t>2024 - cryoEM building</a:t>
            </a:r>
            <a:endParaRPr/>
          </a:p>
          <a:p>
            <a:pPr marL="0" lvl="0" indent="0" algn="l" rtl="0">
              <a:spcBef>
                <a:spcPts val="0"/>
              </a:spcBef>
              <a:spcAft>
                <a:spcPts val="0"/>
              </a:spcAft>
              <a:buNone/>
            </a:pPr>
            <a:r>
              <a:rPr lang="en-US"/>
              <a:t>2024 - RoseTTAFoldAA</a:t>
            </a:r>
            <a:endParaRPr/>
          </a:p>
          <a:p>
            <a:pPr marL="0" lvl="0" indent="0" algn="l" rtl="0">
              <a:spcBef>
                <a:spcPts val="0"/>
              </a:spcBef>
              <a:spcAft>
                <a:spcPts val="0"/>
              </a:spcAft>
              <a:buNone/>
            </a:pPr>
            <a:r>
              <a:rPr lang="en-US"/>
              <a:t>2024 - AlphaFold 3</a:t>
            </a:r>
            <a:endParaRPr/>
          </a:p>
          <a:p>
            <a:pPr marL="0" lvl="0" indent="0" algn="l" rtl="0">
              <a:spcBef>
                <a:spcPts val="0"/>
              </a:spcBef>
              <a:spcAft>
                <a:spcPts val="0"/>
              </a:spcAft>
              <a:buNone/>
            </a:pPr>
            <a:r>
              <a:rPr lang="en-US"/>
              <a:t>2024 - Chai-1 </a:t>
            </a:r>
            <a:endParaRPr/>
          </a:p>
          <a:p>
            <a:pPr marL="0" lvl="0" indent="0" algn="l" rtl="0">
              <a:spcBef>
                <a:spcPts val="0"/>
              </a:spcBef>
              <a:spcAft>
                <a:spcPts val="0"/>
              </a:spcAft>
              <a:buNone/>
            </a:pPr>
            <a:endParaRPr/>
          </a:p>
        </p:txBody>
      </p:sp>
      <p:sp>
        <p:nvSpPr>
          <p:cNvPr id="411" name="Google Shape;411;g31052265e39_0_1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209ab66ca1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1209ab66ca1_0_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latin typeface="Arial"/>
                <a:ea typeface="Arial"/>
                <a:cs typeface="Arial"/>
                <a:sym typeface="Arial"/>
                <a:hlinkClick r:id="rId3"/>
              </a:rPr>
              <a:t>https://www.biorxiv.org/content/10.1101/2022.03.11.484043v2</a:t>
            </a:r>
            <a:r>
              <a:rPr lang="en-US">
                <a:latin typeface="Arial"/>
                <a:ea typeface="Arial"/>
                <a:cs typeface="Arial"/>
                <a:sym typeface="Arial"/>
              </a:rPr>
              <a:t> </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a:latin typeface="Arial"/>
                <a:ea typeface="Arial"/>
                <a:cs typeface="Arial"/>
                <a:sym typeface="Arial"/>
              </a:rPr>
              <a:t>An initially generated MSA, via MMSeqs2, is input into Alphafold2 within ColabFold to generate five structural models. Residues for mutation are chosen, in this case the three residues in red mediating a contact point on the upper surface of the protein. These mutations are made across the entire MSA (ignoring gaps). This modified MSA is then input into ColabFold for generation of new models. With the contact point in red missing, Alphafold2 within ColabFold generates a new conformation based on the contacts shown in blue.</a:t>
            </a:r>
            <a:endParaRPr>
              <a:latin typeface="Arial"/>
              <a:ea typeface="Arial"/>
              <a:cs typeface="Arial"/>
              <a:sym typeface="Arial"/>
            </a:endParaRPr>
          </a:p>
          <a:p>
            <a:pPr marL="0" lvl="0" indent="0" algn="l" rtl="0">
              <a:spcBef>
                <a:spcPts val="0"/>
              </a:spcBef>
              <a:spcAft>
                <a:spcPts val="0"/>
              </a:spcAft>
              <a:buNone/>
            </a:pPr>
            <a:br>
              <a:rPr lang="en-US" sz="2300">
                <a:latin typeface="Arial"/>
                <a:ea typeface="Arial"/>
                <a:cs typeface="Arial"/>
                <a:sym typeface="Arial"/>
              </a:rPr>
            </a:br>
            <a:endParaRPr sz="1100"/>
          </a:p>
        </p:txBody>
      </p:sp>
      <p:sp>
        <p:nvSpPr>
          <p:cNvPr id="571" name="Google Shape;571;g1209ab66ca1_0_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10933f0dc5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310933f0dc5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g310933f0dc5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3108a25430c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3108a25430c_1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g3108a25430c_1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10933f0dc5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10933f0dc5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g310933f0dc5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e1b289bb3a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2e1b289bb3a_0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g2e1b289bb3a_0_1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10933f0dc5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310933f0dc5_0_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g310933f0dc5_0_1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10933f0dc5_0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10933f0dc5_0_1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g310933f0dc5_0_1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222222"/>
                </a:solidFill>
                <a:effectLst/>
                <a:latin typeface="Harding"/>
              </a:rPr>
              <a:t>De novo-</a:t>
            </a:r>
            <a:r>
              <a:rPr lang="cs-CZ" b="0" i="0" dirty="0" err="1">
                <a:solidFill>
                  <a:srgbClr val="222222"/>
                </a:solidFill>
                <a:effectLst/>
                <a:latin typeface="Harding"/>
              </a:rPr>
              <a:t>designed</a:t>
            </a:r>
            <a:r>
              <a:rPr lang="cs-CZ" b="0" i="0" dirty="0">
                <a:solidFill>
                  <a:srgbClr val="222222"/>
                </a:solidFill>
                <a:effectLst/>
                <a:latin typeface="Harding"/>
              </a:rPr>
              <a:t> </a:t>
            </a:r>
            <a:r>
              <a:rPr lang="cs-CZ" b="0" i="0" dirty="0" err="1">
                <a:solidFill>
                  <a:srgbClr val="222222"/>
                </a:solidFill>
                <a:effectLst/>
                <a:latin typeface="Harding"/>
              </a:rPr>
              <a:t>proteins</a:t>
            </a:r>
            <a:r>
              <a:rPr lang="cs-CZ" b="0" i="0" dirty="0">
                <a:solidFill>
                  <a:srgbClr val="222222"/>
                </a:solidFill>
                <a:effectLst/>
                <a:latin typeface="Harding"/>
              </a:rPr>
              <a:t> </a:t>
            </a:r>
            <a:r>
              <a:rPr lang="cs-CZ" b="0" i="0" dirty="0" err="1">
                <a:solidFill>
                  <a:srgbClr val="222222"/>
                </a:solidFill>
                <a:effectLst/>
                <a:latin typeface="Harding"/>
              </a:rPr>
              <a:t>present</a:t>
            </a:r>
            <a:r>
              <a:rPr lang="cs-CZ" b="0" i="0" dirty="0">
                <a:solidFill>
                  <a:srgbClr val="222222"/>
                </a:solidFill>
                <a:effectLst/>
                <a:latin typeface="Harding"/>
              </a:rPr>
              <a:t> a </a:t>
            </a:r>
            <a:r>
              <a:rPr lang="cs-CZ" b="0" i="0" dirty="0" err="1">
                <a:solidFill>
                  <a:srgbClr val="222222"/>
                </a:solidFill>
                <a:effectLst/>
                <a:latin typeface="Harding"/>
              </a:rPr>
              <a:t>range</a:t>
            </a:r>
            <a:r>
              <a:rPr lang="cs-CZ" b="0" i="0" dirty="0">
                <a:solidFill>
                  <a:srgbClr val="222222"/>
                </a:solidFill>
                <a:effectLst/>
                <a:latin typeface="Harding"/>
              </a:rPr>
              <a:t> </a:t>
            </a:r>
            <a:r>
              <a:rPr lang="cs-CZ" b="0" i="0" dirty="0" err="1">
                <a:solidFill>
                  <a:srgbClr val="222222"/>
                </a:solidFill>
                <a:effectLst/>
                <a:latin typeface="Harding"/>
              </a:rPr>
              <a:t>of</a:t>
            </a:r>
            <a:r>
              <a:rPr lang="cs-CZ" b="0" i="0" dirty="0">
                <a:solidFill>
                  <a:srgbClr val="222222"/>
                </a:solidFill>
                <a:effectLst/>
                <a:latin typeface="Harding"/>
              </a:rPr>
              <a:t> </a:t>
            </a:r>
            <a:r>
              <a:rPr lang="cs-CZ" b="0" i="0" dirty="0" err="1">
                <a:solidFill>
                  <a:srgbClr val="222222"/>
                </a:solidFill>
                <a:effectLst/>
                <a:latin typeface="Harding"/>
              </a:rPr>
              <a:t>possibilities</a:t>
            </a:r>
            <a:r>
              <a:rPr lang="cs-CZ" b="0" i="0" dirty="0">
                <a:solidFill>
                  <a:srgbClr val="222222"/>
                </a:solidFill>
                <a:effectLst/>
                <a:latin typeface="Harding"/>
              </a:rPr>
              <a:t> </a:t>
            </a:r>
            <a:r>
              <a:rPr lang="cs-CZ" b="0" i="0" dirty="0" err="1">
                <a:solidFill>
                  <a:srgbClr val="222222"/>
                </a:solidFill>
                <a:effectLst/>
                <a:latin typeface="Harding"/>
              </a:rPr>
              <a:t>for</a:t>
            </a:r>
            <a:r>
              <a:rPr lang="cs-CZ" b="0" i="0" dirty="0">
                <a:solidFill>
                  <a:srgbClr val="222222"/>
                </a:solidFill>
                <a:effectLst/>
                <a:latin typeface="Harding"/>
              </a:rPr>
              <a:t> </a:t>
            </a:r>
            <a:r>
              <a:rPr lang="cs-CZ" b="0" i="0" dirty="0" err="1">
                <a:solidFill>
                  <a:srgbClr val="222222"/>
                </a:solidFill>
                <a:effectLst/>
                <a:latin typeface="Harding"/>
              </a:rPr>
              <a:t>the</a:t>
            </a:r>
            <a:r>
              <a:rPr lang="cs-CZ" b="0" i="0" dirty="0">
                <a:solidFill>
                  <a:srgbClr val="222222"/>
                </a:solidFill>
                <a:effectLst/>
                <a:latin typeface="Harding"/>
              </a:rPr>
              <a:t> development </a:t>
            </a:r>
            <a:r>
              <a:rPr lang="cs-CZ" b="0" i="0" dirty="0" err="1">
                <a:solidFill>
                  <a:srgbClr val="222222"/>
                </a:solidFill>
                <a:effectLst/>
                <a:latin typeface="Harding"/>
              </a:rPr>
              <a:t>of</a:t>
            </a:r>
            <a:r>
              <a:rPr lang="cs-CZ" b="0" i="0" dirty="0">
                <a:solidFill>
                  <a:srgbClr val="222222"/>
                </a:solidFill>
                <a:effectLst/>
                <a:latin typeface="Harding"/>
              </a:rPr>
              <a:t> </a:t>
            </a:r>
            <a:r>
              <a:rPr lang="cs-CZ" b="0" i="0" dirty="0" err="1">
                <a:solidFill>
                  <a:srgbClr val="222222"/>
                </a:solidFill>
                <a:effectLst/>
                <a:latin typeface="Harding"/>
              </a:rPr>
              <a:t>new</a:t>
            </a:r>
            <a:r>
              <a:rPr lang="cs-CZ" b="0" i="0" dirty="0">
                <a:solidFill>
                  <a:srgbClr val="222222"/>
                </a:solidFill>
                <a:effectLst/>
                <a:latin typeface="Harding"/>
              </a:rPr>
              <a:t> </a:t>
            </a:r>
            <a:r>
              <a:rPr lang="cs-CZ" b="0" i="0" dirty="0" err="1">
                <a:solidFill>
                  <a:srgbClr val="222222"/>
                </a:solidFill>
                <a:effectLst/>
                <a:latin typeface="Harding"/>
              </a:rPr>
              <a:t>molecules</a:t>
            </a:r>
            <a:r>
              <a:rPr lang="cs-CZ" b="0" i="0" dirty="0">
                <a:solidFill>
                  <a:srgbClr val="222222"/>
                </a:solidFill>
                <a:effectLst/>
                <a:latin typeface="Harding"/>
              </a:rPr>
              <a:t> </a:t>
            </a:r>
            <a:r>
              <a:rPr lang="cs-CZ" b="0" i="0" dirty="0" err="1">
                <a:solidFill>
                  <a:srgbClr val="222222"/>
                </a:solidFill>
                <a:effectLst/>
                <a:latin typeface="Harding"/>
              </a:rPr>
              <a:t>with</a:t>
            </a:r>
            <a:r>
              <a:rPr lang="cs-CZ" b="0" i="0" dirty="0">
                <a:solidFill>
                  <a:srgbClr val="222222"/>
                </a:solidFill>
                <a:effectLst/>
                <a:latin typeface="Harding"/>
              </a:rPr>
              <a:t> </a:t>
            </a:r>
            <a:r>
              <a:rPr lang="cs-CZ" b="0" i="0" dirty="0" err="1">
                <a:solidFill>
                  <a:srgbClr val="222222"/>
                </a:solidFill>
                <a:effectLst/>
                <a:latin typeface="Harding"/>
              </a:rPr>
              <a:t>biotechnological</a:t>
            </a:r>
            <a:r>
              <a:rPr lang="cs-CZ" b="0" i="0" dirty="0">
                <a:solidFill>
                  <a:srgbClr val="222222"/>
                </a:solidFill>
                <a:effectLst/>
                <a:latin typeface="Harding"/>
              </a:rPr>
              <a:t> and </a:t>
            </a:r>
            <a:r>
              <a:rPr lang="cs-CZ" b="0" i="0" dirty="0" err="1">
                <a:solidFill>
                  <a:srgbClr val="222222"/>
                </a:solidFill>
                <a:effectLst/>
                <a:latin typeface="Harding"/>
              </a:rPr>
              <a:t>therapeutic</a:t>
            </a:r>
            <a:r>
              <a:rPr lang="cs-CZ" b="0" i="0" dirty="0">
                <a:solidFill>
                  <a:srgbClr val="222222"/>
                </a:solidFill>
                <a:effectLst/>
                <a:latin typeface="Harding"/>
              </a:rPr>
              <a:t> </a:t>
            </a:r>
            <a:r>
              <a:rPr lang="cs-CZ" b="0" i="0" dirty="0" err="1">
                <a:solidFill>
                  <a:srgbClr val="222222"/>
                </a:solidFill>
                <a:effectLst/>
                <a:latin typeface="Harding"/>
              </a:rPr>
              <a:t>applications</a:t>
            </a:r>
            <a:r>
              <a:rPr lang="cs-CZ" b="0" i="0" dirty="0">
                <a:solidFill>
                  <a:srgbClr val="222222"/>
                </a:solidFill>
                <a:effectLst/>
                <a:latin typeface="Harding"/>
              </a:rPr>
              <a:t>. </a:t>
            </a:r>
            <a:r>
              <a:rPr lang="cs-CZ" b="0" i="0" dirty="0" err="1">
                <a:solidFill>
                  <a:srgbClr val="222222"/>
                </a:solidFill>
                <a:effectLst/>
                <a:latin typeface="Harding"/>
              </a:rPr>
              <a:t>Some</a:t>
            </a:r>
            <a:r>
              <a:rPr lang="cs-CZ" b="0" i="0" dirty="0">
                <a:solidFill>
                  <a:srgbClr val="222222"/>
                </a:solidFill>
                <a:effectLst/>
                <a:latin typeface="Harding"/>
              </a:rPr>
              <a:t> </a:t>
            </a:r>
            <a:r>
              <a:rPr lang="cs-CZ" b="0" i="0" dirty="0" err="1">
                <a:solidFill>
                  <a:srgbClr val="222222"/>
                </a:solidFill>
                <a:effectLst/>
                <a:latin typeface="Harding"/>
              </a:rPr>
              <a:t>popular</a:t>
            </a:r>
            <a:r>
              <a:rPr lang="cs-CZ" b="0" i="0" dirty="0">
                <a:solidFill>
                  <a:srgbClr val="222222"/>
                </a:solidFill>
                <a:effectLst/>
                <a:latin typeface="Harding"/>
              </a:rPr>
              <a:t> </a:t>
            </a:r>
            <a:r>
              <a:rPr lang="cs-CZ" b="0" i="0" dirty="0" err="1">
                <a:solidFill>
                  <a:srgbClr val="222222"/>
                </a:solidFill>
                <a:effectLst/>
                <a:latin typeface="Harding"/>
              </a:rPr>
              <a:t>areas</a:t>
            </a:r>
            <a:r>
              <a:rPr lang="cs-CZ" b="0" i="0" dirty="0">
                <a:solidFill>
                  <a:srgbClr val="222222"/>
                </a:solidFill>
                <a:effectLst/>
                <a:latin typeface="Harding"/>
              </a:rPr>
              <a:t> </a:t>
            </a:r>
            <a:r>
              <a:rPr lang="cs-CZ" b="0" i="0" dirty="0" err="1">
                <a:solidFill>
                  <a:srgbClr val="222222"/>
                </a:solidFill>
                <a:effectLst/>
                <a:latin typeface="Harding"/>
              </a:rPr>
              <a:t>of</a:t>
            </a:r>
            <a:r>
              <a:rPr lang="cs-CZ" b="0" i="0" dirty="0">
                <a:solidFill>
                  <a:srgbClr val="222222"/>
                </a:solidFill>
                <a:effectLst/>
                <a:latin typeface="Harding"/>
              </a:rPr>
              <a:t> </a:t>
            </a:r>
            <a:r>
              <a:rPr lang="cs-CZ" b="0" i="0" dirty="0" err="1">
                <a:solidFill>
                  <a:srgbClr val="222222"/>
                </a:solidFill>
                <a:effectLst/>
                <a:latin typeface="Harding"/>
              </a:rPr>
              <a:t>research</a:t>
            </a:r>
            <a:r>
              <a:rPr lang="cs-CZ" b="0" i="0" dirty="0">
                <a:solidFill>
                  <a:srgbClr val="222222"/>
                </a:solidFill>
                <a:effectLst/>
                <a:latin typeface="Harding"/>
              </a:rPr>
              <a:t> are protein </a:t>
            </a:r>
            <a:r>
              <a:rPr lang="cs-CZ" b="0" i="0" dirty="0" err="1">
                <a:solidFill>
                  <a:srgbClr val="222222"/>
                </a:solidFill>
                <a:effectLst/>
                <a:latin typeface="Harding"/>
              </a:rPr>
              <a:t>binders</a:t>
            </a:r>
            <a:r>
              <a:rPr lang="cs-CZ" b="0" i="0" dirty="0">
                <a:solidFill>
                  <a:srgbClr val="222222"/>
                </a:solidFill>
                <a:effectLst/>
                <a:latin typeface="Harding"/>
              </a:rPr>
              <a:t> and </a:t>
            </a:r>
            <a:r>
              <a:rPr lang="cs-CZ" b="0" i="0" dirty="0" err="1">
                <a:solidFill>
                  <a:srgbClr val="222222"/>
                </a:solidFill>
                <a:effectLst/>
                <a:latin typeface="Harding"/>
              </a:rPr>
              <a:t>antivirals</a:t>
            </a:r>
            <a:r>
              <a:rPr lang="cs-CZ" b="0" i="0" dirty="0">
                <a:solidFill>
                  <a:srgbClr val="222222"/>
                </a:solidFill>
                <a:effectLst/>
                <a:latin typeface="Harding"/>
              </a:rPr>
              <a:t> (Protein Data Bank (PDB) </a:t>
            </a:r>
            <a:r>
              <a:rPr lang="cs-CZ" b="0" i="0" dirty="0" err="1">
                <a:solidFill>
                  <a:srgbClr val="222222"/>
                </a:solidFill>
                <a:effectLst/>
                <a:latin typeface="Harding"/>
              </a:rPr>
              <a:t>entry</a:t>
            </a:r>
            <a:r>
              <a:rPr lang="cs-CZ" b="0" i="0" dirty="0">
                <a:solidFill>
                  <a:srgbClr val="222222"/>
                </a:solidFill>
                <a:effectLst/>
                <a:latin typeface="Harding"/>
              </a:rPr>
              <a:t>: 3R2X), </a:t>
            </a:r>
            <a:r>
              <a:rPr lang="cs-CZ" b="0" i="0" dirty="0" err="1">
                <a:solidFill>
                  <a:srgbClr val="222222"/>
                </a:solidFill>
                <a:effectLst/>
                <a:latin typeface="Harding"/>
              </a:rPr>
              <a:t>cancer</a:t>
            </a:r>
            <a:r>
              <a:rPr lang="cs-CZ" b="0" i="0" dirty="0">
                <a:solidFill>
                  <a:srgbClr val="222222"/>
                </a:solidFill>
                <a:effectLst/>
                <a:latin typeface="Harding"/>
              </a:rPr>
              <a:t> </a:t>
            </a:r>
            <a:r>
              <a:rPr lang="cs-CZ" b="0" i="0" dirty="0" err="1">
                <a:solidFill>
                  <a:srgbClr val="222222"/>
                </a:solidFill>
                <a:effectLst/>
                <a:latin typeface="Harding"/>
              </a:rPr>
              <a:t>therapies</a:t>
            </a:r>
            <a:r>
              <a:rPr lang="cs-CZ" b="0" i="0" dirty="0">
                <a:solidFill>
                  <a:srgbClr val="222222"/>
                </a:solidFill>
                <a:effectLst/>
                <a:latin typeface="Harding"/>
              </a:rPr>
              <a:t> (PDB </a:t>
            </a:r>
            <a:r>
              <a:rPr lang="cs-CZ" b="0" i="0" dirty="0" err="1">
                <a:solidFill>
                  <a:srgbClr val="222222"/>
                </a:solidFill>
                <a:effectLst/>
                <a:latin typeface="Harding"/>
              </a:rPr>
              <a:t>entry</a:t>
            </a:r>
            <a:r>
              <a:rPr lang="cs-CZ" b="0" i="0" dirty="0">
                <a:solidFill>
                  <a:srgbClr val="222222"/>
                </a:solidFill>
                <a:effectLst/>
                <a:latin typeface="Harding"/>
              </a:rPr>
              <a:t>: 7JH5), protein-</a:t>
            </a:r>
            <a:r>
              <a:rPr lang="cs-CZ" b="0" i="0" dirty="0" err="1">
                <a:solidFill>
                  <a:srgbClr val="222222"/>
                </a:solidFill>
                <a:effectLst/>
                <a:latin typeface="Harding"/>
              </a:rPr>
              <a:t>based</a:t>
            </a:r>
            <a:r>
              <a:rPr lang="cs-CZ" b="0" i="0" dirty="0">
                <a:solidFill>
                  <a:srgbClr val="222222"/>
                </a:solidFill>
                <a:effectLst/>
                <a:latin typeface="Harding"/>
              </a:rPr>
              <a:t> </a:t>
            </a:r>
            <a:r>
              <a:rPr lang="cs-CZ" b="0" i="0" dirty="0" err="1">
                <a:solidFill>
                  <a:srgbClr val="222222"/>
                </a:solidFill>
                <a:effectLst/>
                <a:latin typeface="Harding"/>
              </a:rPr>
              <a:t>therapies</a:t>
            </a:r>
            <a:r>
              <a:rPr lang="cs-CZ" b="0" i="0" dirty="0">
                <a:solidFill>
                  <a:srgbClr val="222222"/>
                </a:solidFill>
                <a:effectLst/>
                <a:latin typeface="Harding"/>
              </a:rPr>
              <a:t> (PDB </a:t>
            </a:r>
            <a:r>
              <a:rPr lang="cs-CZ" b="0" i="0" dirty="0" err="1">
                <a:solidFill>
                  <a:srgbClr val="222222"/>
                </a:solidFill>
                <a:effectLst/>
                <a:latin typeface="Harding"/>
              </a:rPr>
              <a:t>entry</a:t>
            </a:r>
            <a:r>
              <a:rPr lang="cs-CZ" b="0" i="0" dirty="0">
                <a:solidFill>
                  <a:srgbClr val="222222"/>
                </a:solidFill>
                <a:effectLst/>
                <a:latin typeface="Harding"/>
              </a:rPr>
              <a:t>: 2B5I), </a:t>
            </a:r>
            <a:r>
              <a:rPr lang="cs-CZ" b="0" i="0" dirty="0">
                <a:solidFill>
                  <a:srgbClr val="006699"/>
                </a:solidFill>
                <a:effectLst/>
                <a:latin typeface="Harding"/>
                <a:hlinkClick r:id="rId3"/>
              </a:rPr>
              <a:t>protein </a:t>
            </a:r>
            <a:r>
              <a:rPr lang="cs-CZ" b="0" i="0" dirty="0" err="1">
                <a:solidFill>
                  <a:srgbClr val="006699"/>
                </a:solidFill>
                <a:effectLst/>
                <a:latin typeface="Harding"/>
                <a:hlinkClick r:id="rId3"/>
              </a:rPr>
              <a:t>switches</a:t>
            </a:r>
            <a:r>
              <a:rPr lang="cs-CZ" b="0" i="0" dirty="0">
                <a:solidFill>
                  <a:srgbClr val="222222"/>
                </a:solidFill>
                <a:effectLst/>
                <a:latin typeface="Harding"/>
              </a:rPr>
              <a:t> (PDB </a:t>
            </a:r>
            <a:r>
              <a:rPr lang="cs-CZ" b="0" i="0" dirty="0" err="1">
                <a:solidFill>
                  <a:srgbClr val="222222"/>
                </a:solidFill>
                <a:effectLst/>
                <a:latin typeface="Harding"/>
              </a:rPr>
              <a:t>entry</a:t>
            </a:r>
            <a:r>
              <a:rPr lang="cs-CZ" b="0" i="0" dirty="0">
                <a:solidFill>
                  <a:srgbClr val="222222"/>
                </a:solidFill>
                <a:effectLst/>
                <a:latin typeface="Harding"/>
              </a:rPr>
              <a:t>: 6IWB), </a:t>
            </a:r>
            <a:r>
              <a:rPr lang="cs-CZ" b="0" i="0" dirty="0" err="1">
                <a:solidFill>
                  <a:srgbClr val="222222"/>
                </a:solidFill>
                <a:effectLst/>
                <a:latin typeface="Harding"/>
              </a:rPr>
              <a:t>drug-delivery</a:t>
            </a:r>
            <a:r>
              <a:rPr lang="cs-CZ" b="0" i="0" dirty="0">
                <a:solidFill>
                  <a:srgbClr val="222222"/>
                </a:solidFill>
                <a:effectLst/>
                <a:latin typeface="Harding"/>
              </a:rPr>
              <a:t> </a:t>
            </a:r>
            <a:r>
              <a:rPr lang="cs-CZ" b="0" i="0" dirty="0" err="1">
                <a:solidFill>
                  <a:srgbClr val="222222"/>
                </a:solidFill>
                <a:effectLst/>
                <a:latin typeface="Harding"/>
              </a:rPr>
              <a:t>vehicles</a:t>
            </a:r>
            <a:r>
              <a:rPr lang="cs-CZ" b="0" i="0" dirty="0">
                <a:solidFill>
                  <a:srgbClr val="222222"/>
                </a:solidFill>
                <a:effectLst/>
                <a:latin typeface="Harding"/>
              </a:rPr>
              <a:t> (PDB </a:t>
            </a:r>
            <a:r>
              <a:rPr lang="cs-CZ" b="0" i="0" dirty="0" err="1">
                <a:solidFill>
                  <a:srgbClr val="222222"/>
                </a:solidFill>
                <a:effectLst/>
                <a:latin typeface="Harding"/>
              </a:rPr>
              <a:t>entry</a:t>
            </a:r>
            <a:r>
              <a:rPr lang="cs-CZ" b="0" i="0" dirty="0">
                <a:solidFill>
                  <a:srgbClr val="222222"/>
                </a:solidFill>
                <a:effectLst/>
                <a:latin typeface="Harding"/>
              </a:rPr>
              <a:t>: 6VFI), </a:t>
            </a:r>
            <a:r>
              <a:rPr lang="cs-CZ" b="0" i="0" dirty="0" err="1">
                <a:solidFill>
                  <a:srgbClr val="222222"/>
                </a:solidFill>
                <a:effectLst/>
                <a:latin typeface="Harding"/>
              </a:rPr>
              <a:t>vaccines</a:t>
            </a:r>
            <a:r>
              <a:rPr lang="cs-CZ" b="0" i="0" dirty="0">
                <a:solidFill>
                  <a:srgbClr val="222222"/>
                </a:solidFill>
                <a:effectLst/>
                <a:latin typeface="Harding"/>
              </a:rPr>
              <a:t> (PDB </a:t>
            </a:r>
            <a:r>
              <a:rPr lang="cs-CZ" b="0" i="0" dirty="0" err="1">
                <a:solidFill>
                  <a:srgbClr val="222222"/>
                </a:solidFill>
                <a:effectLst/>
                <a:latin typeface="Harding"/>
              </a:rPr>
              <a:t>entry</a:t>
            </a:r>
            <a:r>
              <a:rPr lang="cs-CZ" b="0" i="0" dirty="0">
                <a:solidFill>
                  <a:srgbClr val="222222"/>
                </a:solidFill>
                <a:effectLst/>
                <a:latin typeface="Harding"/>
              </a:rPr>
              <a:t>: 3LHP) and </a:t>
            </a:r>
            <a:r>
              <a:rPr lang="cs-CZ" b="0" i="0" dirty="0" err="1">
                <a:solidFill>
                  <a:srgbClr val="222222"/>
                </a:solidFill>
                <a:effectLst/>
                <a:latin typeface="Harding"/>
              </a:rPr>
              <a:t>biosensors</a:t>
            </a:r>
            <a:r>
              <a:rPr lang="cs-CZ" b="0" i="0" dirty="0">
                <a:solidFill>
                  <a:srgbClr val="222222"/>
                </a:solidFill>
                <a:effectLst/>
                <a:latin typeface="Harding"/>
              </a:rPr>
              <a:t> (PDB </a:t>
            </a:r>
            <a:r>
              <a:rPr lang="cs-CZ" b="0" i="0" dirty="0" err="1">
                <a:solidFill>
                  <a:srgbClr val="222222"/>
                </a:solidFill>
                <a:effectLst/>
                <a:latin typeface="Harding"/>
              </a:rPr>
              <a:t>entry</a:t>
            </a:r>
            <a:r>
              <a:rPr lang="cs-CZ" b="0" i="0" dirty="0">
                <a:solidFill>
                  <a:srgbClr val="222222"/>
                </a:solidFill>
                <a:effectLst/>
                <a:latin typeface="Harding"/>
              </a:rPr>
              <a:t>: 7AYE).</a:t>
            </a:r>
            <a:endParaRPr lang="cs-CZ" dirty="0"/>
          </a:p>
        </p:txBody>
      </p:sp>
      <p:sp>
        <p:nvSpPr>
          <p:cNvPr id="4" name="Zástupný symbol pro číslo snímk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15784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eea49a145a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eea49a145a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Orphan sequences</a:t>
            </a:r>
            <a:endParaRPr/>
          </a:p>
        </p:txBody>
      </p:sp>
      <p:sp>
        <p:nvSpPr>
          <p:cNvPr id="684" name="Google Shape;684;geea49a145a_0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b4e1177f28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b4e1177f28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 name="Google Shape;694;g2b4e1177f28_0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ea8faf7528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ea8faf7528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gea8faf7528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b4e1177f28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b4e1177f28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6" name="Google Shape;706;g2b4e1177f28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310933f0dc5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310933f0dc5_0_1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g310933f0dc5_0_1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1fb31039dc_1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1fb31039dc_1_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350">
                <a:solidFill>
                  <a:srgbClr val="222222"/>
                </a:solidFill>
                <a:highlight>
                  <a:srgbClr val="FFFFFF"/>
                </a:highlight>
                <a:latin typeface="Times New Roman"/>
                <a:ea typeface="Times New Roman"/>
                <a:cs typeface="Times New Roman"/>
                <a:sym typeface="Times New Roman"/>
              </a:rPr>
              <a:t>a, Ablation results on two target sets: the CASP14 set of domains (</a:t>
            </a:r>
            <a:r>
              <a:rPr lang="en-US" sz="1350" i="1">
                <a:solidFill>
                  <a:srgbClr val="222222"/>
                </a:solidFill>
                <a:highlight>
                  <a:srgbClr val="FFFFFF"/>
                </a:highlight>
                <a:latin typeface="Times New Roman"/>
                <a:ea typeface="Times New Roman"/>
                <a:cs typeface="Times New Roman"/>
                <a:sym typeface="Times New Roman"/>
              </a:rPr>
              <a:t>n</a:t>
            </a:r>
            <a:r>
              <a:rPr lang="en-US" sz="1350">
                <a:solidFill>
                  <a:srgbClr val="222222"/>
                </a:solidFill>
                <a:highlight>
                  <a:srgbClr val="FFFFFF"/>
                </a:highlight>
                <a:latin typeface="Times New Roman"/>
                <a:ea typeface="Times New Roman"/>
                <a:cs typeface="Times New Roman"/>
                <a:sym typeface="Times New Roman"/>
              </a:rPr>
              <a:t> = 87 protein domains) and the PDB test set of chains with template coverage of ≤30% at 30% identity (</a:t>
            </a:r>
            <a:r>
              <a:rPr lang="en-US" sz="1350" i="1">
                <a:solidFill>
                  <a:srgbClr val="222222"/>
                </a:solidFill>
                <a:highlight>
                  <a:srgbClr val="FFFFFF"/>
                </a:highlight>
                <a:latin typeface="Times New Roman"/>
                <a:ea typeface="Times New Roman"/>
                <a:cs typeface="Times New Roman"/>
                <a:sym typeface="Times New Roman"/>
              </a:rPr>
              <a:t>n</a:t>
            </a:r>
            <a:r>
              <a:rPr lang="en-US" sz="1350">
                <a:solidFill>
                  <a:srgbClr val="222222"/>
                </a:solidFill>
                <a:highlight>
                  <a:srgbClr val="FFFFFF"/>
                </a:highlight>
                <a:latin typeface="Times New Roman"/>
                <a:ea typeface="Times New Roman"/>
                <a:cs typeface="Times New Roman"/>
                <a:sym typeface="Times New Roman"/>
              </a:rPr>
              <a:t> = 2,261 protein chains). Domains are scored with GDT and chains are scored with lDDT-Cα. The ablations are reported as a difference compared with the average of the three baseline seeds. Means (points) and 95% bootstrap percentile intervals (error bars) are computed using bootstrap estimates of 10,000 samples. </a:t>
            </a:r>
            <a:br>
              <a:rPr lang="en-US" sz="1350">
                <a:solidFill>
                  <a:srgbClr val="222222"/>
                </a:solidFill>
                <a:highlight>
                  <a:srgbClr val="FFFFFF"/>
                </a:highlight>
                <a:latin typeface="Times New Roman"/>
                <a:ea typeface="Times New Roman"/>
                <a:cs typeface="Times New Roman"/>
                <a:sym typeface="Times New Roman"/>
              </a:rPr>
            </a:br>
            <a:r>
              <a:rPr lang="en-US" sz="1350">
                <a:solidFill>
                  <a:srgbClr val="222222"/>
                </a:solidFill>
                <a:highlight>
                  <a:srgbClr val="FFFFFF"/>
                </a:highlight>
                <a:latin typeface="Times New Roman"/>
                <a:ea typeface="Times New Roman"/>
                <a:cs typeface="Times New Roman"/>
                <a:sym typeface="Times New Roman"/>
              </a:rPr>
              <a:t>b, Domain GDT trajectory over 4 recycling iterations and 48 Evoformer blocks on CASP14 targets LmrP (T1024) and Orf8 (T1064) where D1 and D2 refer to the individual domains as defined by the CASP assessment. Both T1024 domains obtain the correct structure early in the network, whereas the structure of T1064 changes multiple times and requires nearly the full depth of the network to reach the final structure. Note, 48 Evoformer blocks comprise one recycling iteration.</a:t>
            </a:r>
            <a:endParaRPr/>
          </a:p>
        </p:txBody>
      </p:sp>
      <p:sp>
        <p:nvSpPr>
          <p:cNvPr id="725" name="Google Shape;725;g11fb31039dc_1_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eee94c3d63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geee94c3d63_1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Tady se ukazuje, ze pro klasicke dokovani moc vhodny AlphaFold neni </a:t>
            </a:r>
            <a:endParaRPr/>
          </a:p>
        </p:txBody>
      </p:sp>
      <p:sp>
        <p:nvSpPr>
          <p:cNvPr id="739" name="Google Shape;739;geee94c3d63_1_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b4e1177f28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2b4e1177f28_0_1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1" name="Google Shape;751;g2b4e1177f28_0_1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2b4e1177f28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2b4e1177f28_0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g2b4e1177f28_0_1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31052265e39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31052265e39_0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g31052265e39_0_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310933f0dc5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g310933f0dc5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přidat </a:t>
            </a:r>
            <a:endParaRPr sz="2400">
              <a:latin typeface="Arial"/>
              <a:ea typeface="Arial"/>
              <a:cs typeface="Arial"/>
              <a:sym typeface="Arial"/>
            </a:endParaRPr>
          </a:p>
          <a:p>
            <a:pPr marL="457200" lvl="0" indent="-317500" algn="l" rtl="0">
              <a:spcBef>
                <a:spcPts val="0"/>
              </a:spcBef>
              <a:spcAft>
                <a:spcPts val="0"/>
              </a:spcAft>
              <a:buSzPts val="1400"/>
              <a:buChar char="+"/>
            </a:pPr>
            <a:endParaRPr/>
          </a:p>
        </p:txBody>
      </p:sp>
      <p:sp>
        <p:nvSpPr>
          <p:cNvPr id="861" name="Google Shape;861;g310933f0dc5_0_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31052265e39_0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31052265e39_0_1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g31052265e39_0_1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ebb0d988fc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ebb0d988fc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8" name="Google Shape;878;gebb0d988fc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ecae8eccdf_0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ecae8eccdf_0_2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gecae8eccdf_0_2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2b4e1177f28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2b4e1177f28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g2b4e1177f28_0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2b4e1177f28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2b4e1177f28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6" name="Google Shape;896;g2b4e1177f28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11fb31039dc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11fb31039dc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350">
                <a:solidFill>
                  <a:srgbClr val="222222"/>
                </a:solidFill>
                <a:highlight>
                  <a:srgbClr val="FFFFFF"/>
                </a:highlight>
                <a:latin typeface="Times New Roman"/>
                <a:ea typeface="Times New Roman"/>
                <a:cs typeface="Times New Roman"/>
                <a:sym typeface="Times New Roman"/>
              </a:rPr>
              <a:t>a, Ablation results on two target sets: the CASP14 set of domains (</a:t>
            </a:r>
            <a:r>
              <a:rPr lang="en-US" sz="1350" i="1">
                <a:solidFill>
                  <a:srgbClr val="222222"/>
                </a:solidFill>
                <a:highlight>
                  <a:srgbClr val="FFFFFF"/>
                </a:highlight>
                <a:latin typeface="Times New Roman"/>
                <a:ea typeface="Times New Roman"/>
                <a:cs typeface="Times New Roman"/>
                <a:sym typeface="Times New Roman"/>
              </a:rPr>
              <a:t>n</a:t>
            </a:r>
            <a:r>
              <a:rPr lang="en-US" sz="1350">
                <a:solidFill>
                  <a:srgbClr val="222222"/>
                </a:solidFill>
                <a:highlight>
                  <a:srgbClr val="FFFFFF"/>
                </a:highlight>
                <a:latin typeface="Times New Roman"/>
                <a:ea typeface="Times New Roman"/>
                <a:cs typeface="Times New Roman"/>
                <a:sym typeface="Times New Roman"/>
              </a:rPr>
              <a:t> = 87 protein domains) and the PDB test set of chains with template coverage of ≤30% at 30% identity (</a:t>
            </a:r>
            <a:r>
              <a:rPr lang="en-US" sz="1350" i="1">
                <a:solidFill>
                  <a:srgbClr val="222222"/>
                </a:solidFill>
                <a:highlight>
                  <a:srgbClr val="FFFFFF"/>
                </a:highlight>
                <a:latin typeface="Times New Roman"/>
                <a:ea typeface="Times New Roman"/>
                <a:cs typeface="Times New Roman"/>
                <a:sym typeface="Times New Roman"/>
              </a:rPr>
              <a:t>n</a:t>
            </a:r>
            <a:r>
              <a:rPr lang="en-US" sz="1350">
                <a:solidFill>
                  <a:srgbClr val="222222"/>
                </a:solidFill>
                <a:highlight>
                  <a:srgbClr val="FFFFFF"/>
                </a:highlight>
                <a:latin typeface="Times New Roman"/>
                <a:ea typeface="Times New Roman"/>
                <a:cs typeface="Times New Roman"/>
                <a:sym typeface="Times New Roman"/>
              </a:rPr>
              <a:t> = 2,261 protein chains). Domains are scored with GDT and chains are scored with lDDT-Cα. The ablations are reported as a difference compared with the average of the three baseline seeds. Means (points) and 95% bootstrap percentile intervals (error bars) are computed using bootstrap estimates of 10,000 samples. </a:t>
            </a:r>
            <a:br>
              <a:rPr lang="en-US" sz="1350">
                <a:solidFill>
                  <a:srgbClr val="222222"/>
                </a:solidFill>
                <a:highlight>
                  <a:srgbClr val="FFFFFF"/>
                </a:highlight>
                <a:latin typeface="Times New Roman"/>
                <a:ea typeface="Times New Roman"/>
                <a:cs typeface="Times New Roman"/>
                <a:sym typeface="Times New Roman"/>
              </a:rPr>
            </a:br>
            <a:r>
              <a:rPr lang="en-US" sz="1350">
                <a:solidFill>
                  <a:srgbClr val="222222"/>
                </a:solidFill>
                <a:highlight>
                  <a:srgbClr val="FFFFFF"/>
                </a:highlight>
                <a:latin typeface="Times New Roman"/>
                <a:ea typeface="Times New Roman"/>
                <a:cs typeface="Times New Roman"/>
                <a:sym typeface="Times New Roman"/>
              </a:rPr>
              <a:t>b, Domain GDT trajectory over 4 recycling iterations and 48 Evoformer blocks on CASP14 targets LmrP (T1024) and Orf8 (T1064) where D1 and D2 refer to the individual domains as defined by the CASP assessment. Both T1024 domains obtain the correct structure early in the network, whereas the structure of T1064 changes multiple times and requires nearly the full depth of the network to reach the final structure. Note, 48 Evoformer blocks comprise one recycling iteration.</a:t>
            </a:r>
            <a:endParaRPr/>
          </a:p>
        </p:txBody>
      </p:sp>
      <p:sp>
        <p:nvSpPr>
          <p:cNvPr id="907" name="Google Shape;907;g11fb31039dc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310933f0dc5_0_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310933f0dc5_0_1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1" name="Google Shape;921;g310933f0dc5_0_1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310933f0dc5_0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310933f0dc5_0_1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1" name="Google Shape;931;g310933f0dc5_0_1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310933f0dc5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310933f0dc5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0" name="Google Shape;940;g310933f0dc5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310933f0dc5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310933f0dc5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9" name="Google Shape;949;g310933f0dc5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ebb0d988fc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ebb0d988fc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40000"/>
              </a:lnSpc>
              <a:spcBef>
                <a:spcPts val="0"/>
              </a:spcBef>
              <a:spcAft>
                <a:spcPts val="0"/>
              </a:spcAft>
              <a:buClr>
                <a:schemeClr val="dk1"/>
              </a:buClr>
              <a:buSzPts val="1100"/>
              <a:buFont typeface="Arial"/>
              <a:buNone/>
            </a:pPr>
            <a:r>
              <a:rPr lang="en-US" sz="2300" b="1">
                <a:solidFill>
                  <a:srgbClr val="222222"/>
                </a:solidFill>
                <a:highlight>
                  <a:srgbClr val="FFFFFF"/>
                </a:highlight>
                <a:latin typeface="Times New Roman"/>
                <a:ea typeface="Times New Roman"/>
                <a:cs typeface="Times New Roman"/>
                <a:sym typeface="Times New Roman"/>
              </a:rPr>
              <a:t>Fig. 3: Architectural details.</a:t>
            </a:r>
            <a:endParaRPr sz="2300" b="1">
              <a:solidFill>
                <a:srgbClr val="222222"/>
              </a:solidFill>
              <a:highlight>
                <a:srgbClr val="FFFFFF"/>
              </a:highlight>
              <a:latin typeface="Times New Roman"/>
              <a:ea typeface="Times New Roman"/>
              <a:cs typeface="Times New Roman"/>
              <a:sym typeface="Times New Roman"/>
            </a:endParaRPr>
          </a:p>
          <a:p>
            <a:pPr marL="0" lvl="0" indent="0" algn="l" rtl="0">
              <a:spcBef>
                <a:spcPts val="1200"/>
              </a:spcBef>
              <a:spcAft>
                <a:spcPts val="0"/>
              </a:spcAft>
              <a:buNone/>
            </a:pPr>
            <a:r>
              <a:rPr lang="en-US" sz="1350">
                <a:solidFill>
                  <a:srgbClr val="222222"/>
                </a:solidFill>
                <a:highlight>
                  <a:srgbClr val="FFFFFF"/>
                </a:highlight>
                <a:latin typeface="Times New Roman"/>
                <a:ea typeface="Times New Roman"/>
                <a:cs typeface="Times New Roman"/>
                <a:sym typeface="Times New Roman"/>
              </a:rPr>
              <a:t>a, Evoformer block. Arrows show the information flow. The shape of the arrays is shown in parentheses. </a:t>
            </a:r>
            <a:br>
              <a:rPr lang="en-US" sz="1350">
                <a:solidFill>
                  <a:srgbClr val="222222"/>
                </a:solidFill>
                <a:highlight>
                  <a:srgbClr val="FFFFFF"/>
                </a:highlight>
                <a:latin typeface="Times New Roman"/>
                <a:ea typeface="Times New Roman"/>
                <a:cs typeface="Times New Roman"/>
                <a:sym typeface="Times New Roman"/>
              </a:rPr>
            </a:br>
            <a:r>
              <a:rPr lang="en-US" sz="1350">
                <a:solidFill>
                  <a:srgbClr val="222222"/>
                </a:solidFill>
                <a:highlight>
                  <a:srgbClr val="FFFFFF"/>
                </a:highlight>
                <a:latin typeface="Times New Roman"/>
                <a:ea typeface="Times New Roman"/>
                <a:cs typeface="Times New Roman"/>
                <a:sym typeface="Times New Roman"/>
              </a:rPr>
              <a:t>b, The pair representation interpreted as directed edges in a graph. </a:t>
            </a:r>
            <a:br>
              <a:rPr lang="en-US" sz="1350">
                <a:solidFill>
                  <a:srgbClr val="222222"/>
                </a:solidFill>
                <a:highlight>
                  <a:srgbClr val="FFFFFF"/>
                </a:highlight>
                <a:latin typeface="Times New Roman"/>
                <a:ea typeface="Times New Roman"/>
                <a:cs typeface="Times New Roman"/>
                <a:sym typeface="Times New Roman"/>
              </a:rPr>
            </a:br>
            <a:r>
              <a:rPr lang="en-US" sz="1350">
                <a:solidFill>
                  <a:srgbClr val="222222"/>
                </a:solidFill>
                <a:highlight>
                  <a:srgbClr val="FFFFFF"/>
                </a:highlight>
                <a:latin typeface="Times New Roman"/>
                <a:ea typeface="Times New Roman"/>
                <a:cs typeface="Times New Roman"/>
                <a:sym typeface="Times New Roman"/>
              </a:rPr>
              <a:t>c, Triangle multiplicative update and triangle self-attention. The circles represent residues. Entries in the pair representation are illustrated as directed edges and in each diagram, the edge being updated is </a:t>
            </a:r>
            <a:r>
              <a:rPr lang="en-US" sz="1350" i="1">
                <a:solidFill>
                  <a:srgbClr val="222222"/>
                </a:solidFill>
                <a:highlight>
                  <a:srgbClr val="FFFFFF"/>
                </a:highlight>
                <a:latin typeface="Times New Roman"/>
                <a:ea typeface="Times New Roman"/>
                <a:cs typeface="Times New Roman"/>
                <a:sym typeface="Times New Roman"/>
              </a:rPr>
              <a:t>ij</a:t>
            </a:r>
            <a:r>
              <a:rPr lang="en-US" sz="1350">
                <a:solidFill>
                  <a:srgbClr val="222222"/>
                </a:solidFill>
                <a:highlight>
                  <a:srgbClr val="FFFFFF"/>
                </a:highlight>
                <a:latin typeface="Times New Roman"/>
                <a:ea typeface="Times New Roman"/>
                <a:cs typeface="Times New Roman"/>
                <a:sym typeface="Times New Roman"/>
              </a:rPr>
              <a:t>. </a:t>
            </a:r>
            <a:br>
              <a:rPr lang="en-US" sz="1350">
                <a:solidFill>
                  <a:srgbClr val="222222"/>
                </a:solidFill>
                <a:highlight>
                  <a:srgbClr val="FFFFFF"/>
                </a:highlight>
                <a:latin typeface="Times New Roman"/>
                <a:ea typeface="Times New Roman"/>
                <a:cs typeface="Times New Roman"/>
                <a:sym typeface="Times New Roman"/>
              </a:rPr>
            </a:br>
            <a:r>
              <a:rPr lang="en-US" sz="1350">
                <a:solidFill>
                  <a:srgbClr val="222222"/>
                </a:solidFill>
                <a:highlight>
                  <a:srgbClr val="FFFFFF"/>
                </a:highlight>
                <a:latin typeface="Times New Roman"/>
                <a:ea typeface="Times New Roman"/>
                <a:cs typeface="Times New Roman"/>
                <a:sym typeface="Times New Roman"/>
              </a:rPr>
              <a:t>d, Structure module including Invariant point attention (IPA) module. The single representation is a copy of the first row of the MSA representation. e, Residue gas: a representation of each residue as one free-floating rigid body for the backbone (blue triangles) and </a:t>
            </a:r>
            <a:r>
              <a:rPr lang="en-US" sz="1350" i="1">
                <a:solidFill>
                  <a:srgbClr val="222222"/>
                </a:solidFill>
                <a:highlight>
                  <a:srgbClr val="FFFFFF"/>
                </a:highlight>
                <a:latin typeface="Times New Roman"/>
                <a:ea typeface="Times New Roman"/>
                <a:cs typeface="Times New Roman"/>
                <a:sym typeface="Times New Roman"/>
              </a:rPr>
              <a:t>χ</a:t>
            </a:r>
            <a:r>
              <a:rPr lang="en-US" sz="1350">
                <a:solidFill>
                  <a:srgbClr val="222222"/>
                </a:solidFill>
                <a:highlight>
                  <a:srgbClr val="FFFFFF"/>
                </a:highlight>
                <a:latin typeface="Times New Roman"/>
                <a:ea typeface="Times New Roman"/>
                <a:cs typeface="Times New Roman"/>
                <a:sym typeface="Times New Roman"/>
              </a:rPr>
              <a:t> angles for the side chains (green circles). The corresponding atomic structure is shown below. f, Frame aligned point error (FAPE). Green, predicted structure; grey, true structure; (</a:t>
            </a:r>
            <a:r>
              <a:rPr lang="en-US" sz="1350" i="1">
                <a:solidFill>
                  <a:srgbClr val="222222"/>
                </a:solidFill>
                <a:highlight>
                  <a:srgbClr val="FFFFFF"/>
                </a:highlight>
                <a:latin typeface="Times New Roman"/>
                <a:ea typeface="Times New Roman"/>
                <a:cs typeface="Times New Roman"/>
                <a:sym typeface="Times New Roman"/>
              </a:rPr>
              <a:t>R</a:t>
            </a:r>
            <a:r>
              <a:rPr lang="en-US" sz="1000" i="1">
                <a:solidFill>
                  <a:srgbClr val="222222"/>
                </a:solidFill>
                <a:highlight>
                  <a:srgbClr val="FFFFFF"/>
                </a:highlight>
                <a:latin typeface="Times New Roman"/>
                <a:ea typeface="Times New Roman"/>
                <a:cs typeface="Times New Roman"/>
                <a:sym typeface="Times New Roman"/>
              </a:rPr>
              <a:t>k</a:t>
            </a:r>
            <a:r>
              <a:rPr lang="en-US" sz="1000">
                <a:solidFill>
                  <a:srgbClr val="222222"/>
                </a:solidFill>
                <a:highlight>
                  <a:srgbClr val="FFFFFF"/>
                </a:highlight>
                <a:latin typeface="Times New Roman"/>
                <a:ea typeface="Times New Roman"/>
                <a:cs typeface="Times New Roman"/>
                <a:sym typeface="Times New Roman"/>
              </a:rPr>
              <a:t>,</a:t>
            </a:r>
            <a:r>
              <a:rPr lang="en-US" sz="1350">
                <a:solidFill>
                  <a:srgbClr val="222222"/>
                </a:solidFill>
                <a:highlight>
                  <a:srgbClr val="FFFFFF"/>
                </a:highlight>
                <a:latin typeface="Times New Roman"/>
                <a:ea typeface="Times New Roman"/>
                <a:cs typeface="Times New Roman"/>
                <a:sym typeface="Times New Roman"/>
              </a:rPr>
              <a:t> t</a:t>
            </a:r>
            <a:r>
              <a:rPr lang="en-US" sz="1000" i="1">
                <a:solidFill>
                  <a:srgbClr val="222222"/>
                </a:solidFill>
                <a:highlight>
                  <a:srgbClr val="FFFFFF"/>
                </a:highlight>
                <a:latin typeface="Times New Roman"/>
                <a:ea typeface="Times New Roman"/>
                <a:cs typeface="Times New Roman"/>
                <a:sym typeface="Times New Roman"/>
              </a:rPr>
              <a:t>k</a:t>
            </a:r>
            <a:r>
              <a:rPr lang="en-US" sz="1350">
                <a:solidFill>
                  <a:srgbClr val="222222"/>
                </a:solidFill>
                <a:highlight>
                  <a:srgbClr val="FFFFFF"/>
                </a:highlight>
                <a:latin typeface="Times New Roman"/>
                <a:ea typeface="Times New Roman"/>
                <a:cs typeface="Times New Roman"/>
                <a:sym typeface="Times New Roman"/>
              </a:rPr>
              <a:t>), frames; x</a:t>
            </a:r>
            <a:r>
              <a:rPr lang="en-US" sz="1000">
                <a:solidFill>
                  <a:srgbClr val="222222"/>
                </a:solidFill>
                <a:highlight>
                  <a:srgbClr val="FFFFFF"/>
                </a:highlight>
                <a:latin typeface="Times New Roman"/>
                <a:ea typeface="Times New Roman"/>
                <a:cs typeface="Times New Roman"/>
                <a:sym typeface="Times New Roman"/>
              </a:rPr>
              <a:t>i</a:t>
            </a:r>
            <a:r>
              <a:rPr lang="en-US" sz="1350">
                <a:solidFill>
                  <a:srgbClr val="222222"/>
                </a:solidFill>
                <a:highlight>
                  <a:srgbClr val="FFFFFF"/>
                </a:highlight>
                <a:latin typeface="Times New Roman"/>
                <a:ea typeface="Times New Roman"/>
                <a:cs typeface="Times New Roman"/>
                <a:sym typeface="Times New Roman"/>
              </a:rPr>
              <a:t>, atom positions.</a:t>
            </a:r>
            <a:endParaRPr/>
          </a:p>
        </p:txBody>
      </p:sp>
      <p:sp>
        <p:nvSpPr>
          <p:cNvPr id="958" name="Google Shape;958;gebb0d988fc_1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89</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31052265e39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31052265e39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7" name="Google Shape;967;g31052265e39_0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31052265e39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31052265e39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7" name="Google Shape;977;g31052265e39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ebb0d988fc_2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ebb0d988fc_2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gebb0d988fc_2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ebb0d988fc_2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ebb0d988fc_2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350">
                <a:solidFill>
                  <a:srgbClr val="222222"/>
                </a:solidFill>
                <a:highlight>
                  <a:srgbClr val="FFFFFF"/>
                </a:highlight>
                <a:latin typeface="Times New Roman"/>
                <a:ea typeface="Times New Roman"/>
                <a:cs typeface="Times New Roman"/>
                <a:sym typeface="Times New Roman"/>
              </a:rPr>
              <a:t>a, Ablation results on two target sets: the CASP14 set of domains (</a:t>
            </a:r>
            <a:r>
              <a:rPr lang="en-US" sz="1350" i="1">
                <a:solidFill>
                  <a:srgbClr val="222222"/>
                </a:solidFill>
                <a:highlight>
                  <a:srgbClr val="FFFFFF"/>
                </a:highlight>
                <a:latin typeface="Times New Roman"/>
                <a:ea typeface="Times New Roman"/>
                <a:cs typeface="Times New Roman"/>
                <a:sym typeface="Times New Roman"/>
              </a:rPr>
              <a:t>n</a:t>
            </a:r>
            <a:r>
              <a:rPr lang="en-US" sz="1350">
                <a:solidFill>
                  <a:srgbClr val="222222"/>
                </a:solidFill>
                <a:highlight>
                  <a:srgbClr val="FFFFFF"/>
                </a:highlight>
                <a:latin typeface="Times New Roman"/>
                <a:ea typeface="Times New Roman"/>
                <a:cs typeface="Times New Roman"/>
                <a:sym typeface="Times New Roman"/>
              </a:rPr>
              <a:t> = 87 protein domains) and the PDB test set of chains with template coverage of ≤30% at 30% identity (</a:t>
            </a:r>
            <a:r>
              <a:rPr lang="en-US" sz="1350" i="1">
                <a:solidFill>
                  <a:srgbClr val="222222"/>
                </a:solidFill>
                <a:highlight>
                  <a:srgbClr val="FFFFFF"/>
                </a:highlight>
                <a:latin typeface="Times New Roman"/>
                <a:ea typeface="Times New Roman"/>
                <a:cs typeface="Times New Roman"/>
                <a:sym typeface="Times New Roman"/>
              </a:rPr>
              <a:t>n</a:t>
            </a:r>
            <a:r>
              <a:rPr lang="en-US" sz="1350">
                <a:solidFill>
                  <a:srgbClr val="222222"/>
                </a:solidFill>
                <a:highlight>
                  <a:srgbClr val="FFFFFF"/>
                </a:highlight>
                <a:latin typeface="Times New Roman"/>
                <a:ea typeface="Times New Roman"/>
                <a:cs typeface="Times New Roman"/>
                <a:sym typeface="Times New Roman"/>
              </a:rPr>
              <a:t> = 2,261 protein chains). Domains are scored with GDT and chains are scored with lDDT-Cα. The ablations are reported as a difference compared with the average of the three baseline seeds. Means (points) and 95% bootstrap percentile intervals (error bars) are computed using bootstrap estimates of 10,000 samples. </a:t>
            </a:r>
            <a:br>
              <a:rPr lang="en-US" sz="1350">
                <a:solidFill>
                  <a:srgbClr val="222222"/>
                </a:solidFill>
                <a:highlight>
                  <a:srgbClr val="FFFFFF"/>
                </a:highlight>
                <a:latin typeface="Times New Roman"/>
                <a:ea typeface="Times New Roman"/>
                <a:cs typeface="Times New Roman"/>
                <a:sym typeface="Times New Roman"/>
              </a:rPr>
            </a:br>
            <a:r>
              <a:rPr lang="en-US" sz="1350">
                <a:solidFill>
                  <a:srgbClr val="222222"/>
                </a:solidFill>
                <a:highlight>
                  <a:srgbClr val="FFFFFF"/>
                </a:highlight>
                <a:latin typeface="Times New Roman"/>
                <a:ea typeface="Times New Roman"/>
                <a:cs typeface="Times New Roman"/>
                <a:sym typeface="Times New Roman"/>
              </a:rPr>
              <a:t>b, Domain GDT trajectory over 4 recycling iterations and 48 Evoformer blocks on CASP14 targets LmrP (T1024) and Orf8 (T1064) where D1 and D2 refer to the individual domains as defined by the CASP assessment. Both T1024 domains obtain the correct structure early in the network, whereas the structure of T1064 changes multiple times and requires nearly the full depth of the network to reach the final structure. Note, 48 Evoformer blocks comprise one recycling iteration.</a:t>
            </a:r>
            <a:endParaRPr/>
          </a:p>
        </p:txBody>
      </p:sp>
      <p:sp>
        <p:nvSpPr>
          <p:cNvPr id="986" name="Google Shape;986;gebb0d988fc_2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92</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31052265e39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31052265e39_0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0" name="Google Shape;1000;g31052265e39_0_1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31052265e39_0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31052265e39_0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350">
                <a:solidFill>
                  <a:srgbClr val="222222"/>
                </a:solidFill>
                <a:highlight>
                  <a:srgbClr val="FFFFFF"/>
                </a:highlight>
                <a:latin typeface="Times New Roman"/>
                <a:ea typeface="Times New Roman"/>
                <a:cs typeface="Times New Roman"/>
                <a:sym typeface="Times New Roman"/>
              </a:rPr>
              <a:t>a, Backbone accuracy (lDDT-Cα) for the redundancy-reduced set of the PDB after our training data cut-off, restricting to proteins in which at most 25% of the long-range contacts are between different heteromer chains. We further consider two groups of proteins based on template coverage at 30% sequence identity: covering more than 60% of the chain (</a:t>
            </a:r>
            <a:r>
              <a:rPr lang="en-US" sz="1350" i="1">
                <a:solidFill>
                  <a:srgbClr val="222222"/>
                </a:solidFill>
                <a:highlight>
                  <a:srgbClr val="FFFFFF"/>
                </a:highlight>
                <a:latin typeface="Times New Roman"/>
                <a:ea typeface="Times New Roman"/>
                <a:cs typeface="Times New Roman"/>
                <a:sym typeface="Times New Roman"/>
              </a:rPr>
              <a:t>n</a:t>
            </a:r>
            <a:r>
              <a:rPr lang="en-US" sz="1350">
                <a:solidFill>
                  <a:srgbClr val="222222"/>
                </a:solidFill>
                <a:highlight>
                  <a:srgbClr val="FFFFFF"/>
                </a:highlight>
                <a:latin typeface="Times New Roman"/>
                <a:ea typeface="Times New Roman"/>
                <a:cs typeface="Times New Roman"/>
                <a:sym typeface="Times New Roman"/>
              </a:rPr>
              <a:t> = 6,743 protein chains) and covering less than 30% of the chain (</a:t>
            </a:r>
            <a:r>
              <a:rPr lang="en-US" sz="1350" i="1">
                <a:solidFill>
                  <a:srgbClr val="222222"/>
                </a:solidFill>
                <a:highlight>
                  <a:srgbClr val="FFFFFF"/>
                </a:highlight>
                <a:latin typeface="Times New Roman"/>
                <a:ea typeface="Times New Roman"/>
                <a:cs typeface="Times New Roman"/>
                <a:sym typeface="Times New Roman"/>
              </a:rPr>
              <a:t>n</a:t>
            </a:r>
            <a:r>
              <a:rPr lang="en-US" sz="1350">
                <a:solidFill>
                  <a:srgbClr val="222222"/>
                </a:solidFill>
                <a:highlight>
                  <a:srgbClr val="FFFFFF"/>
                </a:highlight>
                <a:latin typeface="Times New Roman"/>
                <a:ea typeface="Times New Roman"/>
                <a:cs typeface="Times New Roman"/>
                <a:sym typeface="Times New Roman"/>
              </a:rPr>
              <a:t> = 1,596 protein chains). MSA depth is computed by counting the number of non-gap residues for each position in the MSA (using the </a:t>
            </a:r>
            <a:r>
              <a:rPr lang="en-US" sz="1350" i="1">
                <a:solidFill>
                  <a:srgbClr val="222222"/>
                </a:solidFill>
                <a:highlight>
                  <a:srgbClr val="FFFFFF"/>
                </a:highlight>
                <a:latin typeface="Times New Roman"/>
                <a:ea typeface="Times New Roman"/>
                <a:cs typeface="Times New Roman"/>
                <a:sym typeface="Times New Roman"/>
              </a:rPr>
              <a:t>N</a:t>
            </a:r>
            <a:r>
              <a:rPr lang="en-US" sz="1000">
                <a:solidFill>
                  <a:srgbClr val="222222"/>
                </a:solidFill>
                <a:highlight>
                  <a:srgbClr val="FFFFFF"/>
                </a:highlight>
                <a:latin typeface="Times New Roman"/>
                <a:ea typeface="Times New Roman"/>
                <a:cs typeface="Times New Roman"/>
                <a:sym typeface="Times New Roman"/>
              </a:rPr>
              <a:t>eff</a:t>
            </a:r>
            <a:r>
              <a:rPr lang="en-US" sz="1350">
                <a:solidFill>
                  <a:srgbClr val="222222"/>
                </a:solidFill>
                <a:highlight>
                  <a:srgbClr val="FFFFFF"/>
                </a:highlight>
                <a:latin typeface="Times New Roman"/>
                <a:ea typeface="Times New Roman"/>
                <a:cs typeface="Times New Roman"/>
                <a:sym typeface="Times New Roman"/>
              </a:rPr>
              <a:t> weighting scheme; see </a:t>
            </a:r>
            <a:r>
              <a:rPr lang="en-US" sz="1350">
                <a:solidFill>
                  <a:srgbClr val="006699"/>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Methods</a:t>
            </a:r>
            <a:r>
              <a:rPr lang="en-US" sz="1350">
                <a:solidFill>
                  <a:srgbClr val="222222"/>
                </a:solidFill>
                <a:highlight>
                  <a:srgbClr val="FFFFFF"/>
                </a:highlight>
                <a:latin typeface="Times New Roman"/>
                <a:ea typeface="Times New Roman"/>
                <a:cs typeface="Times New Roman"/>
                <a:sym typeface="Times New Roman"/>
              </a:rPr>
              <a:t> for details) and taking the median across residues. The curves are obtained through Gaussian kernel average smoothing (window size is 0.2 units in log</a:t>
            </a:r>
            <a:r>
              <a:rPr lang="en-US" sz="1000">
                <a:solidFill>
                  <a:srgbClr val="222222"/>
                </a:solidFill>
                <a:highlight>
                  <a:srgbClr val="FFFFFF"/>
                </a:highlight>
                <a:latin typeface="Times New Roman"/>
                <a:ea typeface="Times New Roman"/>
                <a:cs typeface="Times New Roman"/>
                <a:sym typeface="Times New Roman"/>
              </a:rPr>
              <a:t>10</a:t>
            </a:r>
            <a:r>
              <a:rPr lang="en-US" sz="1350">
                <a:solidFill>
                  <a:srgbClr val="222222"/>
                </a:solidFill>
                <a:highlight>
                  <a:srgbClr val="FFFFFF"/>
                </a:highlight>
                <a:latin typeface="Times New Roman"/>
                <a:ea typeface="Times New Roman"/>
                <a:cs typeface="Times New Roman"/>
                <a:sym typeface="Times New Roman"/>
              </a:rPr>
              <a:t>(</a:t>
            </a:r>
            <a:r>
              <a:rPr lang="en-US" sz="1350" i="1">
                <a:solidFill>
                  <a:srgbClr val="222222"/>
                </a:solidFill>
                <a:highlight>
                  <a:srgbClr val="FFFFFF"/>
                </a:highlight>
                <a:latin typeface="Times New Roman"/>
                <a:ea typeface="Times New Roman"/>
                <a:cs typeface="Times New Roman"/>
                <a:sym typeface="Times New Roman"/>
              </a:rPr>
              <a:t>N</a:t>
            </a:r>
            <a:r>
              <a:rPr lang="en-US" sz="1000">
                <a:solidFill>
                  <a:srgbClr val="222222"/>
                </a:solidFill>
                <a:highlight>
                  <a:srgbClr val="FFFFFF"/>
                </a:highlight>
                <a:latin typeface="Times New Roman"/>
                <a:ea typeface="Times New Roman"/>
                <a:cs typeface="Times New Roman"/>
                <a:sym typeface="Times New Roman"/>
              </a:rPr>
              <a:t>eff</a:t>
            </a:r>
            <a:r>
              <a:rPr lang="en-US" sz="1350">
                <a:solidFill>
                  <a:srgbClr val="222222"/>
                </a:solidFill>
                <a:highlight>
                  <a:srgbClr val="FFFFFF"/>
                </a:highlight>
                <a:latin typeface="Times New Roman"/>
                <a:ea typeface="Times New Roman"/>
                <a:cs typeface="Times New Roman"/>
                <a:sym typeface="Times New Roman"/>
              </a:rPr>
              <a:t>)); the shaded area is the 95% confidence interval estimated using bootstrap of 10,000 samples. b, An intertwined homotrimer (PDB 6SK0) is correctly predicted without input stoichiometry and only a weak template (blue is predicted and green is experimental).</a:t>
            </a:r>
            <a:endParaRPr/>
          </a:p>
        </p:txBody>
      </p:sp>
      <p:sp>
        <p:nvSpPr>
          <p:cNvPr id="1010" name="Google Shape;1010;g31052265e39_0_1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94</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31052265e39_0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31052265e39_0_1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0" name="Google Shape;1020;g31052265e39_0_1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3108a25430c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3108a25430c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7" name="Google Shape;1027;g3108a25430c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96</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3108a25430c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8" name="Google Shape;1038;g3108a25430c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workflow to run Alphafold - </a:t>
            </a:r>
            <a:r>
              <a:rPr lang="en-US" u="sng">
                <a:solidFill>
                  <a:schemeClr val="hlink"/>
                </a:solidFill>
                <a:hlinkClick r:id="rId3"/>
              </a:rPr>
              <a:t>https://console.latch.bio/workflows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1039" name="Google Shape;1039;g3108a25430c_0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120a3231f92_18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120a3231f92_18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Pridat DisProt</a:t>
            </a:r>
            <a:endParaRPr/>
          </a:p>
        </p:txBody>
      </p:sp>
      <p:sp>
        <p:nvSpPr>
          <p:cNvPr id="1048" name="Google Shape;1048;g120a3231f92_18_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98</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3108a25430c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3108a25430c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8" name="Google Shape;1058;g3108a25430c_0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99</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3108a25430c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3108a25430c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8" name="Google Shape;1068;g3108a25430c_0_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100</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3108a25430c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3108a25430c_0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7" name="Google Shape;1077;g3108a25430c_0_1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310933f0dc5_0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310933f0dc5_0_2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2" name="Google Shape;772;g310933f0dc5_0_2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3108a25430c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3108a25430c_0_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2" name="Google Shape;1092;g3108a25430c_0_1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120a91eddad_46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120a91eddad_46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3" name="Google Shape;1103;g120a91eddad_46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103</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310933f0dc5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310933f0dc5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3" name="Google Shape;1113;g310933f0dc5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104</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310933f0dc5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3" name="Google Shape;1123;g310933f0dc5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4" name="Google Shape;1124;g310933f0dc5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31052265e39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31052265e39_0_2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350">
                <a:solidFill>
                  <a:srgbClr val="222222"/>
                </a:solidFill>
                <a:highlight>
                  <a:srgbClr val="FFFFFF"/>
                </a:highlight>
                <a:latin typeface="Times New Roman"/>
                <a:ea typeface="Times New Roman"/>
                <a:cs typeface="Times New Roman"/>
                <a:sym typeface="Times New Roman"/>
              </a:rPr>
              <a:t>a, Ablation results on two target sets: the CASP14 set of domains (</a:t>
            </a:r>
            <a:r>
              <a:rPr lang="en-US" sz="1350" i="1">
                <a:solidFill>
                  <a:srgbClr val="222222"/>
                </a:solidFill>
                <a:highlight>
                  <a:srgbClr val="FFFFFF"/>
                </a:highlight>
                <a:latin typeface="Times New Roman"/>
                <a:ea typeface="Times New Roman"/>
                <a:cs typeface="Times New Roman"/>
                <a:sym typeface="Times New Roman"/>
              </a:rPr>
              <a:t>n</a:t>
            </a:r>
            <a:r>
              <a:rPr lang="en-US" sz="1350">
                <a:solidFill>
                  <a:srgbClr val="222222"/>
                </a:solidFill>
                <a:highlight>
                  <a:srgbClr val="FFFFFF"/>
                </a:highlight>
                <a:latin typeface="Times New Roman"/>
                <a:ea typeface="Times New Roman"/>
                <a:cs typeface="Times New Roman"/>
                <a:sym typeface="Times New Roman"/>
              </a:rPr>
              <a:t> = 87 protein domains) and the PDB test set of chains with template coverage of ≤30% at 30% identity (</a:t>
            </a:r>
            <a:r>
              <a:rPr lang="en-US" sz="1350" i="1">
                <a:solidFill>
                  <a:srgbClr val="222222"/>
                </a:solidFill>
                <a:highlight>
                  <a:srgbClr val="FFFFFF"/>
                </a:highlight>
                <a:latin typeface="Times New Roman"/>
                <a:ea typeface="Times New Roman"/>
                <a:cs typeface="Times New Roman"/>
                <a:sym typeface="Times New Roman"/>
              </a:rPr>
              <a:t>n</a:t>
            </a:r>
            <a:r>
              <a:rPr lang="en-US" sz="1350">
                <a:solidFill>
                  <a:srgbClr val="222222"/>
                </a:solidFill>
                <a:highlight>
                  <a:srgbClr val="FFFFFF"/>
                </a:highlight>
                <a:latin typeface="Times New Roman"/>
                <a:ea typeface="Times New Roman"/>
                <a:cs typeface="Times New Roman"/>
                <a:sym typeface="Times New Roman"/>
              </a:rPr>
              <a:t> = 2,261 protein chains). Domains are scored with GDT and chains are scored with lDDT-Cα. The ablations are reported as a difference compared with the average of the three baseline seeds. Means (points) and 95% bootstrap percentile intervals (error bars) are computed using bootstrap estimates of 10,000 samples. </a:t>
            </a:r>
            <a:br>
              <a:rPr lang="en-US" sz="1350">
                <a:solidFill>
                  <a:srgbClr val="222222"/>
                </a:solidFill>
                <a:highlight>
                  <a:srgbClr val="FFFFFF"/>
                </a:highlight>
                <a:latin typeface="Times New Roman"/>
                <a:ea typeface="Times New Roman"/>
                <a:cs typeface="Times New Roman"/>
                <a:sym typeface="Times New Roman"/>
              </a:rPr>
            </a:br>
            <a:r>
              <a:rPr lang="en-US" sz="1350">
                <a:solidFill>
                  <a:srgbClr val="222222"/>
                </a:solidFill>
                <a:highlight>
                  <a:srgbClr val="FFFFFF"/>
                </a:highlight>
                <a:latin typeface="Times New Roman"/>
                <a:ea typeface="Times New Roman"/>
                <a:cs typeface="Times New Roman"/>
                <a:sym typeface="Times New Roman"/>
              </a:rPr>
              <a:t>b, Domain GDT trajectory over 4 recycling iterations and 48 Evoformer blocks on CASP14 targets LmrP (T1024) and Orf8 (T1064) where D1 and D2 refer to the individual domains as defined by the CASP assessment. Both T1024 domains obtain the correct structure early in the network, whereas the structure of T1064 changes multiple times and requires nearly the full depth of the network to reach the final structure. Note, 48 Evoformer blocks comprise one recycling iteration.</a:t>
            </a:r>
            <a:endParaRPr/>
          </a:p>
        </p:txBody>
      </p:sp>
      <p:sp>
        <p:nvSpPr>
          <p:cNvPr id="1139" name="Google Shape;1139;g31052265e39_0_2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106</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31052265e39_0_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31052265e39_0_2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350">
                <a:solidFill>
                  <a:srgbClr val="222222"/>
                </a:solidFill>
                <a:highlight>
                  <a:srgbClr val="FFFFFF"/>
                </a:highlight>
                <a:latin typeface="Times New Roman"/>
                <a:ea typeface="Times New Roman"/>
                <a:cs typeface="Times New Roman"/>
                <a:sym typeface="Times New Roman"/>
              </a:rPr>
              <a:t>a, Ablation results on two target sets: the CASP14 set of domains (</a:t>
            </a:r>
            <a:r>
              <a:rPr lang="en-US" sz="1350" i="1">
                <a:solidFill>
                  <a:srgbClr val="222222"/>
                </a:solidFill>
                <a:highlight>
                  <a:srgbClr val="FFFFFF"/>
                </a:highlight>
                <a:latin typeface="Times New Roman"/>
                <a:ea typeface="Times New Roman"/>
                <a:cs typeface="Times New Roman"/>
                <a:sym typeface="Times New Roman"/>
              </a:rPr>
              <a:t>n</a:t>
            </a:r>
            <a:r>
              <a:rPr lang="en-US" sz="1350">
                <a:solidFill>
                  <a:srgbClr val="222222"/>
                </a:solidFill>
                <a:highlight>
                  <a:srgbClr val="FFFFFF"/>
                </a:highlight>
                <a:latin typeface="Times New Roman"/>
                <a:ea typeface="Times New Roman"/>
                <a:cs typeface="Times New Roman"/>
                <a:sym typeface="Times New Roman"/>
              </a:rPr>
              <a:t> = 87 protein domains) and the PDB test set of chains with template coverage of ≤30% at 30% identity (</a:t>
            </a:r>
            <a:r>
              <a:rPr lang="en-US" sz="1350" i="1">
                <a:solidFill>
                  <a:srgbClr val="222222"/>
                </a:solidFill>
                <a:highlight>
                  <a:srgbClr val="FFFFFF"/>
                </a:highlight>
                <a:latin typeface="Times New Roman"/>
                <a:ea typeface="Times New Roman"/>
                <a:cs typeface="Times New Roman"/>
                <a:sym typeface="Times New Roman"/>
              </a:rPr>
              <a:t>n</a:t>
            </a:r>
            <a:r>
              <a:rPr lang="en-US" sz="1350">
                <a:solidFill>
                  <a:srgbClr val="222222"/>
                </a:solidFill>
                <a:highlight>
                  <a:srgbClr val="FFFFFF"/>
                </a:highlight>
                <a:latin typeface="Times New Roman"/>
                <a:ea typeface="Times New Roman"/>
                <a:cs typeface="Times New Roman"/>
                <a:sym typeface="Times New Roman"/>
              </a:rPr>
              <a:t> = 2,261 protein chains). Domains are scored with GDT and chains are scored with lDDT-Cα. The ablations are reported as a difference compared with the average of the three baseline seeds. Means (points) and 95% bootstrap percentile intervals (error bars) are computed using bootstrap estimates of 10,000 samples. </a:t>
            </a:r>
            <a:br>
              <a:rPr lang="en-US" sz="1350">
                <a:solidFill>
                  <a:srgbClr val="222222"/>
                </a:solidFill>
                <a:highlight>
                  <a:srgbClr val="FFFFFF"/>
                </a:highlight>
                <a:latin typeface="Times New Roman"/>
                <a:ea typeface="Times New Roman"/>
                <a:cs typeface="Times New Roman"/>
                <a:sym typeface="Times New Roman"/>
              </a:rPr>
            </a:br>
            <a:r>
              <a:rPr lang="en-US" sz="1350">
                <a:solidFill>
                  <a:srgbClr val="222222"/>
                </a:solidFill>
                <a:highlight>
                  <a:srgbClr val="FFFFFF"/>
                </a:highlight>
                <a:latin typeface="Times New Roman"/>
                <a:ea typeface="Times New Roman"/>
                <a:cs typeface="Times New Roman"/>
                <a:sym typeface="Times New Roman"/>
              </a:rPr>
              <a:t>b, Domain GDT trajectory over 4 recycling iterations and 48 Evoformer blocks on CASP14 targets LmrP (T1024) and Orf8 (T1064) where D1 and D2 refer to the individual domains as defined by the CASP assessment. Both T1024 domains obtain the correct structure early in the network, whereas the structure of T1064 changes multiple times and requires nearly the full depth of the network to reach the final structure. Note, 48 Evoformer blocks comprise one recycling iteration.</a:t>
            </a:r>
            <a:endParaRPr/>
          </a:p>
        </p:txBody>
      </p:sp>
      <p:sp>
        <p:nvSpPr>
          <p:cNvPr id="1155" name="Google Shape;1155;g31052265e39_0_2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107</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31052265e39_0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31052265e39_0_2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350">
                <a:solidFill>
                  <a:srgbClr val="222222"/>
                </a:solidFill>
                <a:highlight>
                  <a:srgbClr val="FFFFFF"/>
                </a:highlight>
                <a:latin typeface="Times New Roman"/>
                <a:ea typeface="Times New Roman"/>
                <a:cs typeface="Times New Roman"/>
                <a:sym typeface="Times New Roman"/>
              </a:rPr>
              <a:t>a, Ablation results on two target sets: the CASP14 set of domains (</a:t>
            </a:r>
            <a:r>
              <a:rPr lang="en-US" sz="1350" i="1">
                <a:solidFill>
                  <a:srgbClr val="222222"/>
                </a:solidFill>
                <a:highlight>
                  <a:srgbClr val="FFFFFF"/>
                </a:highlight>
                <a:latin typeface="Times New Roman"/>
                <a:ea typeface="Times New Roman"/>
                <a:cs typeface="Times New Roman"/>
                <a:sym typeface="Times New Roman"/>
              </a:rPr>
              <a:t>n</a:t>
            </a:r>
            <a:r>
              <a:rPr lang="en-US" sz="1350">
                <a:solidFill>
                  <a:srgbClr val="222222"/>
                </a:solidFill>
                <a:highlight>
                  <a:srgbClr val="FFFFFF"/>
                </a:highlight>
                <a:latin typeface="Times New Roman"/>
                <a:ea typeface="Times New Roman"/>
                <a:cs typeface="Times New Roman"/>
                <a:sym typeface="Times New Roman"/>
              </a:rPr>
              <a:t> = 87 protein domains) and the PDB test set of chains with template coverage of ≤30% at 30% identity (</a:t>
            </a:r>
            <a:r>
              <a:rPr lang="en-US" sz="1350" i="1">
                <a:solidFill>
                  <a:srgbClr val="222222"/>
                </a:solidFill>
                <a:highlight>
                  <a:srgbClr val="FFFFFF"/>
                </a:highlight>
                <a:latin typeface="Times New Roman"/>
                <a:ea typeface="Times New Roman"/>
                <a:cs typeface="Times New Roman"/>
                <a:sym typeface="Times New Roman"/>
              </a:rPr>
              <a:t>n</a:t>
            </a:r>
            <a:r>
              <a:rPr lang="en-US" sz="1350">
                <a:solidFill>
                  <a:srgbClr val="222222"/>
                </a:solidFill>
                <a:highlight>
                  <a:srgbClr val="FFFFFF"/>
                </a:highlight>
                <a:latin typeface="Times New Roman"/>
                <a:ea typeface="Times New Roman"/>
                <a:cs typeface="Times New Roman"/>
                <a:sym typeface="Times New Roman"/>
              </a:rPr>
              <a:t> = 2,261 protein chains). Domains are scored with GDT and chains are scored with lDDT-Cα. The ablations are reported as a difference compared with the average of the three baseline seeds. Means (points) and 95% bootstrap percentile intervals (error bars) are computed using bootstrap estimates of 10,000 samples. </a:t>
            </a:r>
            <a:br>
              <a:rPr lang="en-US" sz="1350">
                <a:solidFill>
                  <a:srgbClr val="222222"/>
                </a:solidFill>
                <a:highlight>
                  <a:srgbClr val="FFFFFF"/>
                </a:highlight>
                <a:latin typeface="Times New Roman"/>
                <a:ea typeface="Times New Roman"/>
                <a:cs typeface="Times New Roman"/>
                <a:sym typeface="Times New Roman"/>
              </a:rPr>
            </a:br>
            <a:r>
              <a:rPr lang="en-US" sz="1350">
                <a:solidFill>
                  <a:srgbClr val="222222"/>
                </a:solidFill>
                <a:highlight>
                  <a:srgbClr val="FFFFFF"/>
                </a:highlight>
                <a:latin typeface="Times New Roman"/>
                <a:ea typeface="Times New Roman"/>
                <a:cs typeface="Times New Roman"/>
                <a:sym typeface="Times New Roman"/>
              </a:rPr>
              <a:t>b, Domain GDT trajectory over 4 recycling iterations and 48 Evoformer blocks on CASP14 targets LmrP (T1024) and Orf8 (T1064) where D1 and D2 refer to the individual domains as defined by the CASP assessment. Both T1024 domains obtain the correct structure early in the network, whereas the structure of T1064 changes multiple times and requires nearly the full depth of the network to reach the final structure. Note, 48 Evoformer blocks comprise one recycling iteration.</a:t>
            </a:r>
            <a:endParaRPr/>
          </a:p>
        </p:txBody>
      </p:sp>
      <p:sp>
        <p:nvSpPr>
          <p:cNvPr id="1170" name="Google Shape;1170;g31052265e39_0_2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108</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e802812572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e802812572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4" name="Google Shape;1184;g1e802812572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109</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31052265e39_0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31052265e39_0_1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6" name="Google Shape;1196;g31052265e39_0_1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110</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31052265e39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31052265e39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3" name="Google Shape;1203;g31052265e39_0_1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350050" y="1467544"/>
            <a:ext cx="4359000" cy="19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349475" y="-447056"/>
            <a:ext cx="4359000" cy="5800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8"/>
        <p:cNvGrpSpPr/>
        <p:nvPr/>
      </p:nvGrpSpPr>
      <p:grpSpPr>
        <a:xfrm>
          <a:off x="0" y="0"/>
          <a:ext cx="0" cy="0"/>
          <a:chOff x="0" y="0"/>
          <a:chExt cx="0" cy="0"/>
        </a:xfrm>
      </p:grpSpPr>
      <p:sp>
        <p:nvSpPr>
          <p:cNvPr id="89" name="Google Shape;89;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90" name="Google Shape;90;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91" name="Google Shape;91;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4" name="Google Shape;9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7" name="Google Shape;97;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98" name="Google Shape;9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1" name="Google Shape;101;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2" name="Google Shape;102;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3" name="Google Shape;10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09" name="Google Shape;109;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0" name="Google Shape;11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13" name="Google Shape;11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4"/>
        <p:cNvGrpSpPr/>
        <p:nvPr/>
      </p:nvGrpSpPr>
      <p:grpSpPr>
        <a:xfrm>
          <a:off x="0" y="0"/>
          <a:ext cx="0" cy="0"/>
          <a:chOff x="0" y="0"/>
          <a:chExt cx="0" cy="0"/>
        </a:xfrm>
      </p:grpSpPr>
      <p:sp>
        <p:nvSpPr>
          <p:cNvPr id="115" name="Google Shape;115;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17" name="Google Shape;117;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18" name="Google Shape;118;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19" name="Google Shape;11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0"/>
        <p:cNvGrpSpPr/>
        <p:nvPr/>
      </p:nvGrpSpPr>
      <p:grpSpPr>
        <a:xfrm>
          <a:off x="0" y="0"/>
          <a:ext cx="0" cy="0"/>
          <a:chOff x="0" y="0"/>
          <a:chExt cx="0" cy="0"/>
        </a:xfrm>
      </p:grpSpPr>
      <p:sp>
        <p:nvSpPr>
          <p:cNvPr id="121" name="Google Shape;121;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22" name="Google Shape;12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3"/>
        <p:cNvGrpSpPr/>
        <p:nvPr/>
      </p:nvGrpSpPr>
      <p:grpSpPr>
        <a:xfrm>
          <a:off x="0" y="0"/>
          <a:ext cx="0" cy="0"/>
          <a:chOff x="0" y="0"/>
          <a:chExt cx="0" cy="0"/>
        </a:xfrm>
      </p:grpSpPr>
      <p:sp>
        <p:nvSpPr>
          <p:cNvPr id="124" name="Google Shape;124;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5" name="Google Shape;125;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26" name="Google Shape;12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3888" y="3442097"/>
            <a:ext cx="7886700" cy="1125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29841" y="1260872"/>
            <a:ext cx="3868200" cy="618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629841" y="1878806"/>
            <a:ext cx="3868200" cy="2763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260872"/>
            <a:ext cx="3887400" cy="618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4629150" y="1878806"/>
            <a:ext cx="3887400" cy="2763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740569"/>
            <a:ext cx="4629000" cy="36552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740569"/>
            <a:ext cx="4629000" cy="3655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6" name="Google Shape;86;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7" name="Google Shape;87;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doi.org/10.1038/s41586-024-07487-w"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hyperlink" Target="https://console.latch.bio/workflows"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3.png"/><Relationship Id="rId4" Type="http://schemas.openxmlformats.org/officeDocument/2006/relationships/image" Target="../media/image142.png"/></Relationships>
</file>

<file path=ppt/slides/_rels/slide10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hyperlink" Target="https://usegalaxy.eu/tool_runner?tool_id=toolshed.g2.bx.psu.edu%2Frepos%2Fgalaxy-australia%2Falphafold2%2Falphafold%2F2.1.2%2Bgalaxy0" TargetMode="External"/><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3" Type="http://schemas.openxmlformats.org/officeDocument/2006/relationships/hyperlink" Target="https://doi.org/10.1101/2021.09.02.458604"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0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2.xml"/><Relationship Id="rId1" Type="http://schemas.openxmlformats.org/officeDocument/2006/relationships/slideLayout" Target="../slideLayouts/slideLayout3.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3.png"/><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106.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7.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hyperlink" Target="https://twitter.com/RolandDunbrack/status/1502818748868317188" TargetMode="External"/><Relationship Id="rId5" Type="http://schemas.openxmlformats.org/officeDocument/2006/relationships/image" Target="../media/image156.png"/><Relationship Id="rId4" Type="http://schemas.openxmlformats.org/officeDocument/2006/relationships/image" Target="../media/image155.png"/></Relationships>
</file>

<file path=ppt/slides/_rels/slide10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0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109.xml.rels><?xml version="1.0" encoding="UTF-8" standalone="yes"?>
<Relationships xmlns="http://schemas.openxmlformats.org/package/2006/relationships"><Relationship Id="rId3" Type="http://schemas.openxmlformats.org/officeDocument/2006/relationships/hyperlink" Target="https://www.biorxiv.org/content/10.1101/2023.09.15.557870v1"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science.org/doi/full/10.1126/science.abj8754" TargetMode="External"/><Relationship Id="rId4" Type="http://schemas.openxmlformats.org/officeDocument/2006/relationships/image" Target="../media/image168.png"/></Relationships>
</file>

<file path=ppt/slides/_rels/slide113.xml.rels><?xml version="1.0" encoding="UTF-8" standalone="yes"?>
<Relationships xmlns="http://schemas.openxmlformats.org/package/2006/relationships"><Relationship Id="rId3" Type="http://schemas.openxmlformats.org/officeDocument/2006/relationships/hyperlink" Target="https://www.science.org/doi/10.1126/science.abe5650"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70.png"/><Relationship Id="rId4" Type="http://schemas.openxmlformats.org/officeDocument/2006/relationships/image" Target="../media/image169.png"/></Relationships>
</file>

<file path=ppt/slides/_rels/slide11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hyperlink" Target="https://www.youtube.com/watch?v=7dS3nyEcOyE&amp;list=PLJ0WcPQS7xJVJr6ceIPFSkAGAgrkmw1c9" TargetMode="External"/><Relationship Id="rId4" Type="http://schemas.openxmlformats.org/officeDocument/2006/relationships/hyperlink" Target="https://www.alphafold-decoded.com/" TargetMode="Externa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74.png"/></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8.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119.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colab.research.google.com/github/sokrypton/ColabFold/blob/main/BioEmu.ipynb"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81.png"/></Relationships>
</file>

<file path=ppt/slides/_rels/slide1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png"/></Relationships>
</file>

<file path=ppt/slides/_rels/slide12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hyperlink" Target="https://www.biorxiv.org/content/10.1101/2023.06.09.544317v1"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jwohlwend/boltz"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github.com/dehaenw/LiH/tree/mai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www.youtube.com/watch?v=qjFgthkKxc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epochai.org/blog/biological-sequence-models-in-the-context-of-the-ai-directives"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hyperlink" Target="https://abeebyekeen.com/biomodes-biomolecular-structure-prediction/" TargetMode="External"/><Relationship Id="rId13" Type="http://schemas.openxmlformats.org/officeDocument/2006/relationships/image" Target="../media/image37.png"/><Relationship Id="rId3" Type="http://schemas.openxmlformats.org/officeDocument/2006/relationships/hyperlink" Target="https://github.com/biolists/folding_tools?tab=readme-ov-file#Tools" TargetMode="External"/><Relationship Id="rId7" Type="http://schemas.openxmlformats.org/officeDocument/2006/relationships/hyperlink" Target="https://github.com/biolists/folding_tools?tab=readme-ov-file#Discontinued" TargetMode="External"/><Relationship Id="rId12" Type="http://schemas.openxmlformats.org/officeDocument/2006/relationships/hyperlink" Target="https://abeebyekeen.com/biomodes-small-molecule-design-and-predictio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github.com/biolists/folding_tools?tab=readme-ov-file#Webservers" TargetMode="External"/><Relationship Id="rId11" Type="http://schemas.openxmlformats.org/officeDocument/2006/relationships/hyperlink" Target="https://abeebyekeen.com/biomodes-protein-search-alignment-and-db-management/" TargetMode="External"/><Relationship Id="rId5" Type="http://schemas.openxmlformats.org/officeDocument/2006/relationships/hyperlink" Target="https://github.com/biolists/folding_tools?tab=readme-ov-file#Databases" TargetMode="External"/><Relationship Id="rId10" Type="http://schemas.openxmlformats.org/officeDocument/2006/relationships/hyperlink" Target="https://abeebyekeen.com/biomodes-biomolecular-property-prediction-and-analysis/" TargetMode="External"/><Relationship Id="rId4" Type="http://schemas.openxmlformats.org/officeDocument/2006/relationships/hyperlink" Target="https://github.com/biolists/folding_tools?tab=readme-ov-file#Predictors" TargetMode="External"/><Relationship Id="rId9" Type="http://schemas.openxmlformats.org/officeDocument/2006/relationships/hyperlink" Target="https://abeebyekeen.com/biomodes-biomolecular-design/"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github.com/martinpacesa/BindCraf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hyperlink" Target="https://alpha-bridge.e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doi.org/10.1101/2024.10.23.619601" TargetMode="External"/><Relationship Id="rId5" Type="http://schemas.openxmlformats.org/officeDocument/2006/relationships/image" Target="../media/image39.png"/><Relationship Id="rId4" Type="http://schemas.openxmlformats.org/officeDocument/2006/relationships/hyperlink" Target="https://github.com/PDB-REDO/AlphaBridg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colab.research.google.com/github/sokrypton/ColabFold/blob/main/Boltz1.ipynb" TargetMode="External"/><Relationship Id="rId2" Type="http://schemas.openxmlformats.org/officeDocument/2006/relationships/hyperlink" Target="https://github.com/jwohlwend/boltz" TargetMode="Externa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rowansci.com/blog/how-to-run-boltz-2"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expasy.org/resources/uniprotkb-swiss-pro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rbvi.ucsf.edu/chimerax/data/boltz-apr2025/boltz_help.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hyperlink" Target="https://predictioncenter.org/casp14/doc/presentations/2020_11_30_CASP14_Introduction_Moult.pdf"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www.alphafold-decoded.com/"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colab.research.google.com/drive/1m8mMC4fBg3oSE2PeDjeWGUSqDyCPkf8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unil.ch/pmf/en/home/menuinst/technologies/homology-modeling.html" TargetMode="External"/><Relationship Id="rId4" Type="http://schemas.openxmlformats.org/officeDocument/2006/relationships/image" Target="../media/image52.jpg"/><Relationship Id="rId9"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7.gif"/><Relationship Id="rId4" Type="http://schemas.openxmlformats.org/officeDocument/2006/relationships/hyperlink" Target="https://doi.org/10.1126/sciadv.abb9605"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en.wikipedia.org/wiki/CASP" TargetMode="External"/><Relationship Id="rId5" Type="http://schemas.openxmlformats.org/officeDocument/2006/relationships/image" Target="../media/image2.png"/><Relationship Id="rId4" Type="http://schemas.openxmlformats.org/officeDocument/2006/relationships/hyperlink" Target="https://predictioncenter.org/casp14/doc/presentations/2020_11_30_CASP14_Introduction_Moult.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4.jpg"/><Relationship Id="rId4" Type="http://schemas.openxmlformats.org/officeDocument/2006/relationships/hyperlink" Target="https://predictioncenter.org/casp14/doc/presentations/2020_11_30_CASP14_Introduction_Moult.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nature.com/articles/s41586-021-03819-2"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www.nature.com/articles/s41586-021-03819-2"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nature.com/articles/s41586-021-03819-2"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s://doi.org/10.1016/j.jmb.2021.167208" TargetMode="Externa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ncbi.nlm.nih.gov/pmc/articles/PMC3799472/"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9.jpg"/><Relationship Id="rId7" Type="http://schemas.openxmlformats.org/officeDocument/2006/relationships/hyperlink" Target="https://doi.org/10.1093/nar/gkad1012" TargetMode="External"/><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hyperlink" Target="https://channelsdb2.biodata.ceitec.cz/" TargetMode="External"/><Relationship Id="rId5" Type="http://schemas.openxmlformats.org/officeDocument/2006/relationships/image" Target="../media/image80.png"/><Relationship Id="rId10"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afesm.foldseek.com/" TargetMode="External"/><Relationship Id="rId1" Type="http://schemas.openxmlformats.org/officeDocument/2006/relationships/slideLayout" Target="../slideLayouts/slideLayout14.xml"/><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31.png"/><Relationship Id="rId5" Type="http://schemas.openxmlformats.org/officeDocument/2006/relationships/image" Target="../media/image89.png"/><Relationship Id="rId10" Type="http://schemas.openxmlformats.org/officeDocument/2006/relationships/image" Target="../media/image2.png"/><Relationship Id="rId4" Type="http://schemas.openxmlformats.org/officeDocument/2006/relationships/image" Target="../media/image88.png"/><Relationship Id="rId9"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dunbrack.fccc.edu/kincore/activemodel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github.com/alicetinglab/ConformationalBiasing/"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doi.org/10.1126/science.adg7492"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s://alphamissense.hegelab.org/" TargetMode="External"/><Relationship Id="rId4" Type="http://schemas.openxmlformats.org/officeDocument/2006/relationships/image" Target="../media/image103.png"/></Relationships>
</file>

<file path=ppt/slides/_rels/slide6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04.png"/><Relationship Id="rId7"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doi.org/10.1101/2025.03.30.646180" TargetMode="External"/><Relationship Id="rId5" Type="http://schemas.openxmlformats.org/officeDocument/2006/relationships/hyperlink" Target="https://doi.org/10.1186/s12859-014-0379-x" TargetMode="External"/><Relationship Id="rId4" Type="http://schemas.openxmlformats.org/officeDocument/2006/relationships/image" Target="../media/image105.png"/><Relationship Id="rId9" Type="http://schemas.openxmlformats.org/officeDocument/2006/relationships/image" Target="../media/image78.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doi.org/10.1126/science.ade2574"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3" Type="http://schemas.openxmlformats.org/officeDocument/2006/relationships/hyperlink" Target="https://doi.org/10.1126/science.add2187"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hyperlink" Target="https://github.com/dauparas/ProteinMPNN"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alphafold.ebi.ac.u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github.com/generatebio/chroma" TargetMode="External"/><Relationship Id="rId5" Type="http://schemas.openxmlformats.org/officeDocument/2006/relationships/hyperlink" Target="https://doi.org/10.1038/s41586-023-06728-8" TargetMode="External"/><Relationship Id="rId4" Type="http://schemas.openxmlformats.org/officeDocument/2006/relationships/image" Target="../media/image111.png"/></Relationships>
</file>

<file path=ppt/slides/_rels/slide7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denovo-pinal.com/" TargetMode="External"/><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hyperlink" Target="https://doi.org/10.1038/s41592-022-01685-y" TargetMode="External"/><Relationship Id="rId4" Type="http://schemas.openxmlformats.org/officeDocument/2006/relationships/hyperlink" Target="https://alphafill.eu/"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117.png"/><Relationship Id="rId4" Type="http://schemas.openxmlformats.org/officeDocument/2006/relationships/image" Target="../media/image116.png"/></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hyperlink" Target="https://doi.org/10.1126/science.adl2528"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1.png"/><Relationship Id="rId7"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hyperlink" Target="https://github.com/chaidiscovery/chai-lab" TargetMode="External"/><Relationship Id="rId4" Type="http://schemas.openxmlformats.org/officeDocument/2006/relationships/hyperlink" Target="http://lab.chaidiscovery.com/"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hyperlink" Target="https://doi.org/10.1101/2023.12.22.573103"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hyperlink" Target="https://github.com/dauparas/LigandMPNN"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8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8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8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alphafold.cloud.e-infra.cz/user/karelberka/voila/render/alphafold.ipynb" TargetMode="External"/><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colab.research.google.com/github/sokrypton/ColabFold/"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hyperlink" Target="https://www.nature.com/articles/s41586-021-03819-2"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www.nature.com/articles/s41586-021-03819-2"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hyperlink" Target="https://www.nature.com/articles/s41586-021-03819-2" TargetMode="External"/><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colab.research.google.com/github/sokrypton/ColabFold/" TargetMode="External"/><Relationship Id="rId7" Type="http://schemas.openxmlformats.org/officeDocument/2006/relationships/image" Target="../media/image17.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doi.org/10.1101/2021.08.15.456425" TargetMode="External"/><Relationship Id="rId4" Type="http://schemas.openxmlformats.org/officeDocument/2006/relationships/hyperlink" Target="https://www.biorxiv.org/content/10.1101/2021.08.15.456425v1"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hyperlink" Target="https://wiki.metacentrum.cz/wiki/AlphaFold"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5"/>
          <p:cNvPicPr preferRelativeResize="0"/>
          <p:nvPr/>
        </p:nvPicPr>
        <p:blipFill rotWithShape="1">
          <a:blip r:embed="rId3">
            <a:alphaModFix/>
          </a:blip>
          <a:srcRect/>
          <a:stretch/>
        </p:blipFill>
        <p:spPr>
          <a:xfrm>
            <a:off x="0" y="0"/>
            <a:ext cx="9144001" cy="1859875"/>
          </a:xfrm>
          <a:prstGeom prst="rect">
            <a:avLst/>
          </a:prstGeom>
          <a:noFill/>
          <a:ln>
            <a:noFill/>
          </a:ln>
        </p:spPr>
      </p:pic>
      <p:sp>
        <p:nvSpPr>
          <p:cNvPr id="134" name="Google Shape;134;p25"/>
          <p:cNvSpPr txBox="1"/>
          <p:nvPr/>
        </p:nvSpPr>
        <p:spPr>
          <a:xfrm>
            <a:off x="563175" y="1938725"/>
            <a:ext cx="7590300" cy="15696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b="1" dirty="0">
                <a:solidFill>
                  <a:schemeClr val="dk1"/>
                </a:solidFill>
                <a:latin typeface="Corbel"/>
                <a:ea typeface="Corbel"/>
                <a:cs typeface="Corbel"/>
                <a:sym typeface="Corbel"/>
              </a:rPr>
              <a:t>5 years of </a:t>
            </a:r>
            <a:r>
              <a:rPr lang="en-US" sz="3200" b="1" dirty="0" err="1">
                <a:solidFill>
                  <a:schemeClr val="dk1"/>
                </a:solidFill>
                <a:latin typeface="Corbel"/>
                <a:ea typeface="Corbel"/>
                <a:cs typeface="Corbel"/>
                <a:sym typeface="Corbel"/>
              </a:rPr>
              <a:t>AlphaFoldology</a:t>
            </a:r>
            <a:r>
              <a:rPr lang="en-US" sz="3200" b="1" dirty="0">
                <a:solidFill>
                  <a:schemeClr val="dk1"/>
                </a:solidFill>
                <a:latin typeface="Corbel"/>
                <a:ea typeface="Corbel"/>
                <a:cs typeface="Corbel"/>
                <a:sym typeface="Corbel"/>
              </a:rPr>
              <a:t>: </a:t>
            </a:r>
          </a:p>
          <a:p>
            <a:pPr marL="0" marR="0" lvl="0" indent="0" algn="r" rtl="0">
              <a:spcBef>
                <a:spcPts val="0"/>
              </a:spcBef>
              <a:spcAft>
                <a:spcPts val="0"/>
              </a:spcAft>
              <a:buNone/>
            </a:pPr>
            <a:r>
              <a:rPr lang="en-US" sz="3200" b="1" dirty="0">
                <a:solidFill>
                  <a:schemeClr val="dk1"/>
                </a:solidFill>
                <a:latin typeface="Corbel"/>
              </a:rPr>
              <a:t>How to live in the world </a:t>
            </a:r>
            <a:br>
              <a:rPr lang="cs-CZ" sz="3200" b="1" dirty="0">
                <a:solidFill>
                  <a:schemeClr val="dk1"/>
                </a:solidFill>
                <a:latin typeface="Corbel"/>
              </a:rPr>
            </a:br>
            <a:r>
              <a:rPr lang="en-US" sz="3200" b="1" dirty="0">
                <a:solidFill>
                  <a:schemeClr val="dk1"/>
                </a:solidFill>
                <a:latin typeface="Corbel"/>
              </a:rPr>
              <a:t>with model structure for every protein.</a:t>
            </a:r>
            <a:endParaRPr dirty="0"/>
          </a:p>
        </p:txBody>
      </p:sp>
      <p:sp>
        <p:nvSpPr>
          <p:cNvPr id="135" name="Google Shape;135;p25"/>
          <p:cNvSpPr txBox="1"/>
          <p:nvPr/>
        </p:nvSpPr>
        <p:spPr>
          <a:xfrm>
            <a:off x="3540075" y="3699661"/>
            <a:ext cx="4613400" cy="52318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800" b="1" dirty="0">
                <a:solidFill>
                  <a:schemeClr val="dk1"/>
                </a:solidFill>
                <a:latin typeface="Calibri"/>
                <a:ea typeface="Calibri"/>
                <a:cs typeface="Calibri"/>
                <a:sym typeface="Calibri"/>
              </a:rPr>
              <a:t>Karel Berka</a:t>
            </a:r>
            <a:endParaRPr b="1" dirty="0"/>
          </a:p>
        </p:txBody>
      </p:sp>
      <p:pic>
        <p:nvPicPr>
          <p:cNvPr id="136" name="Google Shape;136;p25"/>
          <p:cNvPicPr preferRelativeResize="0"/>
          <p:nvPr/>
        </p:nvPicPr>
        <p:blipFill>
          <a:blip r:embed="rId4">
            <a:alphaModFix/>
          </a:blip>
          <a:stretch>
            <a:fillRect/>
          </a:stretch>
        </p:blipFill>
        <p:spPr>
          <a:xfrm>
            <a:off x="318516" y="4414158"/>
            <a:ext cx="762007" cy="558158"/>
          </a:xfrm>
          <a:prstGeom prst="rect">
            <a:avLst/>
          </a:prstGeom>
          <a:noFill/>
          <a:ln>
            <a:noFill/>
          </a:ln>
        </p:spPr>
      </p:pic>
      <p:pic>
        <p:nvPicPr>
          <p:cNvPr id="137" name="Google Shape;137;p25"/>
          <p:cNvPicPr preferRelativeResize="0"/>
          <p:nvPr/>
        </p:nvPicPr>
        <p:blipFill rotWithShape="1">
          <a:blip r:embed="rId5">
            <a:alphaModFix/>
          </a:blip>
          <a:srcRect r="82047"/>
          <a:stretch/>
        </p:blipFill>
        <p:spPr>
          <a:xfrm>
            <a:off x="7628225" y="4432513"/>
            <a:ext cx="598750" cy="521475"/>
          </a:xfrm>
          <a:prstGeom prst="rect">
            <a:avLst/>
          </a:prstGeom>
          <a:noFill/>
          <a:ln>
            <a:noFill/>
          </a:ln>
        </p:spPr>
      </p:pic>
      <p:pic>
        <p:nvPicPr>
          <p:cNvPr id="138" name="Google Shape;138;p25"/>
          <p:cNvPicPr preferRelativeResize="0"/>
          <p:nvPr/>
        </p:nvPicPr>
        <p:blipFill>
          <a:blip r:embed="rId6">
            <a:alphaModFix/>
          </a:blip>
          <a:stretch>
            <a:fillRect/>
          </a:stretch>
        </p:blipFill>
        <p:spPr>
          <a:xfrm>
            <a:off x="8226967" y="4343131"/>
            <a:ext cx="722537" cy="70023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77"/>
          <p:cNvSpPr txBox="1">
            <a:spLocks noGrp="1"/>
          </p:cNvSpPr>
          <p:nvPr>
            <p:ph type="title"/>
          </p:nvPr>
        </p:nvSpPr>
        <p:spPr>
          <a:xfrm>
            <a:off x="628650" y="-2"/>
            <a:ext cx="7886700" cy="750900"/>
          </a:xfrm>
          <a:prstGeom prst="rect">
            <a:avLst/>
          </a:prstGeom>
        </p:spPr>
        <p:txBody>
          <a:bodyPr spcFirstLastPara="1" wrap="square" lIns="91425" tIns="45700" rIns="91425" bIns="45700" anchor="ctr" anchorCtr="0">
            <a:normAutofit fontScale="90000"/>
          </a:bodyPr>
          <a:lstStyle/>
          <a:p>
            <a:r>
              <a:rPr lang="en-US" dirty="0"/>
              <a:t>AlphaFold 3 -</a:t>
            </a:r>
            <a:r>
              <a:rPr lang="cs-CZ" dirty="0"/>
              <a:t> </a:t>
            </a:r>
            <a:r>
              <a:rPr lang="en-US" u="sng" dirty="0">
                <a:solidFill>
                  <a:schemeClr val="hlink"/>
                </a:solidFill>
              </a:rPr>
              <a:t>alphafoldserver.com</a:t>
            </a:r>
            <a:r>
              <a:rPr lang="en-US" dirty="0"/>
              <a:t> </a:t>
            </a:r>
            <a:endParaRPr dirty="0"/>
          </a:p>
        </p:txBody>
      </p:sp>
      <p:sp>
        <p:nvSpPr>
          <p:cNvPr id="775" name="Google Shape;775;p77"/>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pic>
        <p:nvPicPr>
          <p:cNvPr id="776" name="Google Shape;776;p77"/>
          <p:cNvPicPr preferRelativeResize="0"/>
          <p:nvPr/>
        </p:nvPicPr>
        <p:blipFill>
          <a:blip r:embed="rId3">
            <a:alphaModFix/>
          </a:blip>
          <a:stretch>
            <a:fillRect/>
          </a:stretch>
        </p:blipFill>
        <p:spPr>
          <a:xfrm>
            <a:off x="2012750" y="679249"/>
            <a:ext cx="7131251" cy="3953375"/>
          </a:xfrm>
          <a:prstGeom prst="rect">
            <a:avLst/>
          </a:prstGeom>
          <a:noFill/>
          <a:ln>
            <a:noFill/>
          </a:ln>
        </p:spPr>
      </p:pic>
      <p:sp>
        <p:nvSpPr>
          <p:cNvPr id="778" name="Google Shape;778;p77"/>
          <p:cNvSpPr txBox="1">
            <a:spLocks noGrp="1"/>
          </p:cNvSpPr>
          <p:nvPr>
            <p:ph type="body" idx="4294967295"/>
          </p:nvPr>
        </p:nvSpPr>
        <p:spPr>
          <a:xfrm>
            <a:off x="75775" y="4654925"/>
            <a:ext cx="7668300" cy="498600"/>
          </a:xfrm>
          <a:prstGeom prst="rect">
            <a:avLst/>
          </a:prstGeom>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sz="1200">
                <a:solidFill>
                  <a:srgbClr val="222222"/>
                </a:solidFill>
                <a:highlight>
                  <a:srgbClr val="FFFFFF"/>
                </a:highlight>
                <a:latin typeface="Roboto"/>
                <a:ea typeface="Roboto"/>
                <a:cs typeface="Roboto"/>
                <a:sym typeface="Roboto"/>
              </a:rPr>
              <a:t>Abramson, J., Adler, J., Dunger, J. </a:t>
            </a:r>
            <a:r>
              <a:rPr lang="en-US" sz="1200" i="1">
                <a:solidFill>
                  <a:srgbClr val="222222"/>
                </a:solidFill>
                <a:highlight>
                  <a:srgbClr val="FFFFFF"/>
                </a:highlight>
                <a:latin typeface="Roboto"/>
                <a:ea typeface="Roboto"/>
                <a:cs typeface="Roboto"/>
                <a:sym typeface="Roboto"/>
              </a:rPr>
              <a:t>et al.</a:t>
            </a:r>
            <a:r>
              <a:rPr lang="en-US" sz="1200">
                <a:solidFill>
                  <a:srgbClr val="222222"/>
                </a:solidFill>
                <a:highlight>
                  <a:srgbClr val="FFFFFF"/>
                </a:highlight>
                <a:latin typeface="Roboto"/>
                <a:ea typeface="Roboto"/>
                <a:cs typeface="Roboto"/>
                <a:sym typeface="Roboto"/>
              </a:rPr>
              <a:t> Accurate structure prediction of biomolecular interactions with AlphaFold 3. </a:t>
            </a:r>
            <a:r>
              <a:rPr lang="en-US" sz="1200" i="1">
                <a:solidFill>
                  <a:srgbClr val="222222"/>
                </a:solidFill>
                <a:highlight>
                  <a:srgbClr val="FFFFFF"/>
                </a:highlight>
                <a:latin typeface="Roboto"/>
                <a:ea typeface="Roboto"/>
                <a:cs typeface="Roboto"/>
                <a:sym typeface="Roboto"/>
              </a:rPr>
              <a:t>Nature</a:t>
            </a:r>
            <a:r>
              <a:rPr lang="en-US" sz="1200">
                <a:solidFill>
                  <a:srgbClr val="222222"/>
                </a:solidFill>
                <a:highlight>
                  <a:srgbClr val="FFFFFF"/>
                </a:highlight>
                <a:latin typeface="Roboto"/>
                <a:ea typeface="Roboto"/>
                <a:cs typeface="Roboto"/>
                <a:sym typeface="Roboto"/>
              </a:rPr>
              <a:t> 630, 493–500 (2024). </a:t>
            </a:r>
            <a:r>
              <a:rPr lang="en-US" sz="1200" u="sng">
                <a:solidFill>
                  <a:schemeClr val="hlink"/>
                </a:solidFill>
                <a:highlight>
                  <a:srgbClr val="FFFFFF"/>
                </a:highlight>
                <a:latin typeface="Roboto"/>
                <a:ea typeface="Roboto"/>
                <a:cs typeface="Roboto"/>
                <a:sym typeface="Roboto"/>
                <a:hlinkClick r:id="rId4"/>
              </a:rPr>
              <a:t>https://doi.org/10.1038/s41586-024-07487-w</a:t>
            </a:r>
            <a:r>
              <a:rPr lang="en-US" sz="1200">
                <a:solidFill>
                  <a:srgbClr val="222222"/>
                </a:solidFill>
                <a:highlight>
                  <a:srgbClr val="FFFFFF"/>
                </a:highlight>
                <a:latin typeface="Roboto"/>
                <a:ea typeface="Roboto"/>
                <a:cs typeface="Roboto"/>
                <a:sym typeface="Roboto"/>
              </a:rPr>
              <a:t> </a:t>
            </a:r>
            <a:endParaRPr/>
          </a:p>
        </p:txBody>
      </p:sp>
      <p:sp>
        <p:nvSpPr>
          <p:cNvPr id="779" name="Google Shape;779;p77"/>
          <p:cNvSpPr txBox="1">
            <a:spLocks noGrp="1"/>
          </p:cNvSpPr>
          <p:nvPr>
            <p:ph type="body" idx="1"/>
          </p:nvPr>
        </p:nvSpPr>
        <p:spPr>
          <a:xfrm>
            <a:off x="228100" y="1727475"/>
            <a:ext cx="3645300" cy="2473425"/>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sz="2400" dirty="0">
                <a:latin typeface="Arial"/>
                <a:ea typeface="Arial"/>
                <a:cs typeface="Arial"/>
                <a:sym typeface="Arial"/>
              </a:rPr>
              <a:t>AF3 enables modelling of proteins, ligands (list of), nucleic acids, ions</a:t>
            </a:r>
            <a:endParaRPr sz="24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2400" dirty="0">
                <a:latin typeface="Arial"/>
                <a:ea typeface="Arial"/>
                <a:cs typeface="Arial"/>
                <a:sym typeface="Arial"/>
              </a:rPr>
              <a:t>20 jobs per day</a:t>
            </a:r>
            <a:endParaRPr sz="2400" dirty="0">
              <a:latin typeface="Arial"/>
              <a:ea typeface="Arial"/>
              <a:cs typeface="Arial"/>
              <a:sym typeface="Arial"/>
            </a:endParaRPr>
          </a:p>
        </p:txBody>
      </p:sp>
      <p:sp>
        <p:nvSpPr>
          <p:cNvPr id="780" name="Google Shape;780;p77"/>
          <p:cNvSpPr txBox="1"/>
          <p:nvPr/>
        </p:nvSpPr>
        <p:spPr>
          <a:xfrm>
            <a:off x="1663550" y="3154200"/>
            <a:ext cx="3000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CYP3A4+CYPOR+</a:t>
            </a:r>
            <a:br>
              <a:rPr lang="en-US" sz="2800">
                <a:solidFill>
                  <a:schemeClr val="dk1"/>
                </a:solidFill>
                <a:latin typeface="Calibri"/>
                <a:ea typeface="Calibri"/>
                <a:cs typeface="Calibri"/>
                <a:sym typeface="Calibri"/>
              </a:rPr>
            </a:br>
            <a:r>
              <a:rPr lang="en-US" sz="2800">
                <a:solidFill>
                  <a:schemeClr val="dk1"/>
                </a:solidFill>
                <a:latin typeface="Calibri"/>
                <a:ea typeface="Calibri"/>
                <a:cs typeface="Calibri"/>
                <a:sym typeface="Calibri"/>
              </a:rPr>
              <a:t>+cofactors+FFAs</a:t>
            </a:r>
            <a:endParaRPr sz="2800">
              <a:solidFill>
                <a:schemeClr val="dk1"/>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106"/>
          <p:cNvSpPr txBox="1">
            <a:spLocks noGrp="1"/>
          </p:cNvSpPr>
          <p:nvPr>
            <p:ph type="title"/>
          </p:nvPr>
        </p:nvSpPr>
        <p:spPr>
          <a:xfrm>
            <a:off x="337300" y="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AlphaFold on Latch </a:t>
            </a:r>
            <a:endParaRPr/>
          </a:p>
        </p:txBody>
      </p:sp>
      <p:sp>
        <p:nvSpPr>
          <p:cNvPr id="1071" name="Google Shape;1071;p106"/>
          <p:cNvSpPr txBox="1">
            <a:spLocks noGrp="1"/>
          </p:cNvSpPr>
          <p:nvPr>
            <p:ph type="sldNum" idx="12"/>
          </p:nvPr>
        </p:nvSpPr>
        <p:spPr>
          <a:xfrm>
            <a:off x="4777075" y="3750338"/>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100</a:t>
            </a:fld>
            <a:endParaRPr/>
          </a:p>
        </p:txBody>
      </p:sp>
      <p:pic>
        <p:nvPicPr>
          <p:cNvPr id="1072" name="Google Shape;1072;p106"/>
          <p:cNvPicPr preferRelativeResize="0"/>
          <p:nvPr/>
        </p:nvPicPr>
        <p:blipFill>
          <a:blip r:embed="rId3">
            <a:alphaModFix/>
          </a:blip>
          <a:stretch>
            <a:fillRect/>
          </a:stretch>
        </p:blipFill>
        <p:spPr>
          <a:xfrm>
            <a:off x="628650" y="758194"/>
            <a:ext cx="6137101" cy="3972769"/>
          </a:xfrm>
          <a:prstGeom prst="rect">
            <a:avLst/>
          </a:prstGeom>
          <a:noFill/>
          <a:ln>
            <a:noFill/>
          </a:ln>
        </p:spPr>
      </p:pic>
      <p:sp>
        <p:nvSpPr>
          <p:cNvPr id="1073" name="Google Shape;1073;p106"/>
          <p:cNvSpPr txBox="1"/>
          <p:nvPr/>
        </p:nvSpPr>
        <p:spPr>
          <a:xfrm>
            <a:off x="337300" y="4779038"/>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4"/>
              </a:rPr>
              <a:t>https://console.latch.bio/workflows</a:t>
            </a:r>
            <a:r>
              <a:rPr lang="en-US" sz="1100">
                <a:solidFill>
                  <a:schemeClr val="dk1"/>
                </a:solidFill>
              </a:rPr>
              <a:t>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107"/>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a:t>But one still needs to be careful…</a:t>
            </a:r>
            <a:endParaRPr sz="3600"/>
          </a:p>
        </p:txBody>
      </p:sp>
      <p:sp>
        <p:nvSpPr>
          <p:cNvPr id="1080" name="Google Shape;1080;p107"/>
          <p:cNvSpPr txBox="1">
            <a:spLocks noGrp="1"/>
          </p:cNvSpPr>
          <p:nvPr>
            <p:ph type="body" idx="1"/>
          </p:nvPr>
        </p:nvSpPr>
        <p:spPr>
          <a:xfrm>
            <a:off x="628650" y="1268119"/>
            <a:ext cx="7886700" cy="3364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putative human cytochrome P450 2C7</a:t>
            </a:r>
            <a:endParaRPr/>
          </a:p>
        </p:txBody>
      </p:sp>
      <p:sp>
        <p:nvSpPr>
          <p:cNvPr id="1081" name="Google Shape;1081;p107"/>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101</a:t>
            </a:fld>
            <a:endParaRPr/>
          </a:p>
        </p:txBody>
      </p:sp>
      <p:pic>
        <p:nvPicPr>
          <p:cNvPr id="1082" name="Google Shape;1082;p107"/>
          <p:cNvPicPr preferRelativeResize="0"/>
          <p:nvPr/>
        </p:nvPicPr>
        <p:blipFill>
          <a:blip r:embed="rId3">
            <a:alphaModFix/>
          </a:blip>
          <a:stretch>
            <a:fillRect/>
          </a:stretch>
        </p:blipFill>
        <p:spPr>
          <a:xfrm>
            <a:off x="5199788" y="1863975"/>
            <a:ext cx="2650331" cy="2350294"/>
          </a:xfrm>
          <a:prstGeom prst="rect">
            <a:avLst/>
          </a:prstGeom>
          <a:noFill/>
          <a:ln>
            <a:noFill/>
          </a:ln>
        </p:spPr>
      </p:pic>
      <p:sp>
        <p:nvSpPr>
          <p:cNvPr id="1083" name="Google Shape;1083;p107"/>
          <p:cNvSpPr txBox="1"/>
          <p:nvPr/>
        </p:nvSpPr>
        <p:spPr>
          <a:xfrm>
            <a:off x="6144000" y="4339294"/>
            <a:ext cx="300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rgbClr val="0A0A0A"/>
                </a:solidFill>
                <a:highlight>
                  <a:srgbClr val="FFFFFF"/>
                </a:highlight>
              </a:rPr>
              <a:t>A0A1B0GTQ1</a:t>
            </a:r>
            <a:br>
              <a:rPr lang="en-US" sz="1500">
                <a:solidFill>
                  <a:srgbClr val="0A0A0A"/>
                </a:solidFill>
                <a:highlight>
                  <a:srgbClr val="FFFFFF"/>
                </a:highlight>
              </a:rPr>
            </a:br>
            <a:r>
              <a:rPr lang="en-US" sz="1500">
                <a:solidFill>
                  <a:srgbClr val="0A0A0A"/>
                </a:solidFill>
                <a:highlight>
                  <a:srgbClr val="FFFFFF"/>
                </a:highlight>
              </a:rPr>
              <a:t>A0A1B0GTQ1_HUMAN</a:t>
            </a:r>
            <a:endParaRPr sz="1500"/>
          </a:p>
        </p:txBody>
      </p:sp>
      <p:pic>
        <p:nvPicPr>
          <p:cNvPr id="1084" name="Google Shape;1084;p107"/>
          <p:cNvPicPr preferRelativeResize="0"/>
          <p:nvPr/>
        </p:nvPicPr>
        <p:blipFill>
          <a:blip r:embed="rId4">
            <a:alphaModFix/>
          </a:blip>
          <a:stretch>
            <a:fillRect/>
          </a:stretch>
        </p:blipFill>
        <p:spPr>
          <a:xfrm>
            <a:off x="864638" y="1738969"/>
            <a:ext cx="2178844" cy="2600325"/>
          </a:xfrm>
          <a:prstGeom prst="rect">
            <a:avLst/>
          </a:prstGeom>
          <a:noFill/>
          <a:ln>
            <a:noFill/>
          </a:ln>
        </p:spPr>
      </p:pic>
      <p:sp>
        <p:nvSpPr>
          <p:cNvPr id="1085" name="Google Shape;1085;p107"/>
          <p:cNvSpPr txBox="1"/>
          <p:nvPr/>
        </p:nvSpPr>
        <p:spPr>
          <a:xfrm>
            <a:off x="1542100" y="4356619"/>
            <a:ext cx="300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rgbClr val="0A0A0A"/>
                </a:solidFill>
                <a:highlight>
                  <a:srgbClr val="FFFFFF"/>
                </a:highlight>
              </a:rPr>
              <a:t>A0A087X1C5</a:t>
            </a:r>
            <a:br>
              <a:rPr lang="en-US" sz="1500">
                <a:solidFill>
                  <a:srgbClr val="0A0A0A"/>
                </a:solidFill>
                <a:highlight>
                  <a:srgbClr val="FFFFFF"/>
                </a:highlight>
              </a:rPr>
            </a:br>
            <a:r>
              <a:rPr lang="en-US" sz="1500">
                <a:solidFill>
                  <a:srgbClr val="0A0A0A"/>
                </a:solidFill>
                <a:highlight>
                  <a:srgbClr val="FFFFFF"/>
                </a:highlight>
              </a:rPr>
              <a:t>CP2D7_HUMAN</a:t>
            </a:r>
            <a:endParaRPr sz="1500"/>
          </a:p>
        </p:txBody>
      </p:sp>
      <p:pic>
        <p:nvPicPr>
          <p:cNvPr id="1086" name="Google Shape;1086;p107"/>
          <p:cNvPicPr preferRelativeResize="0"/>
          <p:nvPr/>
        </p:nvPicPr>
        <p:blipFill>
          <a:blip r:embed="rId5">
            <a:alphaModFix/>
          </a:blip>
          <a:stretch>
            <a:fillRect/>
          </a:stretch>
        </p:blipFill>
        <p:spPr>
          <a:xfrm>
            <a:off x="1427875" y="1691456"/>
            <a:ext cx="5061769" cy="3150038"/>
          </a:xfrm>
          <a:prstGeom prst="rect">
            <a:avLst/>
          </a:prstGeom>
          <a:noFill/>
          <a:ln>
            <a:noFill/>
          </a:ln>
        </p:spPr>
      </p:pic>
      <p:sp>
        <p:nvSpPr>
          <p:cNvPr id="1087" name="Google Shape;1087;p107"/>
          <p:cNvSpPr txBox="1"/>
          <p:nvPr/>
        </p:nvSpPr>
        <p:spPr>
          <a:xfrm>
            <a:off x="1994075" y="2869313"/>
            <a:ext cx="5791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Calibri"/>
                <a:ea typeface="Calibri"/>
                <a:cs typeface="Calibri"/>
                <a:sym typeface="Calibri"/>
              </a:rPr>
              <a:t>Structure can be only as good as its sequence</a:t>
            </a:r>
            <a:endParaRPr sz="2400">
              <a:latin typeface="Calibri"/>
              <a:ea typeface="Calibri"/>
              <a:cs typeface="Calibri"/>
              <a:sym typeface="Calibri"/>
            </a:endParaRPr>
          </a:p>
        </p:txBody>
      </p:sp>
      <p:pic>
        <p:nvPicPr>
          <p:cNvPr id="1088" name="Google Shape;1088;p107"/>
          <p:cNvPicPr preferRelativeResize="0"/>
          <p:nvPr/>
        </p:nvPicPr>
        <p:blipFill>
          <a:blip r:embed="rId6">
            <a:alphaModFix/>
          </a:blip>
          <a:stretch>
            <a:fillRect/>
          </a:stretch>
        </p:blipFill>
        <p:spPr>
          <a:xfrm>
            <a:off x="7907941" y="68836"/>
            <a:ext cx="762007" cy="55815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108"/>
          <p:cNvSpPr txBox="1">
            <a:spLocks noGrp="1"/>
          </p:cNvSpPr>
          <p:nvPr>
            <p:ph type="title"/>
          </p:nvPr>
        </p:nvSpPr>
        <p:spPr>
          <a:xfrm>
            <a:off x="628650" y="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AlphaFold in UseGalaxy.eu</a:t>
            </a:r>
            <a:endParaRPr/>
          </a:p>
        </p:txBody>
      </p:sp>
      <p:sp>
        <p:nvSpPr>
          <p:cNvPr id="1095" name="Google Shape;1095;p108"/>
          <p:cNvSpPr txBox="1">
            <a:spLocks noGrp="1"/>
          </p:cNvSpPr>
          <p:nvPr>
            <p:ph type="body" idx="1"/>
          </p:nvPr>
        </p:nvSpPr>
        <p:spPr>
          <a:xfrm>
            <a:off x="628650" y="994275"/>
            <a:ext cx="8385900" cy="3962100"/>
          </a:xfrm>
          <a:prstGeom prst="rect">
            <a:avLst/>
          </a:prstGeom>
        </p:spPr>
        <p:txBody>
          <a:bodyPr spcFirstLastPara="1" wrap="square" lIns="91425" tIns="45700" rIns="91425" bIns="45700" anchor="t" anchorCtr="0">
            <a:normAutofit lnSpcReduction="10000"/>
          </a:bodyPr>
          <a:lstStyle/>
          <a:p>
            <a:pPr marL="0" lvl="0" indent="0" algn="l" rtl="0">
              <a:lnSpc>
                <a:spcPct val="70000"/>
              </a:lnSpc>
              <a:spcBef>
                <a:spcPts val="1000"/>
              </a:spcBef>
              <a:spcAft>
                <a:spcPts val="0"/>
              </a:spcAft>
              <a:buSzPts val="1018"/>
              <a:buNone/>
            </a:pPr>
            <a:r>
              <a:rPr lang="en-US" sz="2490"/>
              <a:t>e.g. dimer Nucleocapsid protein from SARS-CoV-2</a:t>
            </a:r>
            <a:endParaRPr sz="2490"/>
          </a:p>
          <a:p>
            <a:pPr marL="0" lvl="0" indent="0" algn="l" rtl="0">
              <a:lnSpc>
                <a:spcPct val="70000"/>
              </a:lnSpc>
              <a:spcBef>
                <a:spcPts val="1000"/>
              </a:spcBef>
              <a:spcAft>
                <a:spcPts val="0"/>
              </a:spcAft>
              <a:buSzPts val="1018"/>
              <a:buNone/>
            </a:pPr>
            <a:r>
              <a:rPr lang="en-US" sz="2490"/>
              <a:t> </a:t>
            </a:r>
            <a:endParaRPr sz="2490"/>
          </a:p>
          <a:p>
            <a:pPr marL="0" lvl="0" indent="0" algn="l" rtl="0">
              <a:lnSpc>
                <a:spcPct val="70000"/>
              </a:lnSpc>
              <a:spcBef>
                <a:spcPts val="1000"/>
              </a:spcBef>
              <a:spcAft>
                <a:spcPts val="0"/>
              </a:spcAft>
              <a:buSzPts val="1018"/>
              <a:buNone/>
            </a:pPr>
            <a:endParaRPr sz="2490"/>
          </a:p>
          <a:p>
            <a:pPr marL="0" lvl="0" indent="0" algn="l" rtl="0">
              <a:lnSpc>
                <a:spcPct val="70000"/>
              </a:lnSpc>
              <a:spcBef>
                <a:spcPts val="1000"/>
              </a:spcBef>
              <a:spcAft>
                <a:spcPts val="0"/>
              </a:spcAft>
              <a:buSzPts val="1018"/>
              <a:buNone/>
            </a:pPr>
            <a:endParaRPr sz="2490"/>
          </a:p>
          <a:p>
            <a:pPr marL="0" lvl="0" indent="0" algn="l" rtl="0">
              <a:lnSpc>
                <a:spcPct val="70000"/>
              </a:lnSpc>
              <a:spcBef>
                <a:spcPts val="1000"/>
              </a:spcBef>
              <a:spcAft>
                <a:spcPts val="0"/>
              </a:spcAft>
              <a:buSzPts val="1018"/>
              <a:buNone/>
            </a:pPr>
            <a:endParaRPr sz="2490"/>
          </a:p>
          <a:p>
            <a:pPr marL="0" lvl="0" indent="0" algn="l" rtl="0">
              <a:lnSpc>
                <a:spcPct val="70000"/>
              </a:lnSpc>
              <a:spcBef>
                <a:spcPts val="1000"/>
              </a:spcBef>
              <a:spcAft>
                <a:spcPts val="0"/>
              </a:spcAft>
              <a:buSzPts val="1018"/>
              <a:buNone/>
            </a:pPr>
            <a:endParaRPr sz="2490"/>
          </a:p>
          <a:p>
            <a:pPr marL="0" lvl="0" indent="0" algn="l" rtl="0">
              <a:lnSpc>
                <a:spcPct val="70000"/>
              </a:lnSpc>
              <a:spcBef>
                <a:spcPts val="1000"/>
              </a:spcBef>
              <a:spcAft>
                <a:spcPts val="0"/>
              </a:spcAft>
              <a:buSzPts val="1018"/>
              <a:buNone/>
            </a:pPr>
            <a:endParaRPr sz="2490"/>
          </a:p>
          <a:p>
            <a:pPr marL="0" lvl="0" indent="0" algn="l" rtl="0">
              <a:lnSpc>
                <a:spcPct val="70000"/>
              </a:lnSpc>
              <a:spcBef>
                <a:spcPts val="1000"/>
              </a:spcBef>
              <a:spcAft>
                <a:spcPts val="0"/>
              </a:spcAft>
              <a:buSzPts val="1018"/>
              <a:buNone/>
            </a:pPr>
            <a:endParaRPr sz="2490"/>
          </a:p>
          <a:p>
            <a:pPr marL="0" lvl="0" indent="0" algn="l" rtl="0">
              <a:lnSpc>
                <a:spcPct val="70000"/>
              </a:lnSpc>
              <a:spcBef>
                <a:spcPts val="1000"/>
              </a:spcBef>
              <a:spcAft>
                <a:spcPts val="0"/>
              </a:spcAft>
              <a:buSzPts val="1018"/>
              <a:buNone/>
            </a:pPr>
            <a:endParaRPr sz="2490"/>
          </a:p>
          <a:p>
            <a:pPr marL="0" lvl="0" indent="0" algn="l" rtl="0">
              <a:lnSpc>
                <a:spcPct val="70000"/>
              </a:lnSpc>
              <a:spcBef>
                <a:spcPts val="1000"/>
              </a:spcBef>
              <a:spcAft>
                <a:spcPts val="0"/>
              </a:spcAft>
              <a:buSzPts val="1018"/>
              <a:buNone/>
            </a:pPr>
            <a:r>
              <a:rPr lang="en-US" sz="2027"/>
              <a:t>trick - dimerization fake as long disordered poly-N chain</a:t>
            </a:r>
            <a:endParaRPr sz="2027"/>
          </a:p>
        </p:txBody>
      </p:sp>
      <p:sp>
        <p:nvSpPr>
          <p:cNvPr id="1096" name="Google Shape;1096;p108"/>
          <p:cNvSpPr txBox="1">
            <a:spLocks noGrp="1"/>
          </p:cNvSpPr>
          <p:nvPr>
            <p:ph type="sldNum" idx="12"/>
          </p:nvPr>
        </p:nvSpPr>
        <p:spPr>
          <a:xfrm>
            <a:off x="6922525" y="45764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a:p>
        </p:txBody>
      </p:sp>
      <p:pic>
        <p:nvPicPr>
          <p:cNvPr id="1097" name="Google Shape;1097;p108"/>
          <p:cNvPicPr preferRelativeResize="0"/>
          <p:nvPr/>
        </p:nvPicPr>
        <p:blipFill>
          <a:blip r:embed="rId3">
            <a:alphaModFix/>
          </a:blip>
          <a:stretch>
            <a:fillRect/>
          </a:stretch>
        </p:blipFill>
        <p:spPr>
          <a:xfrm>
            <a:off x="762000" y="1336406"/>
            <a:ext cx="6858000" cy="3132508"/>
          </a:xfrm>
          <a:prstGeom prst="rect">
            <a:avLst/>
          </a:prstGeom>
          <a:noFill/>
          <a:ln>
            <a:noFill/>
          </a:ln>
        </p:spPr>
      </p:pic>
      <p:pic>
        <p:nvPicPr>
          <p:cNvPr id="1098" name="Google Shape;1098;p108"/>
          <p:cNvPicPr preferRelativeResize="0"/>
          <p:nvPr/>
        </p:nvPicPr>
        <p:blipFill>
          <a:blip r:embed="rId4">
            <a:alphaModFix/>
          </a:blip>
          <a:stretch>
            <a:fillRect/>
          </a:stretch>
        </p:blipFill>
        <p:spPr>
          <a:xfrm>
            <a:off x="7907941" y="68836"/>
            <a:ext cx="762007" cy="558158"/>
          </a:xfrm>
          <a:prstGeom prst="rect">
            <a:avLst/>
          </a:prstGeom>
          <a:noFill/>
          <a:ln>
            <a:noFill/>
          </a:ln>
        </p:spPr>
      </p:pic>
      <p:sp>
        <p:nvSpPr>
          <p:cNvPr id="1099" name="Google Shape;1099;p108"/>
          <p:cNvSpPr txBox="1"/>
          <p:nvPr/>
        </p:nvSpPr>
        <p:spPr>
          <a:xfrm>
            <a:off x="0" y="4811125"/>
            <a:ext cx="9144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u="sng">
                <a:solidFill>
                  <a:schemeClr val="hlink"/>
                </a:solidFill>
                <a:hlinkClick r:id="rId5"/>
              </a:rPr>
              <a:t>https://usegalaxy.eu/tool_runner?tool_id=toolshed.g2.bx.psu.edu%2Frepos%2Fgalaxy-australia%2Falphafold2%2Falphafold%2F2.1.2%2Bgalaxy0</a:t>
            </a:r>
            <a:r>
              <a:rPr lang="en-US" sz="1000"/>
              <a:t> </a:t>
            </a:r>
            <a:endParaRPr sz="10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109"/>
          <p:cNvSpPr txBox="1">
            <a:spLocks noGrp="1"/>
          </p:cNvSpPr>
          <p:nvPr>
            <p:ph type="title"/>
          </p:nvPr>
        </p:nvSpPr>
        <p:spPr>
          <a:xfrm>
            <a:off x="609300" y="0"/>
            <a:ext cx="7925400" cy="994200"/>
          </a:xfrm>
          <a:prstGeom prst="rect">
            <a:avLst/>
          </a:prstGeom>
        </p:spPr>
        <p:txBody>
          <a:bodyPr spcFirstLastPara="1" wrap="square" lIns="91425" tIns="45700" rIns="91425" bIns="45700" anchor="ctr" anchorCtr="0">
            <a:normAutofit fontScale="90000"/>
          </a:bodyPr>
          <a:lstStyle/>
          <a:p>
            <a:pPr marL="0" lvl="0" indent="0" algn="l" rtl="0">
              <a:lnSpc>
                <a:spcPct val="115000"/>
              </a:lnSpc>
              <a:spcBef>
                <a:spcPts val="0"/>
              </a:spcBef>
              <a:spcAft>
                <a:spcPts val="1500"/>
              </a:spcAft>
              <a:buNone/>
            </a:pPr>
            <a:r>
              <a:rPr lang="en-US" sz="2300" b="1">
                <a:solidFill>
                  <a:srgbClr val="131313"/>
                </a:solidFill>
                <a:highlight>
                  <a:srgbClr val="FFFFFF"/>
                </a:highlight>
                <a:latin typeface="Arial"/>
                <a:ea typeface="Arial"/>
                <a:cs typeface="Arial"/>
                <a:sym typeface="Arial"/>
              </a:rPr>
              <a:t>MrParse: Finding homologues in the PDB and the EBI AlphaFold database for Molecular Replacement and more</a:t>
            </a:r>
            <a:endParaRPr/>
          </a:p>
        </p:txBody>
      </p:sp>
      <p:sp>
        <p:nvSpPr>
          <p:cNvPr id="1106" name="Google Shape;1106;p109"/>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1107" name="Google Shape;1107;p109"/>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103</a:t>
            </a:fld>
            <a:endParaRPr/>
          </a:p>
        </p:txBody>
      </p:sp>
      <p:sp>
        <p:nvSpPr>
          <p:cNvPr id="1108" name="Google Shape;1108;p109"/>
          <p:cNvSpPr txBox="1"/>
          <p:nvPr/>
        </p:nvSpPr>
        <p:spPr>
          <a:xfrm>
            <a:off x="0" y="4526700"/>
            <a:ext cx="6958800" cy="6168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400"/>
              </a:spcBef>
              <a:spcAft>
                <a:spcPts val="0"/>
              </a:spcAft>
              <a:buNone/>
            </a:pPr>
            <a:r>
              <a:rPr lang="en-US" sz="1100">
                <a:solidFill>
                  <a:srgbClr val="333333"/>
                </a:solidFill>
                <a:highlight>
                  <a:srgbClr val="FFFFFF"/>
                </a:highlight>
              </a:rPr>
              <a:t>Adam J. Simpkin, Jens M. H. Thomas, Ronan M. Keegan, Daniel J. Rigden</a:t>
            </a:r>
            <a:endParaRPr sz="1100">
              <a:solidFill>
                <a:srgbClr val="333333"/>
              </a:solidFill>
              <a:highlight>
                <a:srgbClr val="FFFFFF"/>
              </a:highlight>
            </a:endParaRPr>
          </a:p>
          <a:p>
            <a:pPr marL="0" lvl="0" indent="0" algn="l" rtl="0">
              <a:lnSpc>
                <a:spcPct val="125000"/>
              </a:lnSpc>
              <a:spcBef>
                <a:spcPts val="400"/>
              </a:spcBef>
              <a:spcAft>
                <a:spcPts val="0"/>
              </a:spcAft>
              <a:buNone/>
            </a:pPr>
            <a:r>
              <a:rPr lang="en-US" sz="1100" b="1">
                <a:solidFill>
                  <a:srgbClr val="333333"/>
                </a:solidFill>
                <a:highlight>
                  <a:srgbClr val="FFFFFF"/>
                </a:highlight>
              </a:rPr>
              <a:t>doi:</a:t>
            </a:r>
            <a:r>
              <a:rPr lang="en-US" sz="1100">
                <a:solidFill>
                  <a:srgbClr val="333333"/>
                </a:solidFill>
                <a:highlight>
                  <a:srgbClr val="FFFFFF"/>
                </a:highlight>
              </a:rPr>
              <a:t> </a:t>
            </a:r>
            <a:r>
              <a:rPr lang="en-US" sz="1100" u="sng">
                <a:solidFill>
                  <a:schemeClr val="hlink"/>
                </a:solidFill>
                <a:highlight>
                  <a:srgbClr val="FFFFFF"/>
                </a:highlight>
                <a:hlinkClick r:id="rId3"/>
              </a:rPr>
              <a:t>https://doi.org/10.1101/2021.09.02.458604</a:t>
            </a:r>
            <a:r>
              <a:rPr lang="en-US" sz="1100">
                <a:solidFill>
                  <a:srgbClr val="333333"/>
                </a:solidFill>
                <a:highlight>
                  <a:srgbClr val="FFFFFF"/>
                </a:highlight>
              </a:rPr>
              <a:t> </a:t>
            </a:r>
            <a:endParaRPr sz="1100">
              <a:solidFill>
                <a:srgbClr val="333333"/>
              </a:solidFill>
              <a:highlight>
                <a:srgbClr val="FFFFFF"/>
              </a:highlight>
            </a:endParaRPr>
          </a:p>
        </p:txBody>
      </p:sp>
      <p:pic>
        <p:nvPicPr>
          <p:cNvPr id="1109" name="Google Shape;1109;p109"/>
          <p:cNvPicPr preferRelativeResize="0"/>
          <p:nvPr/>
        </p:nvPicPr>
        <p:blipFill>
          <a:blip r:embed="rId4">
            <a:alphaModFix/>
          </a:blip>
          <a:stretch>
            <a:fillRect/>
          </a:stretch>
        </p:blipFill>
        <p:spPr>
          <a:xfrm>
            <a:off x="547550" y="919626"/>
            <a:ext cx="6858001" cy="3199998"/>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10"/>
          <p:cNvSpPr txBox="1">
            <a:spLocks noGrp="1"/>
          </p:cNvSpPr>
          <p:nvPr>
            <p:ph type="title"/>
          </p:nvPr>
        </p:nvSpPr>
        <p:spPr>
          <a:xfrm>
            <a:off x="743863" y="-1062009"/>
            <a:ext cx="7886700" cy="2139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3600"/>
              <a:t>How accurate are the models?</a:t>
            </a:r>
            <a:endParaRPr sz="3600"/>
          </a:p>
        </p:txBody>
      </p:sp>
      <p:sp>
        <p:nvSpPr>
          <p:cNvPr id="1116" name="Google Shape;1116;p110"/>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104</a:t>
            </a:fld>
            <a:endParaRPr/>
          </a:p>
        </p:txBody>
      </p:sp>
      <p:pic>
        <p:nvPicPr>
          <p:cNvPr id="1117" name="Google Shape;1117;p110"/>
          <p:cNvPicPr preferRelativeResize="0"/>
          <p:nvPr/>
        </p:nvPicPr>
        <p:blipFill>
          <a:blip r:embed="rId3">
            <a:alphaModFix/>
          </a:blip>
          <a:stretch>
            <a:fillRect/>
          </a:stretch>
        </p:blipFill>
        <p:spPr>
          <a:xfrm>
            <a:off x="152400" y="1735501"/>
            <a:ext cx="4097929" cy="1802825"/>
          </a:xfrm>
          <a:prstGeom prst="rect">
            <a:avLst/>
          </a:prstGeom>
          <a:noFill/>
          <a:ln>
            <a:noFill/>
          </a:ln>
        </p:spPr>
      </p:pic>
      <p:pic>
        <p:nvPicPr>
          <p:cNvPr id="1118" name="Google Shape;1118;p110"/>
          <p:cNvPicPr preferRelativeResize="0"/>
          <p:nvPr/>
        </p:nvPicPr>
        <p:blipFill>
          <a:blip r:embed="rId4">
            <a:alphaModFix/>
          </a:blip>
          <a:stretch>
            <a:fillRect/>
          </a:stretch>
        </p:blipFill>
        <p:spPr>
          <a:xfrm>
            <a:off x="152400" y="3609977"/>
            <a:ext cx="3164738" cy="696523"/>
          </a:xfrm>
          <a:prstGeom prst="rect">
            <a:avLst/>
          </a:prstGeom>
          <a:noFill/>
          <a:ln>
            <a:noFill/>
          </a:ln>
        </p:spPr>
      </p:pic>
      <p:pic>
        <p:nvPicPr>
          <p:cNvPr id="1119" name="Google Shape;1119;p110"/>
          <p:cNvPicPr preferRelativeResize="0"/>
          <p:nvPr/>
        </p:nvPicPr>
        <p:blipFill>
          <a:blip r:embed="rId5">
            <a:alphaModFix/>
          </a:blip>
          <a:stretch>
            <a:fillRect/>
          </a:stretch>
        </p:blipFill>
        <p:spPr>
          <a:xfrm>
            <a:off x="4937225" y="1077600"/>
            <a:ext cx="3121826" cy="2460725"/>
          </a:xfrm>
          <a:prstGeom prst="rect">
            <a:avLst/>
          </a:prstGeom>
          <a:noFill/>
          <a:ln>
            <a:noFill/>
          </a:ln>
        </p:spPr>
      </p:pic>
      <p:pic>
        <p:nvPicPr>
          <p:cNvPr id="1120" name="Google Shape;1120;p110"/>
          <p:cNvPicPr preferRelativeResize="0"/>
          <p:nvPr/>
        </p:nvPicPr>
        <p:blipFill>
          <a:blip r:embed="rId6">
            <a:alphaModFix/>
          </a:blip>
          <a:stretch>
            <a:fillRect/>
          </a:stretch>
        </p:blipFill>
        <p:spPr>
          <a:xfrm>
            <a:off x="4572000" y="3609975"/>
            <a:ext cx="3278588" cy="777732"/>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111"/>
          <p:cNvSpPr txBox="1"/>
          <p:nvPr/>
        </p:nvSpPr>
        <p:spPr>
          <a:xfrm>
            <a:off x="607330" y="235988"/>
            <a:ext cx="53910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Alphafold is just a start...</a:t>
            </a:r>
            <a:endParaRPr/>
          </a:p>
        </p:txBody>
      </p:sp>
      <p:sp>
        <p:nvSpPr>
          <p:cNvPr id="1127" name="Google Shape;1127;p111"/>
          <p:cNvSpPr/>
          <p:nvPr/>
        </p:nvSpPr>
        <p:spPr>
          <a:xfrm>
            <a:off x="325700" y="1179844"/>
            <a:ext cx="5526300" cy="2769900"/>
          </a:xfrm>
          <a:prstGeom prst="rect">
            <a:avLst/>
          </a:prstGeom>
          <a:noFill/>
          <a:ln>
            <a:noFill/>
          </a:ln>
        </p:spPr>
        <p:txBody>
          <a:bodyPr spcFirstLastPara="1" wrap="square" lIns="91425" tIns="45700" rIns="91425" bIns="45700" anchor="t" anchorCtr="0">
            <a:noAutofit/>
          </a:bodyPr>
          <a:lstStyle/>
          <a:p>
            <a:pPr marL="285750" marR="0" lvl="0" indent="-304800" algn="l" rtl="0">
              <a:spcBef>
                <a:spcPts val="0"/>
              </a:spcBef>
              <a:spcAft>
                <a:spcPts val="0"/>
              </a:spcAft>
              <a:buClr>
                <a:srgbClr val="D22D40"/>
              </a:buClr>
              <a:buSzPts val="2100"/>
              <a:buFont typeface="Arial"/>
              <a:buChar char="•"/>
            </a:pPr>
            <a:r>
              <a:rPr lang="en-US" sz="2100">
                <a:solidFill>
                  <a:schemeClr val="dk1"/>
                </a:solidFill>
              </a:rPr>
              <a:t>use Alphafold ideas for development of their own 3D structure predictions </a:t>
            </a:r>
            <a:endParaRPr sz="2100">
              <a:solidFill>
                <a:schemeClr val="dk1"/>
              </a:solidFill>
            </a:endParaRPr>
          </a:p>
          <a:p>
            <a:pPr marL="914400" marR="0" lvl="1" indent="-361950" algn="l" rtl="0">
              <a:spcBef>
                <a:spcPts val="0"/>
              </a:spcBef>
              <a:spcAft>
                <a:spcPts val="0"/>
              </a:spcAft>
              <a:buClr>
                <a:srgbClr val="D22D40"/>
              </a:buClr>
              <a:buSzPts val="2100"/>
              <a:buFont typeface="Arial"/>
              <a:buChar char="○"/>
            </a:pPr>
            <a:r>
              <a:rPr lang="en-US" sz="2100">
                <a:solidFill>
                  <a:schemeClr val="dk1"/>
                </a:solidFill>
              </a:rPr>
              <a:t>RoseTTAfold</a:t>
            </a:r>
            <a:endParaRPr sz="2100">
              <a:solidFill>
                <a:schemeClr val="dk1"/>
              </a:solidFill>
            </a:endParaRPr>
          </a:p>
          <a:p>
            <a:pPr marL="914400" marR="0" lvl="1" indent="-361950" algn="l" rtl="0">
              <a:spcBef>
                <a:spcPts val="0"/>
              </a:spcBef>
              <a:spcAft>
                <a:spcPts val="0"/>
              </a:spcAft>
              <a:buClr>
                <a:schemeClr val="dk1"/>
              </a:buClr>
              <a:buSzPts val="2100"/>
              <a:buChar char="○"/>
            </a:pPr>
            <a:r>
              <a:rPr lang="en-US" sz="2100">
                <a:solidFill>
                  <a:schemeClr val="dk1"/>
                </a:solidFill>
              </a:rPr>
              <a:t>ESMfold</a:t>
            </a:r>
            <a:endParaRPr sz="2100">
              <a:solidFill>
                <a:schemeClr val="dk1"/>
              </a:solidFill>
            </a:endParaRPr>
          </a:p>
          <a:p>
            <a:pPr marL="914400" marR="0" lvl="1" indent="-361950" algn="l" rtl="0">
              <a:spcBef>
                <a:spcPts val="0"/>
              </a:spcBef>
              <a:spcAft>
                <a:spcPts val="0"/>
              </a:spcAft>
              <a:buClr>
                <a:schemeClr val="dk1"/>
              </a:buClr>
              <a:buSzPts val="2100"/>
              <a:buChar char="○"/>
            </a:pPr>
            <a:r>
              <a:rPr lang="en-US" sz="2100">
                <a:solidFill>
                  <a:schemeClr val="dk1"/>
                </a:solidFill>
              </a:rPr>
              <a:t>OpenFold</a:t>
            </a:r>
            <a:endParaRPr sz="2100">
              <a:solidFill>
                <a:schemeClr val="dk1"/>
              </a:solidFill>
            </a:endParaRPr>
          </a:p>
          <a:p>
            <a:pPr marL="914400" marR="0" lvl="1" indent="-361950" algn="l" rtl="0">
              <a:spcBef>
                <a:spcPts val="0"/>
              </a:spcBef>
              <a:spcAft>
                <a:spcPts val="0"/>
              </a:spcAft>
              <a:buClr>
                <a:schemeClr val="dk1"/>
              </a:buClr>
              <a:buSzPts val="2100"/>
              <a:buChar char="○"/>
            </a:pPr>
            <a:r>
              <a:rPr lang="en-US" sz="2100">
                <a:solidFill>
                  <a:schemeClr val="dk1"/>
                </a:solidFill>
              </a:rPr>
              <a:t>Chroma</a:t>
            </a:r>
            <a:endParaRPr sz="2100">
              <a:solidFill>
                <a:schemeClr val="dk1"/>
              </a:solidFill>
            </a:endParaRPr>
          </a:p>
          <a:p>
            <a:pPr marL="457200" lvl="0" indent="-361950" algn="l" rtl="0">
              <a:spcBef>
                <a:spcPts val="0"/>
              </a:spcBef>
              <a:spcAft>
                <a:spcPts val="0"/>
              </a:spcAft>
              <a:buClr>
                <a:schemeClr val="dk1"/>
              </a:buClr>
              <a:buSzPts val="2100"/>
              <a:buChar char="•"/>
            </a:pPr>
            <a:r>
              <a:rPr lang="en-US" sz="2100">
                <a:solidFill>
                  <a:schemeClr val="dk1"/>
                </a:solidFill>
              </a:rPr>
              <a:t>prediction of designed proteins</a:t>
            </a:r>
            <a:endParaRPr sz="2100">
              <a:solidFill>
                <a:schemeClr val="dk1"/>
              </a:solidFill>
            </a:endParaRPr>
          </a:p>
          <a:p>
            <a:pPr marL="0" marR="0" lvl="0" indent="0" algn="l" rtl="0">
              <a:spcBef>
                <a:spcPts val="0"/>
              </a:spcBef>
              <a:spcAft>
                <a:spcPts val="0"/>
              </a:spcAft>
              <a:buNone/>
            </a:pPr>
            <a:r>
              <a:rPr lang="en-US" sz="2100">
                <a:solidFill>
                  <a:schemeClr val="dk1"/>
                </a:solidFill>
              </a:rPr>
              <a:t>...</a:t>
            </a:r>
            <a:endParaRPr sz="2100">
              <a:solidFill>
                <a:schemeClr val="dk1"/>
              </a:solidFill>
            </a:endParaRPr>
          </a:p>
          <a:p>
            <a:pPr marL="0" marR="0" lvl="0" indent="0" algn="l" rtl="0">
              <a:spcBef>
                <a:spcPts val="0"/>
              </a:spcBef>
              <a:spcAft>
                <a:spcPts val="0"/>
              </a:spcAft>
              <a:buNone/>
            </a:pPr>
            <a:endParaRPr sz="2100">
              <a:solidFill>
                <a:schemeClr val="dk1"/>
              </a:solidFill>
              <a:latin typeface="Arial"/>
              <a:ea typeface="Arial"/>
              <a:cs typeface="Arial"/>
              <a:sym typeface="Arial"/>
            </a:endParaRPr>
          </a:p>
          <a:p>
            <a:pPr marL="285750" marR="0" lvl="0" indent="-171450" algn="l" rtl="0">
              <a:spcBef>
                <a:spcPts val="0"/>
              </a:spcBef>
              <a:spcAft>
                <a:spcPts val="0"/>
              </a:spcAft>
              <a:buClr>
                <a:srgbClr val="D22D40"/>
              </a:buClr>
              <a:buSzPts val="1800"/>
              <a:buFont typeface="Arial"/>
              <a:buNone/>
            </a:pPr>
            <a:endParaRPr sz="2100">
              <a:solidFill>
                <a:schemeClr val="dk1"/>
              </a:solidFill>
              <a:latin typeface="Arial"/>
              <a:ea typeface="Arial"/>
              <a:cs typeface="Arial"/>
              <a:sym typeface="Arial"/>
            </a:endParaRPr>
          </a:p>
          <a:p>
            <a:pPr marL="114300" marR="0" lvl="0" indent="0" algn="l" rtl="0">
              <a:spcBef>
                <a:spcPts val="0"/>
              </a:spcBef>
              <a:spcAft>
                <a:spcPts val="0"/>
              </a:spcAft>
              <a:buClr>
                <a:srgbClr val="D22D40"/>
              </a:buClr>
              <a:buSzPts val="1800"/>
              <a:buFont typeface="Arial"/>
              <a:buNone/>
            </a:pPr>
            <a:endParaRPr sz="2100">
              <a:solidFill>
                <a:schemeClr val="dk1"/>
              </a:solidFill>
              <a:latin typeface="Arial"/>
              <a:ea typeface="Arial"/>
              <a:cs typeface="Arial"/>
              <a:sym typeface="Arial"/>
            </a:endParaRPr>
          </a:p>
          <a:p>
            <a:pPr marL="457200" marR="0" lvl="0" indent="0" algn="l" rtl="0">
              <a:spcBef>
                <a:spcPts val="0"/>
              </a:spcBef>
              <a:spcAft>
                <a:spcPts val="0"/>
              </a:spcAft>
              <a:buNone/>
            </a:pPr>
            <a:endParaRPr sz="2100">
              <a:solidFill>
                <a:schemeClr val="dk1"/>
              </a:solidFill>
              <a:latin typeface="Arial"/>
              <a:ea typeface="Arial"/>
              <a:cs typeface="Arial"/>
              <a:sym typeface="Arial"/>
            </a:endParaRPr>
          </a:p>
        </p:txBody>
      </p:sp>
      <p:pic>
        <p:nvPicPr>
          <p:cNvPr id="1128" name="Google Shape;1128;p111"/>
          <p:cNvPicPr preferRelativeResize="0"/>
          <p:nvPr/>
        </p:nvPicPr>
        <p:blipFill>
          <a:blip r:embed="rId3">
            <a:alphaModFix/>
          </a:blip>
          <a:stretch>
            <a:fillRect/>
          </a:stretch>
        </p:blipFill>
        <p:spPr>
          <a:xfrm>
            <a:off x="258966" y="4140249"/>
            <a:ext cx="762007" cy="558158"/>
          </a:xfrm>
          <a:prstGeom prst="rect">
            <a:avLst/>
          </a:prstGeom>
          <a:noFill/>
          <a:ln>
            <a:noFill/>
          </a:ln>
        </p:spPr>
      </p:pic>
      <p:sp>
        <p:nvSpPr>
          <p:cNvPr id="1129" name="Google Shape;1129;p111"/>
          <p:cNvSpPr txBox="1"/>
          <p:nvPr/>
        </p:nvSpPr>
        <p:spPr>
          <a:xfrm>
            <a:off x="6269650" y="4854019"/>
            <a:ext cx="129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as of 30.3.2022</a:t>
            </a:r>
            <a:endParaRPr>
              <a:latin typeface="Calibri"/>
              <a:ea typeface="Calibri"/>
              <a:cs typeface="Calibri"/>
              <a:sym typeface="Calibri"/>
            </a:endParaRPr>
          </a:p>
        </p:txBody>
      </p:sp>
      <p:pic>
        <p:nvPicPr>
          <p:cNvPr id="1130" name="Google Shape;1130;p111"/>
          <p:cNvPicPr preferRelativeResize="0"/>
          <p:nvPr/>
        </p:nvPicPr>
        <p:blipFill>
          <a:blip r:embed="rId4">
            <a:alphaModFix/>
          </a:blip>
          <a:stretch>
            <a:fillRect/>
          </a:stretch>
        </p:blipFill>
        <p:spPr>
          <a:xfrm>
            <a:off x="6269655" y="175631"/>
            <a:ext cx="1937305" cy="4678387"/>
          </a:xfrm>
          <a:prstGeom prst="rect">
            <a:avLst/>
          </a:prstGeom>
          <a:noFill/>
          <a:ln>
            <a:noFill/>
          </a:ln>
        </p:spPr>
      </p:pic>
      <p:pic>
        <p:nvPicPr>
          <p:cNvPr id="1131" name="Google Shape;1131;p111"/>
          <p:cNvPicPr preferRelativeResize="0"/>
          <p:nvPr/>
        </p:nvPicPr>
        <p:blipFill>
          <a:blip r:embed="rId5">
            <a:alphaModFix/>
          </a:blip>
          <a:stretch>
            <a:fillRect/>
          </a:stretch>
        </p:blipFill>
        <p:spPr>
          <a:xfrm>
            <a:off x="6269650" y="3806"/>
            <a:ext cx="1865146" cy="5143500"/>
          </a:xfrm>
          <a:prstGeom prst="rect">
            <a:avLst/>
          </a:prstGeom>
          <a:noFill/>
          <a:ln>
            <a:noFill/>
          </a:ln>
        </p:spPr>
      </p:pic>
      <p:pic>
        <p:nvPicPr>
          <p:cNvPr id="1132" name="Google Shape;1132;p111"/>
          <p:cNvPicPr preferRelativeResize="0"/>
          <p:nvPr/>
        </p:nvPicPr>
        <p:blipFill>
          <a:blip r:embed="rId6">
            <a:alphaModFix/>
          </a:blip>
          <a:stretch>
            <a:fillRect/>
          </a:stretch>
        </p:blipFill>
        <p:spPr>
          <a:xfrm>
            <a:off x="6187591" y="-6950"/>
            <a:ext cx="1881768" cy="5143499"/>
          </a:xfrm>
          <a:prstGeom prst="rect">
            <a:avLst/>
          </a:prstGeom>
          <a:noFill/>
          <a:ln>
            <a:noFill/>
          </a:ln>
        </p:spPr>
      </p:pic>
      <p:sp>
        <p:nvSpPr>
          <p:cNvPr id="1133" name="Google Shape;1133;p111"/>
          <p:cNvSpPr/>
          <p:nvPr/>
        </p:nvSpPr>
        <p:spPr>
          <a:xfrm>
            <a:off x="5896000" y="4219218"/>
            <a:ext cx="1560900" cy="400200"/>
          </a:xfrm>
          <a:prstGeom prst="ellipse">
            <a:avLst/>
          </a:prstGeom>
          <a:no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1"/>
          <p:cNvSpPr txBox="1"/>
          <p:nvPr/>
        </p:nvSpPr>
        <p:spPr>
          <a:xfrm>
            <a:off x="7192750" y="4698400"/>
            <a:ext cx="1902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chemeClr val="dk1"/>
                </a:solidFill>
                <a:latin typeface="Calibri"/>
                <a:ea typeface="Calibri"/>
                <a:cs typeface="Calibri"/>
                <a:sym typeface="Calibri"/>
              </a:rPr>
              <a:t>as of 31.1.2024</a:t>
            </a:r>
            <a:endParaRPr sz="1600">
              <a:solidFill>
                <a:schemeClr val="dk1"/>
              </a:solidFill>
              <a:latin typeface="Calibri"/>
              <a:ea typeface="Calibri"/>
              <a:cs typeface="Calibri"/>
              <a:sym typeface="Calibri"/>
            </a:endParaRPr>
          </a:p>
        </p:txBody>
      </p:sp>
      <p:pic>
        <p:nvPicPr>
          <p:cNvPr id="1135" name="Google Shape;1135;p111"/>
          <p:cNvPicPr preferRelativeResize="0"/>
          <p:nvPr/>
        </p:nvPicPr>
        <p:blipFill>
          <a:blip r:embed="rId7">
            <a:alphaModFix/>
          </a:blip>
          <a:stretch>
            <a:fillRect/>
          </a:stretch>
        </p:blipFill>
        <p:spPr>
          <a:xfrm>
            <a:off x="6187600" y="-6950"/>
            <a:ext cx="2019350" cy="41669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3"/>
                                        </p:tgtEl>
                                        <p:attrNameLst>
                                          <p:attrName>style.visibility</p:attrName>
                                        </p:attrNameLst>
                                      </p:cBhvr>
                                      <p:to>
                                        <p:strVal val="visible"/>
                                      </p:to>
                                    </p:set>
                                    <p:animEffect transition="in" filter="fade">
                                      <p:cBhvr>
                                        <p:cTn id="12" dur="1000"/>
                                        <p:tgtEl>
                                          <p:spTgt spid="1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112"/>
          <p:cNvSpPr txBox="1">
            <a:spLocks noGrp="1"/>
          </p:cNvSpPr>
          <p:nvPr>
            <p:ph type="title"/>
          </p:nvPr>
        </p:nvSpPr>
        <p:spPr>
          <a:xfrm>
            <a:off x="65950" y="0"/>
            <a:ext cx="9078000" cy="994200"/>
          </a:xfrm>
          <a:prstGeom prst="rect">
            <a:avLst/>
          </a:prstGeom>
        </p:spPr>
        <p:txBody>
          <a:bodyPr spcFirstLastPara="1" wrap="square" lIns="91425" tIns="45700" rIns="91425" bIns="45700" anchor="ctr" anchorCtr="0">
            <a:normAutofit/>
          </a:bodyPr>
          <a:lstStyle/>
          <a:p>
            <a:pPr marL="0" lvl="0" indent="0" algn="l" rtl="0">
              <a:lnSpc>
                <a:spcPct val="115000"/>
              </a:lnSpc>
              <a:spcBef>
                <a:spcPts val="0"/>
              </a:spcBef>
              <a:spcAft>
                <a:spcPts val="0"/>
              </a:spcAft>
              <a:buNone/>
            </a:pPr>
            <a:r>
              <a:rPr lang="en-US" sz="3000"/>
              <a:t>Alphafold can do </a:t>
            </a:r>
            <a:r>
              <a:rPr lang="en-US" sz="3000" b="1"/>
              <a:t>multiprotein complexes</a:t>
            </a:r>
            <a:r>
              <a:rPr lang="en-US" sz="3000"/>
              <a:t> – interactions</a:t>
            </a:r>
            <a:endParaRPr sz="3000"/>
          </a:p>
        </p:txBody>
      </p:sp>
      <p:sp>
        <p:nvSpPr>
          <p:cNvPr id="1142" name="Google Shape;1142;p112"/>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106</a:t>
            </a:fld>
            <a:endParaRPr/>
          </a:p>
        </p:txBody>
      </p:sp>
      <p:sp>
        <p:nvSpPr>
          <p:cNvPr id="1143" name="Google Shape;1143;p112"/>
          <p:cNvSpPr txBox="1"/>
          <p:nvPr/>
        </p:nvSpPr>
        <p:spPr>
          <a:xfrm>
            <a:off x="359850" y="4757025"/>
            <a:ext cx="458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144" name="Google Shape;1144;p112"/>
          <p:cNvSpPr txBox="1"/>
          <p:nvPr/>
        </p:nvSpPr>
        <p:spPr>
          <a:xfrm>
            <a:off x="1549975" y="4501106"/>
            <a:ext cx="702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145" name="Google Shape;1145;p112"/>
          <p:cNvSpPr txBox="1"/>
          <p:nvPr/>
        </p:nvSpPr>
        <p:spPr>
          <a:xfrm>
            <a:off x="258975" y="2061684"/>
            <a:ext cx="3000000" cy="378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endParaRPr/>
          </a:p>
        </p:txBody>
      </p:sp>
      <p:sp>
        <p:nvSpPr>
          <p:cNvPr id="1146" name="Google Shape;1146;p112"/>
          <p:cNvSpPr txBox="1"/>
          <p:nvPr/>
        </p:nvSpPr>
        <p:spPr>
          <a:xfrm>
            <a:off x="4942350" y="4698413"/>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147" name="Google Shape;1147;p112"/>
          <p:cNvPicPr preferRelativeResize="0"/>
          <p:nvPr/>
        </p:nvPicPr>
        <p:blipFill>
          <a:blip r:embed="rId3">
            <a:alphaModFix/>
          </a:blip>
          <a:stretch>
            <a:fillRect/>
          </a:stretch>
        </p:blipFill>
        <p:spPr>
          <a:xfrm>
            <a:off x="3472100" y="3558469"/>
            <a:ext cx="4253924" cy="1329338"/>
          </a:xfrm>
          <a:prstGeom prst="rect">
            <a:avLst/>
          </a:prstGeom>
          <a:noFill/>
          <a:ln>
            <a:noFill/>
          </a:ln>
        </p:spPr>
      </p:pic>
      <p:pic>
        <p:nvPicPr>
          <p:cNvPr id="1148" name="Google Shape;1148;p112"/>
          <p:cNvPicPr preferRelativeResize="0"/>
          <p:nvPr/>
        </p:nvPicPr>
        <p:blipFill>
          <a:blip r:embed="rId4">
            <a:alphaModFix/>
          </a:blip>
          <a:stretch>
            <a:fillRect/>
          </a:stretch>
        </p:blipFill>
        <p:spPr>
          <a:xfrm>
            <a:off x="359850" y="1181064"/>
            <a:ext cx="3012936" cy="1759498"/>
          </a:xfrm>
          <a:prstGeom prst="rect">
            <a:avLst/>
          </a:prstGeom>
          <a:noFill/>
          <a:ln>
            <a:noFill/>
          </a:ln>
        </p:spPr>
      </p:pic>
      <p:pic>
        <p:nvPicPr>
          <p:cNvPr id="1149" name="Google Shape;1149;p112"/>
          <p:cNvPicPr preferRelativeResize="0"/>
          <p:nvPr/>
        </p:nvPicPr>
        <p:blipFill>
          <a:blip r:embed="rId5">
            <a:alphaModFix/>
          </a:blip>
          <a:stretch>
            <a:fillRect/>
          </a:stretch>
        </p:blipFill>
        <p:spPr>
          <a:xfrm>
            <a:off x="4529499" y="1108575"/>
            <a:ext cx="3346575" cy="2073635"/>
          </a:xfrm>
          <a:prstGeom prst="rect">
            <a:avLst/>
          </a:prstGeom>
          <a:noFill/>
          <a:ln>
            <a:noFill/>
          </a:ln>
        </p:spPr>
      </p:pic>
      <p:sp>
        <p:nvSpPr>
          <p:cNvPr id="1150" name="Google Shape;1150;p112"/>
          <p:cNvSpPr txBox="1"/>
          <p:nvPr/>
        </p:nvSpPr>
        <p:spPr>
          <a:xfrm>
            <a:off x="1940425" y="3127350"/>
            <a:ext cx="539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latin typeface="Calibri"/>
                <a:ea typeface="Calibri"/>
                <a:cs typeface="Calibri"/>
                <a:sym typeface="Calibri"/>
                <a:hlinkClick r:id="rId6"/>
              </a:rPr>
              <a:t>https://twitter.com/RolandDunbrack/status/1502818748868317188</a:t>
            </a:r>
            <a:r>
              <a:rPr lang="en-US">
                <a:latin typeface="Calibri"/>
                <a:ea typeface="Calibri"/>
                <a:cs typeface="Calibri"/>
                <a:sym typeface="Calibri"/>
              </a:rPr>
              <a:t> </a:t>
            </a:r>
            <a:endParaRPr>
              <a:latin typeface="Calibri"/>
              <a:ea typeface="Calibri"/>
              <a:cs typeface="Calibri"/>
              <a:sym typeface="Calibri"/>
            </a:endParaRPr>
          </a:p>
        </p:txBody>
      </p:sp>
      <p:pic>
        <p:nvPicPr>
          <p:cNvPr id="1151" name="Google Shape;1151;p112"/>
          <p:cNvPicPr preferRelativeResize="0"/>
          <p:nvPr/>
        </p:nvPicPr>
        <p:blipFill>
          <a:blip r:embed="rId7">
            <a:alphaModFix/>
          </a:blip>
          <a:stretch>
            <a:fillRect/>
          </a:stretch>
        </p:blipFill>
        <p:spPr>
          <a:xfrm>
            <a:off x="3140867" y="3502847"/>
            <a:ext cx="4346762" cy="14405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1"/>
                                        </p:tgtEl>
                                        <p:attrNameLst>
                                          <p:attrName>style.visibility</p:attrName>
                                        </p:attrNameLst>
                                      </p:cBhvr>
                                      <p:to>
                                        <p:strVal val="visible"/>
                                      </p:to>
                                    </p:set>
                                    <p:animEffect transition="in" filter="fade">
                                      <p:cBhvr>
                                        <p:cTn id="7" dur="1000"/>
                                        <p:tgtEl>
                                          <p:spTgt spid="1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113"/>
          <p:cNvSpPr txBox="1">
            <a:spLocks noGrp="1"/>
          </p:cNvSpPr>
          <p:nvPr>
            <p:ph type="title"/>
          </p:nvPr>
        </p:nvSpPr>
        <p:spPr>
          <a:xfrm>
            <a:off x="65950" y="0"/>
            <a:ext cx="9078000" cy="833700"/>
          </a:xfrm>
          <a:prstGeom prst="rect">
            <a:avLst/>
          </a:prstGeom>
        </p:spPr>
        <p:txBody>
          <a:bodyPr spcFirstLastPara="1" wrap="square" lIns="91425" tIns="45700" rIns="91425" bIns="45700" anchor="ctr" anchorCtr="0">
            <a:normAutofit/>
          </a:bodyPr>
          <a:lstStyle/>
          <a:p>
            <a:pPr marL="0" lvl="0" indent="0" algn="l" rtl="0">
              <a:lnSpc>
                <a:spcPct val="115000"/>
              </a:lnSpc>
              <a:spcBef>
                <a:spcPts val="0"/>
              </a:spcBef>
              <a:spcAft>
                <a:spcPts val="0"/>
              </a:spcAft>
              <a:buNone/>
            </a:pPr>
            <a:r>
              <a:rPr lang="en-US" sz="3000"/>
              <a:t>Alphafold can do </a:t>
            </a:r>
            <a:r>
              <a:rPr lang="en-US" sz="3000" b="1"/>
              <a:t>multiprotein complexes</a:t>
            </a:r>
            <a:r>
              <a:rPr lang="en-US" sz="3000"/>
              <a:t> – interactions</a:t>
            </a:r>
            <a:endParaRPr sz="3000"/>
          </a:p>
        </p:txBody>
      </p:sp>
      <p:sp>
        <p:nvSpPr>
          <p:cNvPr id="1158" name="Google Shape;1158;p113"/>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107</a:t>
            </a:fld>
            <a:endParaRPr/>
          </a:p>
        </p:txBody>
      </p:sp>
      <p:sp>
        <p:nvSpPr>
          <p:cNvPr id="1159" name="Google Shape;1159;p113"/>
          <p:cNvSpPr txBox="1"/>
          <p:nvPr/>
        </p:nvSpPr>
        <p:spPr>
          <a:xfrm>
            <a:off x="359850" y="4757025"/>
            <a:ext cx="458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160" name="Google Shape;1160;p113"/>
          <p:cNvSpPr txBox="1"/>
          <p:nvPr/>
        </p:nvSpPr>
        <p:spPr>
          <a:xfrm>
            <a:off x="1549975" y="4501106"/>
            <a:ext cx="702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161" name="Google Shape;1161;p113"/>
          <p:cNvSpPr txBox="1"/>
          <p:nvPr/>
        </p:nvSpPr>
        <p:spPr>
          <a:xfrm>
            <a:off x="258975" y="2061684"/>
            <a:ext cx="3000000" cy="378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endParaRPr/>
          </a:p>
        </p:txBody>
      </p:sp>
      <p:sp>
        <p:nvSpPr>
          <p:cNvPr id="1162" name="Google Shape;1162;p113"/>
          <p:cNvSpPr txBox="1"/>
          <p:nvPr/>
        </p:nvSpPr>
        <p:spPr>
          <a:xfrm>
            <a:off x="4942350" y="4698413"/>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163" name="Google Shape;1163;p113"/>
          <p:cNvPicPr preferRelativeResize="0"/>
          <p:nvPr/>
        </p:nvPicPr>
        <p:blipFill>
          <a:blip r:embed="rId3">
            <a:alphaModFix/>
          </a:blip>
          <a:stretch>
            <a:fillRect/>
          </a:stretch>
        </p:blipFill>
        <p:spPr>
          <a:xfrm>
            <a:off x="440700" y="761513"/>
            <a:ext cx="2649159" cy="3278234"/>
          </a:xfrm>
          <a:prstGeom prst="rect">
            <a:avLst/>
          </a:prstGeom>
          <a:noFill/>
          <a:ln>
            <a:noFill/>
          </a:ln>
        </p:spPr>
      </p:pic>
      <p:pic>
        <p:nvPicPr>
          <p:cNvPr id="1164" name="Google Shape;1164;p113"/>
          <p:cNvPicPr preferRelativeResize="0"/>
          <p:nvPr/>
        </p:nvPicPr>
        <p:blipFill>
          <a:blip r:embed="rId4">
            <a:alphaModFix/>
          </a:blip>
          <a:stretch>
            <a:fillRect/>
          </a:stretch>
        </p:blipFill>
        <p:spPr>
          <a:xfrm>
            <a:off x="1670801" y="4067718"/>
            <a:ext cx="3293493" cy="1166925"/>
          </a:xfrm>
          <a:prstGeom prst="rect">
            <a:avLst/>
          </a:prstGeom>
          <a:noFill/>
          <a:ln>
            <a:noFill/>
          </a:ln>
        </p:spPr>
      </p:pic>
      <p:pic>
        <p:nvPicPr>
          <p:cNvPr id="1165" name="Google Shape;1165;p113"/>
          <p:cNvPicPr preferRelativeResize="0"/>
          <p:nvPr/>
        </p:nvPicPr>
        <p:blipFill>
          <a:blip r:embed="rId5">
            <a:alphaModFix/>
          </a:blip>
          <a:stretch>
            <a:fillRect/>
          </a:stretch>
        </p:blipFill>
        <p:spPr>
          <a:xfrm>
            <a:off x="5091525" y="4390316"/>
            <a:ext cx="3072807" cy="833662"/>
          </a:xfrm>
          <a:prstGeom prst="rect">
            <a:avLst/>
          </a:prstGeom>
          <a:noFill/>
          <a:ln>
            <a:noFill/>
          </a:ln>
        </p:spPr>
      </p:pic>
      <p:pic>
        <p:nvPicPr>
          <p:cNvPr id="1166" name="Google Shape;1166;p113"/>
          <p:cNvPicPr preferRelativeResize="0"/>
          <p:nvPr/>
        </p:nvPicPr>
        <p:blipFill>
          <a:blip r:embed="rId6">
            <a:alphaModFix/>
          </a:blip>
          <a:stretch>
            <a:fillRect/>
          </a:stretch>
        </p:blipFill>
        <p:spPr>
          <a:xfrm>
            <a:off x="4125309" y="1108575"/>
            <a:ext cx="3649719" cy="2504088"/>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114"/>
          <p:cNvSpPr txBox="1">
            <a:spLocks noGrp="1"/>
          </p:cNvSpPr>
          <p:nvPr>
            <p:ph type="title"/>
          </p:nvPr>
        </p:nvSpPr>
        <p:spPr>
          <a:xfrm>
            <a:off x="65950" y="0"/>
            <a:ext cx="8671500" cy="994200"/>
          </a:xfrm>
          <a:prstGeom prst="rect">
            <a:avLst/>
          </a:prstGeom>
        </p:spPr>
        <p:txBody>
          <a:bodyPr spcFirstLastPara="1" wrap="square" lIns="91425" tIns="45700" rIns="91425" bIns="45700" anchor="ctr" anchorCtr="0">
            <a:normAutofit/>
          </a:bodyPr>
          <a:lstStyle/>
          <a:p>
            <a:pPr marL="285750" lvl="0" indent="-285750" algn="l" rtl="0">
              <a:lnSpc>
                <a:spcPct val="115000"/>
              </a:lnSpc>
              <a:spcBef>
                <a:spcPts val="0"/>
              </a:spcBef>
              <a:spcAft>
                <a:spcPts val="0"/>
              </a:spcAft>
              <a:buClr>
                <a:srgbClr val="D22D40"/>
              </a:buClr>
              <a:buSzPts val="2400"/>
              <a:buFont typeface="Arial"/>
              <a:buChar char="•"/>
            </a:pPr>
            <a:r>
              <a:rPr lang="en-US" sz="2400">
                <a:latin typeface="Arial"/>
                <a:ea typeface="Arial"/>
                <a:cs typeface="Arial"/>
                <a:sym typeface="Arial"/>
              </a:rPr>
              <a:t>Alphafold can not do effects of </a:t>
            </a:r>
            <a:r>
              <a:rPr lang="en-US" sz="2400" b="1">
                <a:latin typeface="Arial"/>
                <a:ea typeface="Arial"/>
                <a:cs typeface="Arial"/>
                <a:sym typeface="Arial"/>
              </a:rPr>
              <a:t>post-translational protein modifications </a:t>
            </a:r>
            <a:r>
              <a:rPr lang="en-US" sz="2400">
                <a:latin typeface="Arial"/>
                <a:ea typeface="Arial"/>
                <a:cs typeface="Arial"/>
                <a:sym typeface="Arial"/>
              </a:rPr>
              <a:t>(by itself)</a:t>
            </a:r>
            <a:endParaRPr/>
          </a:p>
        </p:txBody>
      </p:sp>
      <p:sp>
        <p:nvSpPr>
          <p:cNvPr id="1173" name="Google Shape;1173;p114"/>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108</a:t>
            </a:fld>
            <a:endParaRPr/>
          </a:p>
        </p:txBody>
      </p:sp>
      <p:sp>
        <p:nvSpPr>
          <p:cNvPr id="1174" name="Google Shape;1174;p114"/>
          <p:cNvSpPr txBox="1"/>
          <p:nvPr/>
        </p:nvSpPr>
        <p:spPr>
          <a:xfrm>
            <a:off x="359850" y="4757025"/>
            <a:ext cx="458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175" name="Google Shape;1175;p114"/>
          <p:cNvSpPr txBox="1"/>
          <p:nvPr/>
        </p:nvSpPr>
        <p:spPr>
          <a:xfrm>
            <a:off x="1549975" y="4501106"/>
            <a:ext cx="702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176" name="Google Shape;1176;p114"/>
          <p:cNvSpPr txBox="1"/>
          <p:nvPr/>
        </p:nvSpPr>
        <p:spPr>
          <a:xfrm>
            <a:off x="258975" y="2061684"/>
            <a:ext cx="3000000" cy="378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endParaRPr/>
          </a:p>
        </p:txBody>
      </p:sp>
      <p:sp>
        <p:nvSpPr>
          <p:cNvPr id="1177" name="Google Shape;1177;p114"/>
          <p:cNvSpPr txBox="1"/>
          <p:nvPr/>
        </p:nvSpPr>
        <p:spPr>
          <a:xfrm>
            <a:off x="4942350" y="4698413"/>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178" name="Google Shape;1178;p114"/>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179" name="Google Shape;1179;p114"/>
          <p:cNvPicPr preferRelativeResize="0"/>
          <p:nvPr/>
        </p:nvPicPr>
        <p:blipFill>
          <a:blip r:embed="rId3">
            <a:alphaModFix/>
          </a:blip>
          <a:stretch>
            <a:fillRect/>
          </a:stretch>
        </p:blipFill>
        <p:spPr>
          <a:xfrm>
            <a:off x="1465388" y="1099706"/>
            <a:ext cx="4185167" cy="2294708"/>
          </a:xfrm>
          <a:prstGeom prst="rect">
            <a:avLst/>
          </a:prstGeom>
          <a:noFill/>
          <a:ln>
            <a:noFill/>
          </a:ln>
        </p:spPr>
      </p:pic>
      <p:pic>
        <p:nvPicPr>
          <p:cNvPr id="1180" name="Google Shape;1180;p114"/>
          <p:cNvPicPr preferRelativeResize="0"/>
          <p:nvPr/>
        </p:nvPicPr>
        <p:blipFill>
          <a:blip r:embed="rId4">
            <a:alphaModFix/>
          </a:blip>
          <a:stretch>
            <a:fillRect/>
          </a:stretch>
        </p:blipFill>
        <p:spPr>
          <a:xfrm>
            <a:off x="3302650" y="3627094"/>
            <a:ext cx="4185150" cy="1303136"/>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115"/>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MutAmore</a:t>
            </a:r>
            <a:endParaRPr/>
          </a:p>
        </p:txBody>
      </p:sp>
      <p:sp>
        <p:nvSpPr>
          <p:cNvPr id="1187" name="Google Shape;1187;p115"/>
          <p:cNvSpPr txBox="1">
            <a:spLocks noGrp="1"/>
          </p:cNvSpPr>
          <p:nvPr>
            <p:ph type="body" idx="1"/>
          </p:nvPr>
        </p:nvSpPr>
        <p:spPr>
          <a:xfrm>
            <a:off x="362100" y="1369225"/>
            <a:ext cx="4005300" cy="32634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a:t>generate all SNPs of protein</a:t>
            </a:r>
            <a:endParaRPr/>
          </a:p>
          <a:p>
            <a:pPr marL="457200" lvl="0" indent="-342900" algn="l" rtl="0">
              <a:spcBef>
                <a:spcPts val="0"/>
              </a:spcBef>
              <a:spcAft>
                <a:spcPts val="0"/>
              </a:spcAft>
              <a:buSzPts val="1800"/>
              <a:buChar char="-"/>
            </a:pPr>
            <a:r>
              <a:rPr lang="en-US"/>
              <a:t>using ESMfold/OpenFold</a:t>
            </a:r>
            <a:endParaRPr/>
          </a:p>
          <a:p>
            <a:pPr marL="457200" lvl="0" indent="0" algn="l" rtl="0">
              <a:spcBef>
                <a:spcPts val="1000"/>
              </a:spcBef>
              <a:spcAft>
                <a:spcPts val="0"/>
              </a:spcAft>
              <a:buNone/>
            </a:pPr>
            <a:endParaRPr/>
          </a:p>
        </p:txBody>
      </p:sp>
      <p:sp>
        <p:nvSpPr>
          <p:cNvPr id="1188" name="Google Shape;1188;p115"/>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109</a:t>
            </a:fld>
            <a:endParaRPr/>
          </a:p>
        </p:txBody>
      </p:sp>
      <p:sp>
        <p:nvSpPr>
          <p:cNvPr id="1189" name="Google Shape;1189;p115"/>
          <p:cNvSpPr txBox="1"/>
          <p:nvPr/>
        </p:nvSpPr>
        <p:spPr>
          <a:xfrm>
            <a:off x="100025" y="4425575"/>
            <a:ext cx="8205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3"/>
              </a:rPr>
              <a:t>https://www.biorxiv.org/content/10.1101/2023.09.15.557870v1</a:t>
            </a:r>
            <a:br>
              <a:rPr lang="en-US"/>
            </a:br>
            <a:r>
              <a:rPr lang="en-US"/>
              <a:t>https://github.com/kWeissenow/MutAmore</a:t>
            </a:r>
            <a:endParaRPr/>
          </a:p>
          <a:p>
            <a:pPr marL="0" lvl="0" indent="0" algn="l" rtl="0">
              <a:spcBef>
                <a:spcPts val="0"/>
              </a:spcBef>
              <a:spcAft>
                <a:spcPts val="0"/>
              </a:spcAft>
              <a:buNone/>
            </a:pPr>
            <a:endParaRPr/>
          </a:p>
        </p:txBody>
      </p:sp>
      <p:sp>
        <p:nvSpPr>
          <p:cNvPr id="1190" name="Google Shape;1190;p115"/>
          <p:cNvSpPr txBox="1"/>
          <p:nvPr/>
        </p:nvSpPr>
        <p:spPr>
          <a:xfrm>
            <a:off x="4439275" y="3681600"/>
            <a:ext cx="4572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https://www.youtube.com/watch?v=1XgiFXg-Xrs&amp;list=PL0QUUE_zWBuJ6Y5NWtDoY93FUweUUGVuf</a:t>
            </a:r>
            <a:endParaRPr/>
          </a:p>
        </p:txBody>
      </p:sp>
      <p:pic>
        <p:nvPicPr>
          <p:cNvPr id="1191" name="Google Shape;1191;p115"/>
          <p:cNvPicPr preferRelativeResize="0"/>
          <p:nvPr/>
        </p:nvPicPr>
        <p:blipFill>
          <a:blip r:embed="rId4">
            <a:alphaModFix/>
          </a:blip>
          <a:stretch>
            <a:fillRect/>
          </a:stretch>
        </p:blipFill>
        <p:spPr>
          <a:xfrm>
            <a:off x="4439275" y="273850"/>
            <a:ext cx="4572000" cy="3429000"/>
          </a:xfrm>
          <a:prstGeom prst="rect">
            <a:avLst/>
          </a:prstGeom>
          <a:noFill/>
          <a:ln>
            <a:noFill/>
          </a:ln>
        </p:spPr>
      </p:pic>
      <p:pic>
        <p:nvPicPr>
          <p:cNvPr id="1192" name="Google Shape;1192;p115"/>
          <p:cNvPicPr preferRelativeResize="0"/>
          <p:nvPr/>
        </p:nvPicPr>
        <p:blipFill>
          <a:blip r:embed="rId5">
            <a:alphaModFix/>
          </a:blip>
          <a:stretch>
            <a:fillRect/>
          </a:stretch>
        </p:blipFill>
        <p:spPr>
          <a:xfrm>
            <a:off x="100025" y="3532200"/>
            <a:ext cx="4267200" cy="914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2C5069-8732-6CF6-D39B-AAB8B7DB23ED}"/>
              </a:ext>
            </a:extLst>
          </p:cNvPr>
          <p:cNvSpPr>
            <a:spLocks noGrp="1"/>
          </p:cNvSpPr>
          <p:nvPr>
            <p:ph type="title"/>
          </p:nvPr>
        </p:nvSpPr>
        <p:spPr/>
        <p:txBody>
          <a:bodyPr/>
          <a:lstStyle/>
          <a:p>
            <a:r>
              <a:rPr lang="cs-CZ" dirty="0" err="1"/>
              <a:t>Galaxy</a:t>
            </a:r>
            <a:r>
              <a:rPr lang="cs-CZ" dirty="0"/>
              <a:t> </a:t>
            </a:r>
            <a:r>
              <a:rPr lang="cs-CZ" dirty="0" err="1"/>
              <a:t>implementation</a:t>
            </a:r>
            <a:r>
              <a:rPr lang="cs-CZ" dirty="0"/>
              <a:t> </a:t>
            </a:r>
            <a:endParaRPr lang="en-US" dirty="0"/>
          </a:p>
        </p:txBody>
      </p:sp>
      <p:sp>
        <p:nvSpPr>
          <p:cNvPr id="3" name="Zástupný text 2">
            <a:extLst>
              <a:ext uri="{FF2B5EF4-FFF2-40B4-BE49-F238E27FC236}">
                <a16:creationId xmlns:a16="http://schemas.microsoft.com/office/drawing/2014/main" id="{E18C240E-08FC-9597-AEC9-672419BE4765}"/>
              </a:ext>
            </a:extLst>
          </p:cNvPr>
          <p:cNvSpPr>
            <a:spLocks noGrp="1"/>
          </p:cNvSpPr>
          <p:nvPr>
            <p:ph type="body" idx="1"/>
          </p:nvPr>
        </p:nvSpPr>
        <p:spPr/>
        <p:txBody>
          <a:bodyPr/>
          <a:lstStyle/>
          <a:p>
            <a:endParaRPr lang="en-US"/>
          </a:p>
        </p:txBody>
      </p:sp>
      <p:sp>
        <p:nvSpPr>
          <p:cNvPr id="4" name="Zástupný text 3">
            <a:extLst>
              <a:ext uri="{FF2B5EF4-FFF2-40B4-BE49-F238E27FC236}">
                <a16:creationId xmlns:a16="http://schemas.microsoft.com/office/drawing/2014/main" id="{D19AD46A-E6DC-2617-D9F8-FB44D1421181}"/>
              </a:ext>
            </a:extLst>
          </p:cNvPr>
          <p:cNvSpPr>
            <a:spLocks noGrp="1"/>
          </p:cNvSpPr>
          <p:nvPr>
            <p:ph type="body" idx="2"/>
          </p:nvPr>
        </p:nvSpPr>
        <p:spPr/>
        <p:txBody>
          <a:bodyPr/>
          <a:lstStyle/>
          <a:p>
            <a:endParaRPr lang="en-US"/>
          </a:p>
        </p:txBody>
      </p:sp>
      <p:sp>
        <p:nvSpPr>
          <p:cNvPr id="5" name="Zástupný text 4">
            <a:extLst>
              <a:ext uri="{FF2B5EF4-FFF2-40B4-BE49-F238E27FC236}">
                <a16:creationId xmlns:a16="http://schemas.microsoft.com/office/drawing/2014/main" id="{E6416DAD-E29A-B037-5A5E-DB7291889B17}"/>
              </a:ext>
            </a:extLst>
          </p:cNvPr>
          <p:cNvSpPr>
            <a:spLocks noGrp="1"/>
          </p:cNvSpPr>
          <p:nvPr>
            <p:ph type="body" idx="3"/>
          </p:nvPr>
        </p:nvSpPr>
        <p:spPr/>
        <p:txBody>
          <a:bodyPr/>
          <a:lstStyle/>
          <a:p>
            <a:endParaRPr lang="en-US"/>
          </a:p>
        </p:txBody>
      </p:sp>
      <p:sp>
        <p:nvSpPr>
          <p:cNvPr id="6" name="Zástupný text 5">
            <a:extLst>
              <a:ext uri="{FF2B5EF4-FFF2-40B4-BE49-F238E27FC236}">
                <a16:creationId xmlns:a16="http://schemas.microsoft.com/office/drawing/2014/main" id="{549D858A-341B-AA19-E21A-991ADB815E69}"/>
              </a:ext>
            </a:extLst>
          </p:cNvPr>
          <p:cNvSpPr>
            <a:spLocks noGrp="1"/>
          </p:cNvSpPr>
          <p:nvPr>
            <p:ph type="body" idx="4"/>
          </p:nvPr>
        </p:nvSpPr>
        <p:spPr/>
        <p:txBody>
          <a:bodyPr/>
          <a:lstStyle/>
          <a:p>
            <a:endParaRPr lang="en-US"/>
          </a:p>
        </p:txBody>
      </p:sp>
      <p:sp>
        <p:nvSpPr>
          <p:cNvPr id="7" name="Zástupný symbol pro číslo snímku 6">
            <a:extLst>
              <a:ext uri="{FF2B5EF4-FFF2-40B4-BE49-F238E27FC236}">
                <a16:creationId xmlns:a16="http://schemas.microsoft.com/office/drawing/2014/main" id="{94B10EA7-C98D-0997-FA32-959617EC62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pic>
        <p:nvPicPr>
          <p:cNvPr id="9" name="Obrázek 8">
            <a:extLst>
              <a:ext uri="{FF2B5EF4-FFF2-40B4-BE49-F238E27FC236}">
                <a16:creationId xmlns:a16="http://schemas.microsoft.com/office/drawing/2014/main" id="{72306A1A-63A2-3140-979E-CC7E6B4B0C1A}"/>
              </a:ext>
            </a:extLst>
          </p:cNvPr>
          <p:cNvPicPr>
            <a:picLocks noChangeAspect="1"/>
          </p:cNvPicPr>
          <p:nvPr/>
        </p:nvPicPr>
        <p:blipFill>
          <a:blip r:embed="rId2"/>
          <a:stretch>
            <a:fillRect/>
          </a:stretch>
        </p:blipFill>
        <p:spPr>
          <a:xfrm>
            <a:off x="0" y="1541888"/>
            <a:ext cx="9144000" cy="3656452"/>
          </a:xfrm>
          <a:prstGeom prst="rect">
            <a:avLst/>
          </a:prstGeom>
        </p:spPr>
      </p:pic>
      <p:pic>
        <p:nvPicPr>
          <p:cNvPr id="11" name="Obrázek 10">
            <a:extLst>
              <a:ext uri="{FF2B5EF4-FFF2-40B4-BE49-F238E27FC236}">
                <a16:creationId xmlns:a16="http://schemas.microsoft.com/office/drawing/2014/main" id="{85569498-0779-9402-DB37-F80A2C23C65D}"/>
              </a:ext>
            </a:extLst>
          </p:cNvPr>
          <p:cNvPicPr>
            <a:picLocks noChangeAspect="1"/>
          </p:cNvPicPr>
          <p:nvPr/>
        </p:nvPicPr>
        <p:blipFill>
          <a:blip r:embed="rId3"/>
          <a:stretch>
            <a:fillRect/>
          </a:stretch>
        </p:blipFill>
        <p:spPr>
          <a:xfrm>
            <a:off x="6406849" y="0"/>
            <a:ext cx="2737155" cy="1424263"/>
          </a:xfrm>
          <a:prstGeom prst="rect">
            <a:avLst/>
          </a:prstGeom>
        </p:spPr>
      </p:pic>
    </p:spTree>
    <p:extLst>
      <p:ext uri="{BB962C8B-B14F-4D97-AF65-F5344CB8AC3E}">
        <p14:creationId xmlns:p14="http://schemas.microsoft.com/office/powerpoint/2010/main" val="5136540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116"/>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110</a:t>
            </a:fld>
            <a:endParaRPr/>
          </a:p>
        </p:txBody>
      </p:sp>
      <p:pic>
        <p:nvPicPr>
          <p:cNvPr id="1199" name="Google Shape;1199;p116"/>
          <p:cNvPicPr preferRelativeResize="0"/>
          <p:nvPr/>
        </p:nvPicPr>
        <p:blipFill>
          <a:blip r:embed="rId3">
            <a:alphaModFix/>
          </a:blip>
          <a:stretch>
            <a:fillRect/>
          </a:stretch>
        </p:blipFill>
        <p:spPr>
          <a:xfrm>
            <a:off x="2780850" y="255475"/>
            <a:ext cx="4290923" cy="4838701"/>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117"/>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1206" name="Google Shape;1206;p117"/>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1207" name="Google Shape;1207;p117"/>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111</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118"/>
          <p:cNvSpPr txBox="1">
            <a:spLocks noGrp="1"/>
          </p:cNvSpPr>
          <p:nvPr>
            <p:ph type="title"/>
          </p:nvPr>
        </p:nvSpPr>
        <p:spPr>
          <a:xfrm>
            <a:off x="306950" y="130200"/>
            <a:ext cx="6837900" cy="994200"/>
          </a:xfrm>
          <a:prstGeom prst="rect">
            <a:avLst/>
          </a:prstGeom>
        </p:spPr>
        <p:txBody>
          <a:bodyPr spcFirstLastPara="1" wrap="square" lIns="91425" tIns="45700" rIns="91425" bIns="45700" anchor="ctr" anchorCtr="0">
            <a:normAutofit fontScale="90000"/>
          </a:bodyPr>
          <a:lstStyle/>
          <a:p>
            <a:pPr marL="0" lvl="0" indent="0" algn="l" rtl="0">
              <a:lnSpc>
                <a:spcPct val="115000"/>
              </a:lnSpc>
              <a:spcBef>
                <a:spcPts val="2400"/>
              </a:spcBef>
              <a:spcAft>
                <a:spcPts val="0"/>
              </a:spcAft>
              <a:buClr>
                <a:schemeClr val="dk1"/>
              </a:buClr>
              <a:buSzPct val="47826"/>
              <a:buFont typeface="Arial"/>
              <a:buNone/>
            </a:pPr>
            <a:r>
              <a:rPr lang="en-US" sz="2300" b="1">
                <a:latin typeface="Arial"/>
                <a:ea typeface="Arial"/>
                <a:cs typeface="Arial"/>
                <a:sym typeface="Arial"/>
              </a:rPr>
              <a:t>Accurate prediction of protein structures and interactions using a three-track neural network</a:t>
            </a:r>
            <a:endParaRPr sz="2300" b="1">
              <a:latin typeface="Arial"/>
              <a:ea typeface="Arial"/>
              <a:cs typeface="Arial"/>
              <a:sym typeface="Arial"/>
            </a:endParaRPr>
          </a:p>
          <a:p>
            <a:pPr marL="0" lvl="0" indent="0" algn="l" rtl="0">
              <a:spcBef>
                <a:spcPts val="600"/>
              </a:spcBef>
              <a:spcAft>
                <a:spcPts val="0"/>
              </a:spcAft>
              <a:buNone/>
            </a:pPr>
            <a:endParaRPr/>
          </a:p>
        </p:txBody>
      </p:sp>
      <p:sp>
        <p:nvSpPr>
          <p:cNvPr id="1214" name="Google Shape;1214;p118"/>
          <p:cNvSpPr txBox="1">
            <a:spLocks noGrp="1"/>
          </p:cNvSpPr>
          <p:nvPr>
            <p:ph type="sldNum" idx="12"/>
          </p:nvPr>
        </p:nvSpPr>
        <p:spPr>
          <a:xfrm>
            <a:off x="6553550" y="4747706"/>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112</a:t>
            </a:fld>
            <a:endParaRPr/>
          </a:p>
        </p:txBody>
      </p:sp>
      <p:pic>
        <p:nvPicPr>
          <p:cNvPr id="1215" name="Google Shape;1215;p118"/>
          <p:cNvPicPr preferRelativeResize="0"/>
          <p:nvPr/>
        </p:nvPicPr>
        <p:blipFill>
          <a:blip r:embed="rId3">
            <a:alphaModFix/>
          </a:blip>
          <a:stretch>
            <a:fillRect/>
          </a:stretch>
        </p:blipFill>
        <p:spPr>
          <a:xfrm>
            <a:off x="7144850" y="130200"/>
            <a:ext cx="1367681" cy="1740789"/>
          </a:xfrm>
          <a:prstGeom prst="rect">
            <a:avLst/>
          </a:prstGeom>
          <a:noFill/>
          <a:ln>
            <a:noFill/>
          </a:ln>
        </p:spPr>
      </p:pic>
      <p:pic>
        <p:nvPicPr>
          <p:cNvPr id="1216" name="Google Shape;1216;p118"/>
          <p:cNvPicPr preferRelativeResize="0"/>
          <p:nvPr/>
        </p:nvPicPr>
        <p:blipFill>
          <a:blip r:embed="rId4">
            <a:alphaModFix/>
          </a:blip>
          <a:stretch>
            <a:fillRect/>
          </a:stretch>
        </p:blipFill>
        <p:spPr>
          <a:xfrm>
            <a:off x="224200" y="814592"/>
            <a:ext cx="5190487" cy="3784219"/>
          </a:xfrm>
          <a:prstGeom prst="rect">
            <a:avLst/>
          </a:prstGeom>
          <a:noFill/>
          <a:ln>
            <a:noFill/>
          </a:ln>
        </p:spPr>
      </p:pic>
      <p:sp>
        <p:nvSpPr>
          <p:cNvPr id="1217" name="Google Shape;1217;p118"/>
          <p:cNvSpPr txBox="1"/>
          <p:nvPr/>
        </p:nvSpPr>
        <p:spPr>
          <a:xfrm>
            <a:off x="2042600" y="4784156"/>
            <a:ext cx="519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5"/>
              </a:rPr>
              <a:t>https://www.science.org/doi/full/10.1126/science.abj8754</a:t>
            </a:r>
            <a:r>
              <a:rPr lang="en-US"/>
              <a:t> </a:t>
            </a:r>
            <a:endParaRPr/>
          </a:p>
        </p:txBody>
      </p:sp>
      <p:pic>
        <p:nvPicPr>
          <p:cNvPr id="1218" name="Google Shape;1218;p118"/>
          <p:cNvPicPr preferRelativeResize="0"/>
          <p:nvPr/>
        </p:nvPicPr>
        <p:blipFill>
          <a:blip r:embed="rId6">
            <a:alphaModFix/>
          </a:blip>
          <a:stretch>
            <a:fillRect/>
          </a:stretch>
        </p:blipFill>
        <p:spPr>
          <a:xfrm>
            <a:off x="224191" y="4585336"/>
            <a:ext cx="762007" cy="558158"/>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119"/>
          <p:cNvSpPr txBox="1">
            <a:spLocks noGrp="1"/>
          </p:cNvSpPr>
          <p:nvPr>
            <p:ph type="title"/>
          </p:nvPr>
        </p:nvSpPr>
        <p:spPr>
          <a:xfrm>
            <a:off x="306950" y="130200"/>
            <a:ext cx="6837900" cy="994200"/>
          </a:xfrm>
          <a:prstGeom prst="rect">
            <a:avLst/>
          </a:prstGeom>
        </p:spPr>
        <p:txBody>
          <a:bodyPr spcFirstLastPara="1" wrap="square" lIns="91425" tIns="45700" rIns="91425" bIns="45700" anchor="ctr" anchorCtr="0">
            <a:normAutofit fontScale="90000"/>
          </a:bodyPr>
          <a:lstStyle/>
          <a:p>
            <a:pPr marL="0" lvl="0" indent="0" algn="l" rtl="0">
              <a:lnSpc>
                <a:spcPct val="115000"/>
              </a:lnSpc>
              <a:spcBef>
                <a:spcPts val="2400"/>
              </a:spcBef>
              <a:spcAft>
                <a:spcPts val="0"/>
              </a:spcAft>
              <a:buNone/>
            </a:pPr>
            <a:endParaRPr sz="2300" b="1">
              <a:latin typeface="Arial"/>
              <a:ea typeface="Arial"/>
              <a:cs typeface="Arial"/>
              <a:sym typeface="Arial"/>
            </a:endParaRPr>
          </a:p>
          <a:p>
            <a:pPr marL="0" lvl="0" indent="0" algn="l" rtl="0">
              <a:lnSpc>
                <a:spcPct val="115000"/>
              </a:lnSpc>
              <a:spcBef>
                <a:spcPts val="2400"/>
              </a:spcBef>
              <a:spcAft>
                <a:spcPts val="0"/>
              </a:spcAft>
              <a:buNone/>
            </a:pPr>
            <a:r>
              <a:rPr lang="en-US" sz="2300" b="1">
                <a:latin typeface="Arial"/>
                <a:ea typeface="Arial"/>
                <a:cs typeface="Arial"/>
                <a:sym typeface="Arial"/>
              </a:rPr>
              <a:t>Geometric deep learning of RNA structure</a:t>
            </a:r>
            <a:endParaRPr sz="2300" b="1">
              <a:latin typeface="Arial"/>
              <a:ea typeface="Arial"/>
              <a:cs typeface="Arial"/>
              <a:sym typeface="Arial"/>
            </a:endParaRPr>
          </a:p>
          <a:p>
            <a:pPr marL="0" lvl="0" indent="0" algn="l" rtl="0">
              <a:spcBef>
                <a:spcPts val="600"/>
              </a:spcBef>
              <a:spcAft>
                <a:spcPts val="0"/>
              </a:spcAft>
              <a:buNone/>
            </a:pPr>
            <a:endParaRPr/>
          </a:p>
        </p:txBody>
      </p:sp>
      <p:sp>
        <p:nvSpPr>
          <p:cNvPr id="1225" name="Google Shape;1225;p119"/>
          <p:cNvSpPr txBox="1">
            <a:spLocks noGrp="1"/>
          </p:cNvSpPr>
          <p:nvPr>
            <p:ph type="sldNum" idx="12"/>
          </p:nvPr>
        </p:nvSpPr>
        <p:spPr>
          <a:xfrm>
            <a:off x="6553550" y="4747706"/>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113</a:t>
            </a:fld>
            <a:endParaRPr/>
          </a:p>
        </p:txBody>
      </p:sp>
      <p:sp>
        <p:nvSpPr>
          <p:cNvPr id="1226" name="Google Shape;1226;p119"/>
          <p:cNvSpPr txBox="1"/>
          <p:nvPr/>
        </p:nvSpPr>
        <p:spPr>
          <a:xfrm>
            <a:off x="2042600" y="4784156"/>
            <a:ext cx="519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3"/>
              </a:rPr>
              <a:t>https://www.science.org/doi/10.1126/science.abe5650</a:t>
            </a:r>
            <a:r>
              <a:rPr lang="en-US"/>
              <a:t> </a:t>
            </a:r>
            <a:endParaRPr/>
          </a:p>
        </p:txBody>
      </p:sp>
      <p:pic>
        <p:nvPicPr>
          <p:cNvPr id="1227" name="Google Shape;1227;p119"/>
          <p:cNvPicPr preferRelativeResize="0"/>
          <p:nvPr/>
        </p:nvPicPr>
        <p:blipFill>
          <a:blip r:embed="rId4">
            <a:alphaModFix/>
          </a:blip>
          <a:stretch>
            <a:fillRect/>
          </a:stretch>
        </p:blipFill>
        <p:spPr>
          <a:xfrm>
            <a:off x="6449246" y="299284"/>
            <a:ext cx="1799719" cy="2290674"/>
          </a:xfrm>
          <a:prstGeom prst="rect">
            <a:avLst/>
          </a:prstGeom>
          <a:noFill/>
          <a:ln>
            <a:noFill/>
          </a:ln>
        </p:spPr>
      </p:pic>
      <p:pic>
        <p:nvPicPr>
          <p:cNvPr id="1228" name="Google Shape;1228;p119"/>
          <p:cNvPicPr preferRelativeResize="0"/>
          <p:nvPr/>
        </p:nvPicPr>
        <p:blipFill>
          <a:blip r:embed="rId5">
            <a:alphaModFix/>
          </a:blip>
          <a:stretch>
            <a:fillRect/>
          </a:stretch>
        </p:blipFill>
        <p:spPr>
          <a:xfrm>
            <a:off x="117650" y="1519088"/>
            <a:ext cx="4608333" cy="2684444"/>
          </a:xfrm>
          <a:prstGeom prst="rect">
            <a:avLst/>
          </a:prstGeom>
          <a:noFill/>
          <a:ln>
            <a:noFill/>
          </a:ln>
        </p:spPr>
      </p:pic>
      <p:pic>
        <p:nvPicPr>
          <p:cNvPr id="1229" name="Google Shape;1229;p119"/>
          <p:cNvPicPr preferRelativeResize="0"/>
          <p:nvPr/>
        </p:nvPicPr>
        <p:blipFill>
          <a:blip r:embed="rId6">
            <a:alphaModFix/>
          </a:blip>
          <a:stretch>
            <a:fillRect/>
          </a:stretch>
        </p:blipFill>
        <p:spPr>
          <a:xfrm>
            <a:off x="250266" y="4355367"/>
            <a:ext cx="762007" cy="558158"/>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120"/>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RoseTTAfold2 from Pymol</a:t>
            </a:r>
            <a:endParaRPr/>
          </a:p>
        </p:txBody>
      </p:sp>
      <p:sp>
        <p:nvSpPr>
          <p:cNvPr id="1236" name="Google Shape;1236;p120"/>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1237" name="Google Shape;1237;p120"/>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114</a:t>
            </a:fld>
            <a:endParaRPr/>
          </a:p>
        </p:txBody>
      </p:sp>
      <p:pic>
        <p:nvPicPr>
          <p:cNvPr id="1238" name="Google Shape;1238;p120"/>
          <p:cNvPicPr preferRelativeResize="0"/>
          <p:nvPr/>
        </p:nvPicPr>
        <p:blipFill>
          <a:blip r:embed="rId3">
            <a:alphaModFix/>
          </a:blip>
          <a:stretch>
            <a:fillRect/>
          </a:stretch>
        </p:blipFill>
        <p:spPr>
          <a:xfrm>
            <a:off x="6314651" y="930462"/>
            <a:ext cx="2200700" cy="414092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pic>
        <p:nvPicPr>
          <p:cNvPr id="1244" name="Google Shape;1244;p121"/>
          <p:cNvPicPr preferRelativeResize="0"/>
          <p:nvPr/>
        </p:nvPicPr>
        <p:blipFill>
          <a:blip r:embed="rId3">
            <a:alphaModFix/>
          </a:blip>
          <a:stretch>
            <a:fillRect/>
          </a:stretch>
        </p:blipFill>
        <p:spPr>
          <a:xfrm>
            <a:off x="0" y="36622"/>
            <a:ext cx="9143999" cy="5070256"/>
          </a:xfrm>
          <a:prstGeom prst="rect">
            <a:avLst/>
          </a:prstGeom>
          <a:noFill/>
          <a:ln>
            <a:noFill/>
          </a:ln>
        </p:spPr>
      </p:pic>
      <p:sp>
        <p:nvSpPr>
          <p:cNvPr id="1245" name="Google Shape;1245;p121"/>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AlphaFold decoded</a:t>
            </a:r>
            <a:endParaRPr/>
          </a:p>
        </p:txBody>
      </p:sp>
      <p:sp>
        <p:nvSpPr>
          <p:cNvPr id="1246" name="Google Shape;1246;p121"/>
          <p:cNvSpPr txBox="1">
            <a:spLocks noGrp="1"/>
          </p:cNvSpPr>
          <p:nvPr>
            <p:ph type="body" idx="1"/>
          </p:nvPr>
        </p:nvSpPr>
        <p:spPr>
          <a:xfrm>
            <a:off x="628650" y="2666800"/>
            <a:ext cx="8515500" cy="32634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u="sng">
                <a:solidFill>
                  <a:schemeClr val="hlink"/>
                </a:solidFill>
                <a:hlinkClick r:id="rId4"/>
              </a:rPr>
              <a:t>https://www.alphafold-decoded.com/</a:t>
            </a:r>
            <a:r>
              <a:rPr lang="en-US"/>
              <a:t> </a:t>
            </a:r>
            <a:endParaRPr/>
          </a:p>
          <a:p>
            <a:pPr marL="0" lvl="0" indent="0" algn="l" rtl="0">
              <a:lnSpc>
                <a:spcPct val="100000"/>
              </a:lnSpc>
              <a:spcBef>
                <a:spcPts val="0"/>
              </a:spcBef>
              <a:spcAft>
                <a:spcPts val="0"/>
              </a:spcAft>
              <a:buClr>
                <a:schemeClr val="dk1"/>
              </a:buClr>
              <a:buSzPts val="1100"/>
              <a:buFont typeface="Arial"/>
              <a:buNone/>
            </a:pPr>
            <a:r>
              <a:rPr lang="en-US" sz="1400" u="sng">
                <a:solidFill>
                  <a:schemeClr val="hlink"/>
                </a:solidFill>
                <a:latin typeface="Arial"/>
                <a:ea typeface="Arial"/>
                <a:cs typeface="Arial"/>
                <a:sym typeface="Arial"/>
                <a:hlinkClick r:id="rId5"/>
              </a:rPr>
              <a:t>https://www.youtube.com/watch?v=7dS3nyEcOyE&amp;list=PLJ0WcPQS7xJVJr6ceIPFSkAGAgrkmw1c9</a:t>
            </a:r>
            <a:r>
              <a:rPr lang="en-US" sz="1400">
                <a:latin typeface="Arial"/>
                <a:ea typeface="Arial"/>
                <a:cs typeface="Arial"/>
                <a:sym typeface="Arial"/>
              </a:rPr>
              <a:t> </a:t>
            </a:r>
            <a:endParaRPr sz="1400">
              <a:latin typeface="Arial"/>
              <a:ea typeface="Arial"/>
              <a:cs typeface="Arial"/>
              <a:sym typeface="Arial"/>
            </a:endParaRPr>
          </a:p>
          <a:p>
            <a:pPr marL="0" lvl="0" indent="0" algn="l" rtl="0">
              <a:spcBef>
                <a:spcPts val="1000"/>
              </a:spcBef>
              <a:spcAft>
                <a:spcPts val="0"/>
              </a:spcAft>
              <a:buNone/>
            </a:pPr>
            <a:endParaRPr sz="1400">
              <a:solidFill>
                <a:srgbClr val="000000"/>
              </a:solidFill>
              <a:latin typeface="Arial"/>
              <a:ea typeface="Arial"/>
              <a:cs typeface="Arial"/>
              <a:sym typeface="Arial"/>
            </a:endParaRPr>
          </a:p>
        </p:txBody>
      </p:sp>
      <p:sp>
        <p:nvSpPr>
          <p:cNvPr id="1247" name="Google Shape;1247;p121"/>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115</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122"/>
          <p:cNvSpPr txBox="1">
            <a:spLocks noGrp="1"/>
          </p:cNvSpPr>
          <p:nvPr>
            <p:ph type="title"/>
          </p:nvPr>
        </p:nvSpPr>
        <p:spPr>
          <a:xfrm>
            <a:off x="623888" y="1282304"/>
            <a:ext cx="7886700" cy="2139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Not used files</a:t>
            </a:r>
            <a:endParaRPr/>
          </a:p>
        </p:txBody>
      </p:sp>
      <p:sp>
        <p:nvSpPr>
          <p:cNvPr id="1254" name="Google Shape;1254;p122"/>
          <p:cNvSpPr txBox="1">
            <a:spLocks noGrp="1"/>
          </p:cNvSpPr>
          <p:nvPr>
            <p:ph type="body" idx="1"/>
          </p:nvPr>
        </p:nvSpPr>
        <p:spPr>
          <a:xfrm>
            <a:off x="623888" y="3442097"/>
            <a:ext cx="7886700" cy="1125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1255" name="Google Shape;1255;p122"/>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116</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pic>
        <p:nvPicPr>
          <p:cNvPr id="1261" name="Google Shape;1261;p123"/>
          <p:cNvPicPr preferRelativeResize="0"/>
          <p:nvPr/>
        </p:nvPicPr>
        <p:blipFill rotWithShape="1">
          <a:blip r:embed="rId3">
            <a:alphaModFix/>
          </a:blip>
          <a:srcRect/>
          <a:stretch/>
        </p:blipFill>
        <p:spPr>
          <a:xfrm>
            <a:off x="4839658" y="870238"/>
            <a:ext cx="3892256" cy="2718498"/>
          </a:xfrm>
          <a:prstGeom prst="rect">
            <a:avLst/>
          </a:prstGeom>
          <a:noFill/>
          <a:ln>
            <a:noFill/>
          </a:ln>
        </p:spPr>
      </p:pic>
      <p:pic>
        <p:nvPicPr>
          <p:cNvPr id="1262" name="Google Shape;1262;p123"/>
          <p:cNvPicPr preferRelativeResize="0"/>
          <p:nvPr/>
        </p:nvPicPr>
        <p:blipFill rotWithShape="1">
          <a:blip r:embed="rId4">
            <a:alphaModFix/>
          </a:blip>
          <a:srcRect/>
          <a:stretch/>
        </p:blipFill>
        <p:spPr>
          <a:xfrm>
            <a:off x="0" y="1183129"/>
            <a:ext cx="3822619" cy="2533130"/>
          </a:xfrm>
          <a:prstGeom prst="rect">
            <a:avLst/>
          </a:prstGeom>
          <a:noFill/>
          <a:ln>
            <a:noFill/>
          </a:ln>
        </p:spPr>
      </p:pic>
      <p:sp>
        <p:nvSpPr>
          <p:cNvPr id="1263" name="Google Shape;1263;p123"/>
          <p:cNvSpPr/>
          <p:nvPr/>
        </p:nvSpPr>
        <p:spPr>
          <a:xfrm>
            <a:off x="5884937" y="3754710"/>
            <a:ext cx="13176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GDT_TS= 87</a:t>
            </a:r>
            <a:endParaRPr/>
          </a:p>
        </p:txBody>
      </p:sp>
      <p:sp>
        <p:nvSpPr>
          <p:cNvPr id="1264" name="Google Shape;1264;p123"/>
          <p:cNvSpPr txBox="1"/>
          <p:nvPr/>
        </p:nvSpPr>
        <p:spPr>
          <a:xfrm>
            <a:off x="657225" y="300038"/>
            <a:ext cx="78009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Side chain predictions– orf8 covid19</a:t>
            </a:r>
            <a:endParaRPr/>
          </a:p>
        </p:txBody>
      </p:sp>
      <p:pic>
        <p:nvPicPr>
          <p:cNvPr id="1265" name="Google Shape;1265;p123"/>
          <p:cNvPicPr preferRelativeResize="0"/>
          <p:nvPr/>
        </p:nvPicPr>
        <p:blipFill>
          <a:blip r:embed="rId5">
            <a:alphaModFix/>
          </a:blip>
          <a:stretch>
            <a:fillRect/>
          </a:stretch>
        </p:blipFill>
        <p:spPr>
          <a:xfrm>
            <a:off x="258966" y="4140249"/>
            <a:ext cx="762007" cy="558158"/>
          </a:xfrm>
          <a:prstGeom prst="rect">
            <a:avLst/>
          </a:prstGeom>
          <a:noFill/>
          <a:ln>
            <a:noFill/>
          </a:ln>
        </p:spPr>
      </p:pic>
      <p:sp>
        <p:nvSpPr>
          <p:cNvPr id="1266" name="Google Shape;1266;p123"/>
          <p:cNvSpPr txBox="1"/>
          <p:nvPr/>
        </p:nvSpPr>
        <p:spPr>
          <a:xfrm>
            <a:off x="2156850" y="4206075"/>
            <a:ext cx="73383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a:latin typeface="Calibri"/>
                <a:ea typeface="Calibri"/>
                <a:cs typeface="Calibri"/>
                <a:sym typeface="Calibri"/>
              </a:rPr>
              <a:t>so how does it works?</a:t>
            </a:r>
            <a:endParaRPr sz="2500">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124"/>
          <p:cNvSpPr txBox="1">
            <a:spLocks noGrp="1"/>
          </p:cNvSpPr>
          <p:nvPr>
            <p:ph type="title"/>
          </p:nvPr>
        </p:nvSpPr>
        <p:spPr>
          <a:xfrm>
            <a:off x="65950" y="0"/>
            <a:ext cx="8671500" cy="994200"/>
          </a:xfrm>
          <a:prstGeom prst="rect">
            <a:avLst/>
          </a:prstGeom>
        </p:spPr>
        <p:txBody>
          <a:bodyPr spcFirstLastPara="1" wrap="square" lIns="91425" tIns="45700" rIns="91425" bIns="45700" anchor="ctr" anchorCtr="0">
            <a:normAutofit/>
          </a:bodyPr>
          <a:lstStyle/>
          <a:p>
            <a:pPr marL="0" lvl="0" indent="0" algn="l" rtl="0">
              <a:lnSpc>
                <a:spcPct val="115000"/>
              </a:lnSpc>
              <a:spcBef>
                <a:spcPts val="0"/>
              </a:spcBef>
              <a:spcAft>
                <a:spcPts val="0"/>
              </a:spcAft>
              <a:buNone/>
            </a:pPr>
            <a:r>
              <a:rPr lang="en-US" sz="2400">
                <a:latin typeface="Arial"/>
                <a:ea typeface="Arial"/>
                <a:cs typeface="Arial"/>
                <a:sym typeface="Arial"/>
              </a:rPr>
              <a:t>(almost) Complete human genome</a:t>
            </a:r>
            <a:endParaRPr/>
          </a:p>
        </p:txBody>
      </p:sp>
      <p:sp>
        <p:nvSpPr>
          <p:cNvPr id="1273" name="Google Shape;1273;p124"/>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118</a:t>
            </a:fld>
            <a:endParaRPr/>
          </a:p>
        </p:txBody>
      </p:sp>
      <p:pic>
        <p:nvPicPr>
          <p:cNvPr id="1274" name="Google Shape;1274;p124"/>
          <p:cNvPicPr preferRelativeResize="0"/>
          <p:nvPr/>
        </p:nvPicPr>
        <p:blipFill>
          <a:blip r:embed="rId3">
            <a:alphaModFix/>
          </a:blip>
          <a:stretch>
            <a:fillRect/>
          </a:stretch>
        </p:blipFill>
        <p:spPr>
          <a:xfrm>
            <a:off x="258966" y="4140249"/>
            <a:ext cx="762007" cy="558158"/>
          </a:xfrm>
          <a:prstGeom prst="rect">
            <a:avLst/>
          </a:prstGeom>
          <a:noFill/>
          <a:ln>
            <a:noFill/>
          </a:ln>
        </p:spPr>
      </p:pic>
      <p:sp>
        <p:nvSpPr>
          <p:cNvPr id="1275" name="Google Shape;1275;p124"/>
          <p:cNvSpPr txBox="1"/>
          <p:nvPr/>
        </p:nvSpPr>
        <p:spPr>
          <a:xfrm>
            <a:off x="359850" y="4757025"/>
            <a:ext cx="458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276" name="Google Shape;1276;p124"/>
          <p:cNvSpPr txBox="1"/>
          <p:nvPr/>
        </p:nvSpPr>
        <p:spPr>
          <a:xfrm>
            <a:off x="1549975" y="4501106"/>
            <a:ext cx="702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277" name="Google Shape;1277;p124"/>
          <p:cNvSpPr txBox="1"/>
          <p:nvPr/>
        </p:nvSpPr>
        <p:spPr>
          <a:xfrm>
            <a:off x="359850" y="2194134"/>
            <a:ext cx="3000000" cy="378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endParaRPr/>
          </a:p>
        </p:txBody>
      </p:sp>
      <p:sp>
        <p:nvSpPr>
          <p:cNvPr id="1278" name="Google Shape;1278;p124"/>
          <p:cNvSpPr txBox="1"/>
          <p:nvPr/>
        </p:nvSpPr>
        <p:spPr>
          <a:xfrm>
            <a:off x="4942350" y="4698413"/>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279" name="Google Shape;1279;p124"/>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280" name="Google Shape;1280;p124"/>
          <p:cNvPicPr preferRelativeResize="0"/>
          <p:nvPr/>
        </p:nvPicPr>
        <p:blipFill>
          <a:blip r:embed="rId4">
            <a:alphaModFix/>
          </a:blip>
          <a:stretch>
            <a:fillRect/>
          </a:stretch>
        </p:blipFill>
        <p:spPr>
          <a:xfrm>
            <a:off x="5412825" y="486731"/>
            <a:ext cx="2575606" cy="3278232"/>
          </a:xfrm>
          <a:prstGeom prst="rect">
            <a:avLst/>
          </a:prstGeom>
          <a:noFill/>
          <a:ln>
            <a:noFill/>
          </a:ln>
        </p:spPr>
      </p:pic>
      <p:pic>
        <p:nvPicPr>
          <p:cNvPr id="1281" name="Google Shape;1281;p124"/>
          <p:cNvPicPr preferRelativeResize="0"/>
          <p:nvPr/>
        </p:nvPicPr>
        <p:blipFill>
          <a:blip r:embed="rId5">
            <a:alphaModFix/>
          </a:blip>
          <a:stretch>
            <a:fillRect/>
          </a:stretch>
        </p:blipFill>
        <p:spPr>
          <a:xfrm>
            <a:off x="258975" y="775809"/>
            <a:ext cx="2000250" cy="1285875"/>
          </a:xfrm>
          <a:prstGeom prst="rect">
            <a:avLst/>
          </a:prstGeom>
          <a:noFill/>
          <a:ln>
            <a:noFill/>
          </a:ln>
        </p:spPr>
      </p:pic>
      <p:pic>
        <p:nvPicPr>
          <p:cNvPr id="1282" name="Google Shape;1282;p124"/>
          <p:cNvPicPr preferRelativeResize="0"/>
          <p:nvPr/>
        </p:nvPicPr>
        <p:blipFill>
          <a:blip r:embed="rId6">
            <a:alphaModFix/>
          </a:blip>
          <a:stretch>
            <a:fillRect/>
          </a:stretch>
        </p:blipFill>
        <p:spPr>
          <a:xfrm>
            <a:off x="258974" y="2443284"/>
            <a:ext cx="3678491" cy="806119"/>
          </a:xfrm>
          <a:prstGeom prst="rect">
            <a:avLst/>
          </a:prstGeom>
          <a:noFill/>
          <a:ln>
            <a:noFill/>
          </a:ln>
        </p:spPr>
      </p:pic>
      <p:pic>
        <p:nvPicPr>
          <p:cNvPr id="1283" name="Google Shape;1283;p124"/>
          <p:cNvPicPr preferRelativeResize="0"/>
          <p:nvPr/>
        </p:nvPicPr>
        <p:blipFill>
          <a:blip r:embed="rId7">
            <a:alphaModFix/>
          </a:blip>
          <a:stretch>
            <a:fillRect/>
          </a:stretch>
        </p:blipFill>
        <p:spPr>
          <a:xfrm>
            <a:off x="1456950" y="3535537"/>
            <a:ext cx="3855787" cy="1364119"/>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125"/>
          <p:cNvSpPr txBox="1"/>
          <p:nvPr/>
        </p:nvSpPr>
        <p:spPr>
          <a:xfrm>
            <a:off x="557988" y="248872"/>
            <a:ext cx="4653900" cy="368400"/>
          </a:xfrm>
          <a:prstGeom prst="rect">
            <a:avLst/>
          </a:prstGeom>
          <a:noFill/>
          <a:ln>
            <a:noFill/>
          </a:ln>
        </p:spPr>
        <p:txBody>
          <a:bodyPr spcFirstLastPara="1" wrap="square" lIns="0" tIns="0" rIns="0" bIns="0" anchor="t" anchorCtr="0">
            <a:noAutofit/>
          </a:bodyPr>
          <a:lstStyle/>
          <a:p>
            <a:pPr marL="0" marR="0" lvl="0" indent="0" algn="l" rtl="0">
              <a:lnSpc>
                <a:spcPct val="130000"/>
              </a:lnSpc>
              <a:spcBef>
                <a:spcPts val="0"/>
              </a:spcBef>
              <a:spcAft>
                <a:spcPts val="0"/>
              </a:spcAft>
              <a:buNone/>
            </a:pPr>
            <a:r>
              <a:rPr lang="en-US" sz="2600" b="1">
                <a:solidFill>
                  <a:schemeClr val="dk1"/>
                </a:solidFill>
              </a:rPr>
              <a:t>So what is a protein</a:t>
            </a:r>
            <a:r>
              <a:rPr lang="en-US" sz="2600" b="1" i="0" u="none" strike="noStrike" cap="none">
                <a:solidFill>
                  <a:schemeClr val="dk1"/>
                </a:solidFill>
                <a:latin typeface="Arial"/>
                <a:ea typeface="Arial"/>
                <a:cs typeface="Arial"/>
                <a:sym typeface="Arial"/>
              </a:rPr>
              <a:t>?</a:t>
            </a:r>
            <a:endParaRPr/>
          </a:p>
        </p:txBody>
      </p:sp>
      <p:sp>
        <p:nvSpPr>
          <p:cNvPr id="1290" name="Google Shape;1290;p125"/>
          <p:cNvSpPr txBox="1"/>
          <p:nvPr/>
        </p:nvSpPr>
        <p:spPr>
          <a:xfrm>
            <a:off x="258975" y="938494"/>
            <a:ext cx="4846800" cy="4002000"/>
          </a:xfrm>
          <a:prstGeom prst="rect">
            <a:avLst/>
          </a:prstGeom>
          <a:noFill/>
          <a:ln>
            <a:noFill/>
          </a:ln>
        </p:spPr>
        <p:txBody>
          <a:bodyPr spcFirstLastPara="1" wrap="square" lIns="0" tIns="0" rIns="0" bIns="0" anchor="t" anchorCtr="0">
            <a:spAutoFit/>
          </a:bodyPr>
          <a:lstStyle/>
          <a:p>
            <a:pPr marL="285750" marR="0" lvl="0" indent="-298450" algn="l" rtl="0">
              <a:spcBef>
                <a:spcPts val="0"/>
              </a:spcBef>
              <a:spcAft>
                <a:spcPts val="0"/>
              </a:spcAft>
              <a:buClr>
                <a:srgbClr val="D22D40"/>
              </a:buClr>
              <a:buSzPts val="2000"/>
              <a:buFont typeface="Arial"/>
              <a:buChar char="•"/>
            </a:pPr>
            <a:r>
              <a:rPr lang="en-US" sz="2000">
                <a:solidFill>
                  <a:schemeClr val="dk1"/>
                </a:solidFill>
              </a:rPr>
              <a:t>elements of cells that actually do things</a:t>
            </a:r>
            <a:endParaRPr sz="2000" b="0" i="0" u="none" strike="noStrike" cap="none">
              <a:solidFill>
                <a:schemeClr val="dk1"/>
              </a:solidFill>
              <a:latin typeface="Arial"/>
              <a:ea typeface="Arial"/>
              <a:cs typeface="Arial"/>
              <a:sym typeface="Arial"/>
            </a:endParaRPr>
          </a:p>
          <a:p>
            <a:pPr marL="285750" marR="0" lvl="0" indent="-171450" algn="l" rtl="0">
              <a:spcBef>
                <a:spcPts val="0"/>
              </a:spcBef>
              <a:spcAft>
                <a:spcPts val="0"/>
              </a:spcAft>
              <a:buClr>
                <a:srgbClr val="D22D40"/>
              </a:buClr>
              <a:buSzPts val="1800"/>
              <a:buFont typeface="Arial"/>
              <a:buNone/>
            </a:pPr>
            <a:endParaRPr sz="2000" b="0" i="0" u="none" strike="noStrike" cap="none">
              <a:solidFill>
                <a:schemeClr val="dk1"/>
              </a:solidFill>
              <a:latin typeface="Arial"/>
              <a:ea typeface="Arial"/>
              <a:cs typeface="Arial"/>
              <a:sym typeface="Arial"/>
            </a:endParaRPr>
          </a:p>
          <a:p>
            <a:pPr marL="285750" marR="0" lvl="0" indent="-298450" algn="l" rtl="0">
              <a:spcBef>
                <a:spcPts val="0"/>
              </a:spcBef>
              <a:spcAft>
                <a:spcPts val="0"/>
              </a:spcAft>
              <a:buClr>
                <a:srgbClr val="D22D40"/>
              </a:buClr>
              <a:buSzPts val="2000"/>
              <a:buFont typeface="Arial"/>
              <a:buChar char="•"/>
            </a:pPr>
            <a:r>
              <a:rPr lang="en-US" sz="2000">
                <a:solidFill>
                  <a:schemeClr val="dk1"/>
                </a:solidFill>
              </a:rPr>
              <a:t>responsible for almost everything</a:t>
            </a:r>
            <a:endParaRPr sz="1600"/>
          </a:p>
          <a:p>
            <a:pPr marL="285750" marR="0" lvl="0" indent="-171450" algn="l" rtl="0">
              <a:spcBef>
                <a:spcPts val="0"/>
              </a:spcBef>
              <a:spcAft>
                <a:spcPts val="0"/>
              </a:spcAft>
              <a:buClr>
                <a:srgbClr val="D22D40"/>
              </a:buClr>
              <a:buSzPts val="1800"/>
              <a:buFont typeface="Arial"/>
              <a:buNone/>
            </a:pPr>
            <a:endParaRPr sz="2000" b="0" i="0" u="none" strike="noStrike" cap="none">
              <a:solidFill>
                <a:schemeClr val="dk1"/>
              </a:solidFill>
              <a:latin typeface="Arial"/>
              <a:ea typeface="Arial"/>
              <a:cs typeface="Arial"/>
              <a:sym typeface="Arial"/>
            </a:endParaRPr>
          </a:p>
          <a:p>
            <a:pPr marL="285750" marR="0" lvl="0" indent="-298450" algn="l" rtl="0">
              <a:spcBef>
                <a:spcPts val="0"/>
              </a:spcBef>
              <a:spcAft>
                <a:spcPts val="0"/>
              </a:spcAft>
              <a:buClr>
                <a:srgbClr val="D22D40"/>
              </a:buClr>
              <a:buSzPts val="2000"/>
              <a:buFont typeface="Arial"/>
              <a:buChar char="•"/>
            </a:pPr>
            <a:r>
              <a:rPr lang="en-US" sz="2000">
                <a:solidFill>
                  <a:schemeClr val="dk1"/>
                </a:solidFill>
              </a:rPr>
              <a:t>composed of amino acids</a:t>
            </a:r>
            <a:endParaRPr sz="2000" b="0" i="0" u="none" strike="noStrike" cap="none">
              <a:solidFill>
                <a:schemeClr val="dk1"/>
              </a:solidFill>
              <a:latin typeface="Arial"/>
              <a:ea typeface="Arial"/>
              <a:cs typeface="Arial"/>
              <a:sym typeface="Arial"/>
            </a:endParaRPr>
          </a:p>
          <a:p>
            <a:pPr marL="285750" marR="0" lvl="0" indent="-171450" algn="l" rtl="0">
              <a:spcBef>
                <a:spcPts val="0"/>
              </a:spcBef>
              <a:spcAft>
                <a:spcPts val="0"/>
              </a:spcAft>
              <a:buClr>
                <a:srgbClr val="D22D40"/>
              </a:buClr>
              <a:buSzPts val="1800"/>
              <a:buFont typeface="Arial"/>
              <a:buNone/>
            </a:pPr>
            <a:endParaRPr sz="2000" b="0" i="0" u="none" strike="noStrike" cap="none">
              <a:solidFill>
                <a:schemeClr val="dk1"/>
              </a:solidFill>
              <a:latin typeface="Arial"/>
              <a:ea typeface="Arial"/>
              <a:cs typeface="Arial"/>
              <a:sym typeface="Arial"/>
            </a:endParaRPr>
          </a:p>
          <a:p>
            <a:pPr marL="285750" marR="0" lvl="0" indent="-298450" algn="l" rtl="0">
              <a:spcBef>
                <a:spcPts val="0"/>
              </a:spcBef>
              <a:spcAft>
                <a:spcPts val="0"/>
              </a:spcAft>
              <a:buClr>
                <a:srgbClr val="D22D40"/>
              </a:buClr>
              <a:buSzPts val="2000"/>
              <a:buFont typeface="Arial"/>
              <a:buChar char="•"/>
            </a:pPr>
            <a:r>
              <a:rPr lang="en-US" sz="2000">
                <a:solidFill>
                  <a:schemeClr val="dk1"/>
                </a:solidFill>
              </a:rPr>
              <a:t>produced from RNA by ribosomes</a:t>
            </a:r>
            <a:endParaRPr sz="1600"/>
          </a:p>
          <a:p>
            <a:pPr marL="285750" marR="0" lvl="0" indent="-171450" algn="l" rtl="0">
              <a:spcBef>
                <a:spcPts val="0"/>
              </a:spcBef>
              <a:spcAft>
                <a:spcPts val="0"/>
              </a:spcAft>
              <a:buClr>
                <a:srgbClr val="D22D40"/>
              </a:buClr>
              <a:buSzPts val="1800"/>
              <a:buFont typeface="Arial"/>
              <a:buNone/>
            </a:pPr>
            <a:endParaRPr sz="2000" b="0" i="0" u="none" strike="noStrike" cap="none">
              <a:solidFill>
                <a:schemeClr val="dk1"/>
              </a:solidFill>
              <a:latin typeface="Arial"/>
              <a:ea typeface="Arial"/>
              <a:cs typeface="Arial"/>
              <a:sym typeface="Arial"/>
            </a:endParaRPr>
          </a:p>
          <a:p>
            <a:pPr marL="285750" marR="0" lvl="0" indent="-298450" algn="l" rtl="0">
              <a:spcBef>
                <a:spcPts val="0"/>
              </a:spcBef>
              <a:spcAft>
                <a:spcPts val="0"/>
              </a:spcAft>
              <a:buClr>
                <a:srgbClr val="D22D40"/>
              </a:buClr>
              <a:buSzPts val="2000"/>
              <a:buFont typeface="Arial"/>
              <a:buChar char="•"/>
            </a:pPr>
            <a:r>
              <a:rPr lang="en-US" sz="2000">
                <a:solidFill>
                  <a:schemeClr val="dk1"/>
                </a:solidFill>
              </a:rPr>
              <a:t>folding leads to a 3D structure</a:t>
            </a:r>
            <a:endParaRPr sz="2000" b="0" i="0" u="none" strike="noStrike" cap="none">
              <a:solidFill>
                <a:schemeClr val="dk1"/>
              </a:solidFill>
              <a:latin typeface="Arial"/>
              <a:ea typeface="Arial"/>
              <a:cs typeface="Arial"/>
              <a:sym typeface="Arial"/>
            </a:endParaRPr>
          </a:p>
          <a:p>
            <a:pPr marL="285750" marR="0" lvl="0" indent="-171450" algn="l" rtl="0">
              <a:spcBef>
                <a:spcPts val="0"/>
              </a:spcBef>
              <a:spcAft>
                <a:spcPts val="0"/>
              </a:spcAft>
              <a:buClr>
                <a:srgbClr val="D22D40"/>
              </a:buClr>
              <a:buSzPts val="1800"/>
              <a:buFont typeface="Arial"/>
              <a:buNone/>
            </a:pPr>
            <a:endParaRPr sz="2000" b="0" i="0" u="none" strike="noStrike" cap="none">
              <a:solidFill>
                <a:schemeClr val="dk1"/>
              </a:solidFill>
              <a:latin typeface="Arial"/>
              <a:ea typeface="Arial"/>
              <a:cs typeface="Arial"/>
              <a:sym typeface="Arial"/>
            </a:endParaRPr>
          </a:p>
          <a:p>
            <a:pPr marL="285750" marR="0" lvl="0" indent="-298450" algn="l" rtl="0">
              <a:spcBef>
                <a:spcPts val="0"/>
              </a:spcBef>
              <a:spcAft>
                <a:spcPts val="0"/>
              </a:spcAft>
              <a:buClr>
                <a:srgbClr val="D22D40"/>
              </a:buClr>
              <a:buSzPts val="2000"/>
              <a:buFont typeface="Arial"/>
              <a:buChar char="•"/>
            </a:pPr>
            <a:r>
              <a:rPr lang="en-US" sz="2000">
                <a:solidFill>
                  <a:schemeClr val="dk1"/>
                </a:solidFill>
              </a:rPr>
              <a:t>humans have around 20 000 different proteins</a:t>
            </a:r>
            <a:endParaRPr sz="20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2000" b="0" i="0" u="none" strike="noStrike" cap="none">
              <a:solidFill>
                <a:schemeClr val="dk1"/>
              </a:solidFill>
              <a:latin typeface="Arial"/>
              <a:ea typeface="Arial"/>
              <a:cs typeface="Arial"/>
              <a:sym typeface="Arial"/>
            </a:endParaRPr>
          </a:p>
        </p:txBody>
      </p:sp>
      <p:pic>
        <p:nvPicPr>
          <p:cNvPr id="1291" name="Google Shape;1291;p125" descr="https://upload.wikimedia.org/wikipedia/commons/thumb/2/26/225_Peptide_Bond-01.jpg/1920px-225_Peptide_Bond-01.jpg"/>
          <p:cNvPicPr preferRelativeResize="0"/>
          <p:nvPr/>
        </p:nvPicPr>
        <p:blipFill rotWithShape="1">
          <a:blip r:embed="rId3">
            <a:alphaModFix/>
          </a:blip>
          <a:srcRect/>
          <a:stretch/>
        </p:blipFill>
        <p:spPr>
          <a:xfrm>
            <a:off x="5030287" y="680553"/>
            <a:ext cx="2948626" cy="2502562"/>
          </a:xfrm>
          <a:prstGeom prst="rect">
            <a:avLst/>
          </a:prstGeom>
          <a:noFill/>
          <a:ln>
            <a:noFill/>
          </a:ln>
        </p:spPr>
      </p:pic>
      <p:sp>
        <p:nvSpPr>
          <p:cNvPr id="1292" name="Google Shape;1292;p125"/>
          <p:cNvSpPr txBox="1"/>
          <p:nvPr/>
        </p:nvSpPr>
        <p:spPr>
          <a:xfrm>
            <a:off x="6598024" y="3939988"/>
            <a:ext cx="1082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wikipedia</a:t>
            </a:r>
            <a:endParaRPr sz="1800">
              <a:solidFill>
                <a:schemeClr val="dk1"/>
              </a:solidFill>
              <a:latin typeface="Calibri"/>
              <a:ea typeface="Calibri"/>
              <a:cs typeface="Calibri"/>
              <a:sym typeface="Calibri"/>
            </a:endParaRPr>
          </a:p>
        </p:txBody>
      </p:sp>
      <p:pic>
        <p:nvPicPr>
          <p:cNvPr id="1293" name="Google Shape;1293;p125"/>
          <p:cNvPicPr preferRelativeResize="0"/>
          <p:nvPr/>
        </p:nvPicPr>
        <p:blipFill>
          <a:blip r:embed="rId4">
            <a:alphaModFix/>
          </a:blip>
          <a:stretch>
            <a:fillRect/>
          </a:stretch>
        </p:blipFill>
        <p:spPr>
          <a:xfrm>
            <a:off x="258966" y="4140249"/>
            <a:ext cx="762007" cy="55815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99DA4D-87CC-F82C-5F5D-7FC7B3816D7A}"/>
              </a:ext>
            </a:extLst>
          </p:cNvPr>
          <p:cNvSpPr>
            <a:spLocks noGrp="1"/>
          </p:cNvSpPr>
          <p:nvPr>
            <p:ph type="title"/>
          </p:nvPr>
        </p:nvSpPr>
        <p:spPr>
          <a:xfrm>
            <a:off x="222069" y="13781"/>
            <a:ext cx="8293281" cy="994200"/>
          </a:xfrm>
        </p:spPr>
        <p:txBody>
          <a:bodyPr>
            <a:normAutofit fontScale="90000"/>
          </a:bodyPr>
          <a:lstStyle/>
          <a:p>
            <a:r>
              <a:rPr lang="en-US" dirty="0"/>
              <a:t>BioEmu-2 – conformational ensembles </a:t>
            </a:r>
          </a:p>
        </p:txBody>
      </p:sp>
      <p:sp>
        <p:nvSpPr>
          <p:cNvPr id="4" name="Zástupný symbol pro číslo snímku 3">
            <a:extLst>
              <a:ext uri="{FF2B5EF4-FFF2-40B4-BE49-F238E27FC236}">
                <a16:creationId xmlns:a16="http://schemas.microsoft.com/office/drawing/2014/main" id="{ECF7E564-2162-D2E3-8165-978059BAAA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
        <p:nvSpPr>
          <p:cNvPr id="6" name="TextovéPole 5">
            <a:extLst>
              <a:ext uri="{FF2B5EF4-FFF2-40B4-BE49-F238E27FC236}">
                <a16:creationId xmlns:a16="http://schemas.microsoft.com/office/drawing/2014/main" id="{66CF5926-FE87-182C-EDB7-2DF5447CD2E6}"/>
              </a:ext>
            </a:extLst>
          </p:cNvPr>
          <p:cNvSpPr txBox="1"/>
          <p:nvPr/>
        </p:nvSpPr>
        <p:spPr>
          <a:xfrm>
            <a:off x="0" y="4242934"/>
            <a:ext cx="3133924" cy="954107"/>
          </a:xfrm>
          <a:prstGeom prst="rect">
            <a:avLst/>
          </a:prstGeom>
          <a:noFill/>
        </p:spPr>
        <p:txBody>
          <a:bodyPr wrap="square">
            <a:spAutoFit/>
          </a:bodyPr>
          <a:lstStyle/>
          <a:p>
            <a:pPr algn="l" fontAlgn="base">
              <a:spcBef>
                <a:spcPts val="375"/>
              </a:spcBef>
              <a:buNone/>
            </a:pPr>
            <a:r>
              <a:rPr lang="en-US" b="0" i="0" dirty="0">
                <a:solidFill>
                  <a:srgbClr val="333333"/>
                </a:solidFill>
                <a:effectLst/>
                <a:latin typeface="GillSansRegular"/>
              </a:rPr>
              <a:t>Lewis S</a:t>
            </a:r>
            <a:r>
              <a:rPr lang="en-US" b="0" i="0" dirty="0">
                <a:solidFill>
                  <a:srgbClr val="333333"/>
                </a:solidFill>
                <a:effectLst/>
                <a:latin typeface="inherit"/>
              </a:rPr>
              <a:t>, et al: </a:t>
            </a:r>
            <a:r>
              <a:rPr lang="en-US" b="0" i="0" dirty="0">
                <a:solidFill>
                  <a:srgbClr val="000000"/>
                </a:solidFill>
                <a:effectLst/>
                <a:latin typeface="GillSansRegular"/>
              </a:rPr>
              <a:t>Scalable emulation of protein equilibrium ensembles with generative deep learning. </a:t>
            </a:r>
            <a:r>
              <a:rPr lang="en-US" b="0" i="0" dirty="0" err="1">
                <a:solidFill>
                  <a:srgbClr val="333333"/>
                </a:solidFill>
                <a:effectLst/>
                <a:latin typeface="inherit"/>
              </a:rPr>
              <a:t>bioRxiv</a:t>
            </a:r>
            <a:r>
              <a:rPr lang="en-US" b="0" i="0" dirty="0">
                <a:solidFill>
                  <a:srgbClr val="333333"/>
                </a:solidFill>
                <a:effectLst/>
                <a:latin typeface="inherit"/>
              </a:rPr>
              <a:t> 2024.12.05.626885</a:t>
            </a:r>
            <a:endParaRPr lang="en-US" b="0" i="0" dirty="0">
              <a:solidFill>
                <a:srgbClr val="333333"/>
              </a:solidFill>
              <a:effectLst/>
              <a:latin typeface="Helvetica Neue" panose="020B0604020202020204" charset="0"/>
            </a:endParaRPr>
          </a:p>
        </p:txBody>
      </p:sp>
      <p:sp>
        <p:nvSpPr>
          <p:cNvPr id="8" name="TextovéPole 7">
            <a:extLst>
              <a:ext uri="{FF2B5EF4-FFF2-40B4-BE49-F238E27FC236}">
                <a16:creationId xmlns:a16="http://schemas.microsoft.com/office/drawing/2014/main" id="{BADD0237-45FB-E0E9-7769-3DBCF97B798F}"/>
              </a:ext>
            </a:extLst>
          </p:cNvPr>
          <p:cNvSpPr txBox="1"/>
          <p:nvPr/>
        </p:nvSpPr>
        <p:spPr>
          <a:xfrm>
            <a:off x="3133924" y="4435614"/>
            <a:ext cx="5931132" cy="707886"/>
          </a:xfrm>
          <a:prstGeom prst="rect">
            <a:avLst/>
          </a:prstGeom>
          <a:noFill/>
        </p:spPr>
        <p:txBody>
          <a:bodyPr wrap="square">
            <a:spAutoFit/>
          </a:bodyPr>
          <a:lstStyle/>
          <a:p>
            <a:r>
              <a:rPr lang="en-US" sz="2000" dirty="0">
                <a:hlinkClick r:id="rId4"/>
              </a:rPr>
              <a:t>https://colab.research.google.com/github/sokrypton/ColabFold/blob/main/BioEmu.ipynb</a:t>
            </a:r>
            <a:r>
              <a:rPr lang="en-US" sz="2000" dirty="0"/>
              <a:t> </a:t>
            </a:r>
          </a:p>
        </p:txBody>
      </p:sp>
      <p:pic>
        <p:nvPicPr>
          <p:cNvPr id="10" name="Obrázek 9">
            <a:extLst>
              <a:ext uri="{FF2B5EF4-FFF2-40B4-BE49-F238E27FC236}">
                <a16:creationId xmlns:a16="http://schemas.microsoft.com/office/drawing/2014/main" id="{8E607959-D0A1-0463-ED33-842F2C9B4E89}"/>
              </a:ext>
            </a:extLst>
          </p:cNvPr>
          <p:cNvPicPr>
            <a:picLocks noChangeAspect="1"/>
          </p:cNvPicPr>
          <p:nvPr/>
        </p:nvPicPr>
        <p:blipFill>
          <a:blip r:embed="rId5"/>
          <a:stretch>
            <a:fillRect/>
          </a:stretch>
        </p:blipFill>
        <p:spPr>
          <a:xfrm>
            <a:off x="4065373" y="740634"/>
            <a:ext cx="5077465" cy="3662231"/>
          </a:xfrm>
          <a:prstGeom prst="rect">
            <a:avLst/>
          </a:prstGeom>
        </p:spPr>
      </p:pic>
      <p:sp>
        <p:nvSpPr>
          <p:cNvPr id="11" name="TextovéPole 10">
            <a:extLst>
              <a:ext uri="{FF2B5EF4-FFF2-40B4-BE49-F238E27FC236}">
                <a16:creationId xmlns:a16="http://schemas.microsoft.com/office/drawing/2014/main" id="{DA33DFE9-39AD-3546-4FF4-4973433497FA}"/>
              </a:ext>
            </a:extLst>
          </p:cNvPr>
          <p:cNvSpPr txBox="1"/>
          <p:nvPr/>
        </p:nvSpPr>
        <p:spPr>
          <a:xfrm>
            <a:off x="365760" y="879094"/>
            <a:ext cx="2654681" cy="1015663"/>
          </a:xfrm>
          <a:prstGeom prst="rect">
            <a:avLst/>
          </a:prstGeom>
          <a:noFill/>
        </p:spPr>
        <p:txBody>
          <a:bodyPr wrap="square" rtlCol="0">
            <a:spAutoFit/>
          </a:bodyPr>
          <a:lstStyle/>
          <a:p>
            <a:r>
              <a:rPr lang="en-US" sz="2000" dirty="0"/>
              <a:t>Emulate molecular dynamics structural ensembles</a:t>
            </a:r>
          </a:p>
        </p:txBody>
      </p:sp>
      <p:pic>
        <p:nvPicPr>
          <p:cNvPr id="3" name="PIN8_ARATH">
            <a:hlinkClick r:id="" action="ppaction://media"/>
            <a:extLst>
              <a:ext uri="{FF2B5EF4-FFF2-40B4-BE49-F238E27FC236}">
                <a16:creationId xmlns:a16="http://schemas.microsoft.com/office/drawing/2014/main" id="{F82E785E-DAC5-9555-35B7-8345DF445A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5759" y="1873294"/>
            <a:ext cx="3133923" cy="2428791"/>
          </a:xfrm>
          <a:prstGeom prst="rect">
            <a:avLst/>
          </a:prstGeom>
        </p:spPr>
      </p:pic>
      <p:sp>
        <p:nvSpPr>
          <p:cNvPr id="5" name="TextovéPole 4">
            <a:extLst>
              <a:ext uri="{FF2B5EF4-FFF2-40B4-BE49-F238E27FC236}">
                <a16:creationId xmlns:a16="http://schemas.microsoft.com/office/drawing/2014/main" id="{C32C8B5A-EEBE-B98C-2876-3FBD7956FB30}"/>
              </a:ext>
            </a:extLst>
          </p:cNvPr>
          <p:cNvSpPr txBox="1"/>
          <p:nvPr/>
        </p:nvSpPr>
        <p:spPr>
          <a:xfrm>
            <a:off x="1286549" y="3994308"/>
            <a:ext cx="1292341" cy="307777"/>
          </a:xfrm>
          <a:prstGeom prst="rect">
            <a:avLst/>
          </a:prstGeom>
          <a:noFill/>
        </p:spPr>
        <p:txBody>
          <a:bodyPr wrap="none" rtlCol="0">
            <a:spAutoFit/>
          </a:bodyPr>
          <a:lstStyle/>
          <a:p>
            <a:r>
              <a:rPr lang="en-US" dirty="0"/>
              <a:t>PIN8_ARATH</a:t>
            </a:r>
          </a:p>
        </p:txBody>
      </p:sp>
    </p:spTree>
    <p:extLst>
      <p:ext uri="{BB962C8B-B14F-4D97-AF65-F5344CB8AC3E}">
        <p14:creationId xmlns:p14="http://schemas.microsoft.com/office/powerpoint/2010/main" val="330980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126"/>
          <p:cNvSpPr txBox="1"/>
          <p:nvPr/>
        </p:nvSpPr>
        <p:spPr>
          <a:xfrm>
            <a:off x="278589" y="201706"/>
            <a:ext cx="80766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Structure prediction = simulation of protein folding</a:t>
            </a:r>
            <a:endParaRPr/>
          </a:p>
        </p:txBody>
      </p:sp>
      <p:sp>
        <p:nvSpPr>
          <p:cNvPr id="1300" name="Google Shape;1300;p126"/>
          <p:cNvSpPr/>
          <p:nvPr/>
        </p:nvSpPr>
        <p:spPr>
          <a:xfrm>
            <a:off x="5362731" y="3733938"/>
            <a:ext cx="2992500" cy="48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1301" name="Google Shape;1301;p126"/>
          <p:cNvSpPr/>
          <p:nvPr/>
        </p:nvSpPr>
        <p:spPr>
          <a:xfrm>
            <a:off x="531050" y="1668881"/>
            <a:ext cx="7571700" cy="254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457200" marR="0" lvl="1" indent="0" algn="l" rtl="0">
              <a:spcBef>
                <a:spcPts val="0"/>
              </a:spcBef>
              <a:spcAft>
                <a:spcPts val="0"/>
              </a:spcAft>
              <a:buNone/>
            </a:pPr>
            <a:r>
              <a:rPr lang="en-US" sz="2400" b="0" i="0" u="none" strike="noStrike" cap="none">
                <a:solidFill>
                  <a:srgbClr val="5C554F"/>
                </a:solidFill>
                <a:latin typeface="Calibri"/>
                <a:ea typeface="Calibri"/>
                <a:cs typeface="Calibri"/>
                <a:sym typeface="Calibri"/>
              </a:rPr>
              <a:t>Levinthal</a:t>
            </a:r>
            <a:r>
              <a:rPr lang="en-US" sz="2400">
                <a:solidFill>
                  <a:srgbClr val="5C554F"/>
                </a:solidFill>
                <a:latin typeface="Calibri"/>
                <a:ea typeface="Calibri"/>
                <a:cs typeface="Calibri"/>
                <a:sym typeface="Calibri"/>
              </a:rPr>
              <a:t>’s</a:t>
            </a:r>
            <a:r>
              <a:rPr lang="en-US" sz="2400" b="0" i="0" u="none" strike="noStrike" cap="none">
                <a:solidFill>
                  <a:srgbClr val="5C554F"/>
                </a:solidFill>
                <a:latin typeface="Calibri"/>
                <a:ea typeface="Calibri"/>
                <a:cs typeface="Calibri"/>
                <a:sym typeface="Calibri"/>
              </a:rPr>
              <a:t> paradox - protein </a:t>
            </a:r>
            <a:r>
              <a:rPr lang="en-US" sz="2400">
                <a:solidFill>
                  <a:srgbClr val="5C554F"/>
                </a:solidFill>
                <a:latin typeface="Calibri"/>
                <a:ea typeface="Calibri"/>
                <a:cs typeface="Calibri"/>
                <a:sym typeface="Calibri"/>
              </a:rPr>
              <a:t>of</a:t>
            </a:r>
            <a:r>
              <a:rPr lang="en-US" sz="2400" b="0" i="0" u="none" strike="noStrike" cap="none">
                <a:solidFill>
                  <a:srgbClr val="5C554F"/>
                </a:solidFill>
                <a:latin typeface="Calibri"/>
                <a:ea typeface="Calibri"/>
                <a:cs typeface="Calibri"/>
                <a:sym typeface="Calibri"/>
              </a:rPr>
              <a:t> 100 aa </a:t>
            </a:r>
            <a:r>
              <a:rPr lang="en-US" sz="2400">
                <a:solidFill>
                  <a:srgbClr val="5C554F"/>
                </a:solidFill>
                <a:latin typeface="Calibri"/>
                <a:ea typeface="Calibri"/>
                <a:cs typeface="Calibri"/>
                <a:sym typeface="Calibri"/>
              </a:rPr>
              <a:t>has </a:t>
            </a:r>
            <a:r>
              <a:rPr lang="en-US" sz="2400" b="0" i="0" u="none" strike="noStrike" cap="none">
                <a:solidFill>
                  <a:srgbClr val="5C554F"/>
                </a:solidFill>
                <a:latin typeface="Calibri"/>
                <a:ea typeface="Calibri"/>
                <a:cs typeface="Calibri"/>
                <a:sym typeface="Calibri"/>
              </a:rPr>
              <a:t>10</a:t>
            </a:r>
            <a:r>
              <a:rPr lang="en-US" sz="2400" b="0" i="0" u="none" strike="noStrike" cap="none" baseline="30000">
                <a:solidFill>
                  <a:srgbClr val="5C554F"/>
                </a:solidFill>
                <a:latin typeface="Calibri"/>
                <a:ea typeface="Calibri"/>
                <a:cs typeface="Calibri"/>
                <a:sym typeface="Calibri"/>
              </a:rPr>
              <a:t>70</a:t>
            </a:r>
            <a:r>
              <a:rPr lang="en-US" sz="2400" b="0" i="0" u="none" strike="noStrike" cap="none">
                <a:solidFill>
                  <a:srgbClr val="5C554F"/>
                </a:solidFill>
                <a:latin typeface="Calibri"/>
                <a:ea typeface="Calibri"/>
                <a:cs typeface="Calibri"/>
                <a:sym typeface="Calibri"/>
              </a:rPr>
              <a:t> </a:t>
            </a:r>
            <a:r>
              <a:rPr lang="en-US" sz="2400">
                <a:solidFill>
                  <a:srgbClr val="5C554F"/>
                </a:solidFill>
                <a:latin typeface="Calibri"/>
                <a:ea typeface="Calibri"/>
                <a:cs typeface="Calibri"/>
                <a:sym typeface="Calibri"/>
              </a:rPr>
              <a:t>available conformations</a:t>
            </a:r>
            <a:r>
              <a:rPr lang="en-US" sz="2400" b="0" i="0" u="none" strike="noStrike" cap="none">
                <a:solidFill>
                  <a:srgbClr val="5C554F"/>
                </a:solidFill>
                <a:latin typeface="Calibri"/>
                <a:ea typeface="Calibri"/>
                <a:cs typeface="Calibri"/>
                <a:sym typeface="Calibri"/>
              </a:rPr>
              <a:t> </a:t>
            </a:r>
            <a:r>
              <a:rPr lang="en-US" sz="2400">
                <a:solidFill>
                  <a:srgbClr val="5C554F"/>
                </a:solidFill>
                <a:latin typeface="Calibri"/>
                <a:ea typeface="Calibri"/>
                <a:cs typeface="Calibri"/>
                <a:sym typeface="Calibri"/>
              </a:rPr>
              <a:t>-&gt; it would take</a:t>
            </a:r>
            <a:r>
              <a:rPr lang="en-US" sz="2400" b="0" i="0" u="none" strike="noStrike" cap="none">
                <a:solidFill>
                  <a:srgbClr val="5C554F"/>
                </a:solidFill>
                <a:latin typeface="Calibri"/>
                <a:ea typeface="Calibri"/>
                <a:cs typeface="Calibri"/>
                <a:sym typeface="Calibri"/>
              </a:rPr>
              <a:t> 10</a:t>
            </a:r>
            <a:r>
              <a:rPr lang="en-US" sz="2400" b="0" i="0" u="none" strike="noStrike" cap="none" baseline="30000">
                <a:solidFill>
                  <a:srgbClr val="5C554F"/>
                </a:solidFill>
                <a:latin typeface="Calibri"/>
                <a:ea typeface="Calibri"/>
                <a:cs typeface="Calibri"/>
                <a:sym typeface="Calibri"/>
              </a:rPr>
              <a:t>52</a:t>
            </a:r>
            <a:r>
              <a:rPr lang="en-US" sz="2400" b="0" i="0" u="none" strike="noStrike" cap="none">
                <a:solidFill>
                  <a:srgbClr val="5C554F"/>
                </a:solidFill>
                <a:latin typeface="Calibri"/>
                <a:ea typeface="Calibri"/>
                <a:cs typeface="Calibri"/>
                <a:sym typeface="Calibri"/>
              </a:rPr>
              <a:t> </a:t>
            </a:r>
            <a:r>
              <a:rPr lang="en-US" sz="2400">
                <a:solidFill>
                  <a:srgbClr val="5C554F"/>
                </a:solidFill>
                <a:latin typeface="Calibri"/>
                <a:ea typeface="Calibri"/>
                <a:cs typeface="Calibri"/>
                <a:sym typeface="Calibri"/>
              </a:rPr>
              <a:t>years at the speed of</a:t>
            </a:r>
            <a:r>
              <a:rPr lang="en-US" sz="2400" b="0" i="0" u="none" strike="noStrike" cap="none">
                <a:solidFill>
                  <a:srgbClr val="5C554F"/>
                </a:solidFill>
                <a:latin typeface="Calibri"/>
                <a:ea typeface="Calibri"/>
                <a:cs typeface="Calibri"/>
                <a:sym typeface="Calibri"/>
              </a:rPr>
              <a:t>  10</a:t>
            </a:r>
            <a:r>
              <a:rPr lang="en-US" sz="2400" b="0" i="0" u="none" strike="noStrike" cap="none" baseline="30000">
                <a:solidFill>
                  <a:srgbClr val="5C554F"/>
                </a:solidFill>
                <a:latin typeface="Calibri"/>
                <a:ea typeface="Calibri"/>
                <a:cs typeface="Calibri"/>
                <a:sym typeface="Calibri"/>
              </a:rPr>
              <a:t>-11</a:t>
            </a:r>
            <a:r>
              <a:rPr lang="en-US" sz="2400" b="0" i="0" u="none" strike="noStrike" cap="none">
                <a:solidFill>
                  <a:srgbClr val="5C554F"/>
                </a:solidFill>
                <a:latin typeface="Calibri"/>
                <a:ea typeface="Calibri"/>
                <a:cs typeface="Calibri"/>
                <a:sym typeface="Calibri"/>
              </a:rPr>
              <a:t> s </a:t>
            </a:r>
            <a:r>
              <a:rPr lang="en-US" sz="2400">
                <a:solidFill>
                  <a:srgbClr val="5C554F"/>
                </a:solidFill>
                <a:latin typeface="Calibri"/>
                <a:ea typeface="Calibri"/>
                <a:cs typeface="Calibri"/>
                <a:sym typeface="Calibri"/>
              </a:rPr>
              <a:t>to sample one conformation to assume it native</a:t>
            </a:r>
            <a:r>
              <a:rPr lang="en-US" sz="2400" b="0" i="0" u="none" strike="noStrike" cap="none">
                <a:solidFill>
                  <a:srgbClr val="5C554F"/>
                </a:solidFill>
                <a:latin typeface="Calibri"/>
                <a:ea typeface="Calibri"/>
                <a:cs typeface="Calibri"/>
                <a:sym typeface="Calibri"/>
              </a:rPr>
              <a:t> </a:t>
            </a:r>
            <a:r>
              <a:rPr lang="en-US" sz="2400">
                <a:solidFill>
                  <a:srgbClr val="5C554F"/>
                </a:solidFill>
                <a:latin typeface="Calibri"/>
                <a:ea typeface="Calibri"/>
                <a:cs typeface="Calibri"/>
                <a:sym typeface="Calibri"/>
              </a:rPr>
              <a:t>shape</a:t>
            </a:r>
            <a:endParaRPr sz="2400" b="0" i="0" u="none" strike="noStrike" cap="none">
              <a:solidFill>
                <a:srgbClr val="5C554F"/>
              </a:solidFill>
              <a:latin typeface="Calibri"/>
              <a:ea typeface="Calibri"/>
              <a:cs typeface="Calibri"/>
              <a:sym typeface="Calibri"/>
            </a:endParaRPr>
          </a:p>
        </p:txBody>
      </p:sp>
      <p:pic>
        <p:nvPicPr>
          <p:cNvPr id="1302" name="Google Shape;1302;p126"/>
          <p:cNvPicPr preferRelativeResize="0"/>
          <p:nvPr/>
        </p:nvPicPr>
        <p:blipFill>
          <a:blip r:embed="rId3">
            <a:alphaModFix/>
          </a:blip>
          <a:stretch>
            <a:fillRect/>
          </a:stretch>
        </p:blipFill>
        <p:spPr>
          <a:xfrm>
            <a:off x="258966" y="4140249"/>
            <a:ext cx="762007" cy="558158"/>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308" name="Google Shape;1308;p127"/>
          <p:cNvPicPr preferRelativeResize="0"/>
          <p:nvPr/>
        </p:nvPicPr>
        <p:blipFill rotWithShape="1">
          <a:blip r:embed="rId3">
            <a:alphaModFix/>
          </a:blip>
          <a:srcRect/>
          <a:stretch/>
        </p:blipFill>
        <p:spPr>
          <a:xfrm>
            <a:off x="299935" y="266318"/>
            <a:ext cx="4652683" cy="1131875"/>
          </a:xfrm>
          <a:prstGeom prst="rect">
            <a:avLst/>
          </a:prstGeom>
          <a:noFill/>
          <a:ln>
            <a:noFill/>
          </a:ln>
        </p:spPr>
      </p:pic>
      <p:pic>
        <p:nvPicPr>
          <p:cNvPr id="1309" name="Google Shape;1309;p127"/>
          <p:cNvPicPr preferRelativeResize="0"/>
          <p:nvPr/>
        </p:nvPicPr>
        <p:blipFill rotWithShape="1">
          <a:blip r:embed="rId4">
            <a:alphaModFix/>
          </a:blip>
          <a:srcRect/>
          <a:stretch/>
        </p:blipFill>
        <p:spPr>
          <a:xfrm>
            <a:off x="299925" y="1637891"/>
            <a:ext cx="6857999" cy="842047"/>
          </a:xfrm>
          <a:prstGeom prst="rect">
            <a:avLst/>
          </a:prstGeom>
          <a:noFill/>
          <a:ln>
            <a:noFill/>
          </a:ln>
        </p:spPr>
      </p:pic>
      <p:pic>
        <p:nvPicPr>
          <p:cNvPr id="1310" name="Google Shape;1310;p127"/>
          <p:cNvPicPr preferRelativeResize="0"/>
          <p:nvPr/>
        </p:nvPicPr>
        <p:blipFill>
          <a:blip r:embed="rId5">
            <a:alphaModFix/>
          </a:blip>
          <a:stretch>
            <a:fillRect/>
          </a:stretch>
        </p:blipFill>
        <p:spPr>
          <a:xfrm>
            <a:off x="391416" y="4464155"/>
            <a:ext cx="762007" cy="558158"/>
          </a:xfrm>
          <a:prstGeom prst="rect">
            <a:avLst/>
          </a:prstGeom>
          <a:noFill/>
          <a:ln>
            <a:noFill/>
          </a:ln>
        </p:spPr>
      </p:pic>
      <p:sp>
        <p:nvSpPr>
          <p:cNvPr id="1311" name="Google Shape;1311;p127"/>
          <p:cNvSpPr txBox="1"/>
          <p:nvPr/>
        </p:nvSpPr>
        <p:spPr>
          <a:xfrm>
            <a:off x="1663850" y="2155800"/>
            <a:ext cx="7317600" cy="2613900"/>
          </a:xfrm>
          <a:prstGeom prst="rect">
            <a:avLst/>
          </a:prstGeom>
          <a:noFill/>
          <a:ln>
            <a:noFill/>
          </a:ln>
        </p:spPr>
        <p:txBody>
          <a:bodyPr spcFirstLastPara="1" wrap="square" lIns="91425" tIns="91425" rIns="91425" bIns="91425" anchor="t" anchorCtr="0">
            <a:spAutoFit/>
          </a:bodyPr>
          <a:lstStyle/>
          <a:p>
            <a:pPr marL="0" lvl="0" indent="0" algn="ctr" rtl="0">
              <a:lnSpc>
                <a:spcPct val="107916"/>
              </a:lnSpc>
              <a:spcBef>
                <a:spcPts val="0"/>
              </a:spcBef>
              <a:spcAft>
                <a:spcPts val="0"/>
              </a:spcAft>
              <a:buNone/>
            </a:pPr>
            <a:r>
              <a:rPr lang="en-US" sz="2250">
                <a:solidFill>
                  <a:srgbClr val="123693"/>
                </a:solidFill>
                <a:latin typeface="Times New Roman"/>
                <a:ea typeface="Times New Roman"/>
                <a:cs typeface="Times New Roman"/>
                <a:sym typeface="Times New Roman"/>
              </a:rPr>
              <a:t>We have been </a:t>
            </a:r>
            <a:r>
              <a:rPr lang="en-US" sz="2250" b="1">
                <a:solidFill>
                  <a:srgbClr val="123693"/>
                </a:solidFill>
                <a:latin typeface="Times New Roman"/>
                <a:ea typeface="Times New Roman"/>
                <a:cs typeface="Times New Roman"/>
                <a:sym typeface="Times New Roman"/>
              </a:rPr>
              <a:t>stuck </a:t>
            </a:r>
            <a:r>
              <a:rPr lang="en-US" sz="2250">
                <a:solidFill>
                  <a:srgbClr val="123693"/>
                </a:solidFill>
                <a:latin typeface="Times New Roman"/>
                <a:ea typeface="Times New Roman"/>
                <a:cs typeface="Times New Roman"/>
                <a:sym typeface="Times New Roman"/>
              </a:rPr>
              <a:t>on this one problem – </a:t>
            </a:r>
            <a:r>
              <a:rPr lang="en-US" sz="2250" b="1">
                <a:solidFill>
                  <a:srgbClr val="123693"/>
                </a:solidFill>
                <a:latin typeface="Times New Roman"/>
                <a:ea typeface="Times New Roman"/>
                <a:cs typeface="Times New Roman"/>
                <a:sym typeface="Times New Roman"/>
              </a:rPr>
              <a:t>how do proteins fold up</a:t>
            </a:r>
            <a:r>
              <a:rPr lang="en-US" sz="2250">
                <a:solidFill>
                  <a:srgbClr val="123693"/>
                </a:solidFill>
                <a:latin typeface="Times New Roman"/>
                <a:ea typeface="Times New Roman"/>
                <a:cs typeface="Times New Roman"/>
                <a:sym typeface="Times New Roman"/>
              </a:rPr>
              <a:t> – for nearly 50 years. To see DeepMind produce a solution for this, having worked personally on this problem for so long and after so many stops and starts, wondering if we’d ever get there, is a very special moment.</a:t>
            </a:r>
            <a:endParaRPr sz="2250">
              <a:solidFill>
                <a:srgbClr val="123693"/>
              </a:solidFill>
              <a:latin typeface="Times New Roman"/>
              <a:ea typeface="Times New Roman"/>
              <a:cs typeface="Times New Roman"/>
              <a:sym typeface="Times New Roman"/>
            </a:endParaRPr>
          </a:p>
          <a:p>
            <a:pPr marL="0" lvl="0" indent="0" algn="ctr" rtl="0">
              <a:lnSpc>
                <a:spcPct val="107916"/>
              </a:lnSpc>
              <a:spcBef>
                <a:spcPts val="2250"/>
              </a:spcBef>
              <a:spcAft>
                <a:spcPts val="0"/>
              </a:spcAft>
              <a:buNone/>
            </a:pPr>
            <a:r>
              <a:rPr lang="en-US" sz="850" b="1" cap="small">
                <a:solidFill>
                  <a:srgbClr val="123693"/>
                </a:solidFill>
                <a:latin typeface="Helvetica Neue"/>
                <a:ea typeface="Helvetica Neue"/>
                <a:cs typeface="Helvetica Neue"/>
                <a:sym typeface="Helvetica Neue"/>
              </a:rPr>
              <a:t>PROFESSOR JOHN MOULT</a:t>
            </a:r>
            <a:endParaRPr sz="850" b="1" cap="small">
              <a:solidFill>
                <a:srgbClr val="123693"/>
              </a:solidFill>
              <a:latin typeface="Helvetica Neue"/>
              <a:ea typeface="Helvetica Neue"/>
              <a:cs typeface="Helvetica Neue"/>
              <a:sym typeface="Helvetica Neue"/>
            </a:endParaRPr>
          </a:p>
          <a:p>
            <a:pPr marL="0" lvl="0" indent="0" algn="ctr" rtl="0">
              <a:lnSpc>
                <a:spcPct val="107916"/>
              </a:lnSpc>
              <a:spcBef>
                <a:spcPts val="0"/>
              </a:spcBef>
              <a:spcAft>
                <a:spcPts val="2250"/>
              </a:spcAft>
              <a:buNone/>
            </a:pPr>
            <a:r>
              <a:rPr lang="en-US" sz="850" cap="small">
                <a:solidFill>
                  <a:srgbClr val="123693"/>
                </a:solidFill>
                <a:latin typeface="Helvetica Neue"/>
                <a:ea typeface="Helvetica Neue"/>
                <a:cs typeface="Helvetica Neue"/>
                <a:sym typeface="Helvetica Neue"/>
              </a:rPr>
              <a:t>CO-FOUNDER AND CHAIR OF CASP, UNIVERSITY OF MARYLAND</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128"/>
          <p:cNvSpPr txBox="1"/>
          <p:nvPr/>
        </p:nvSpPr>
        <p:spPr>
          <a:xfrm>
            <a:off x="4839658" y="4715759"/>
            <a:ext cx="3965700" cy="172200"/>
          </a:xfrm>
          <a:prstGeom prst="rect">
            <a:avLst/>
          </a:prstGeom>
          <a:noFill/>
          <a:ln>
            <a:noFill/>
          </a:ln>
        </p:spPr>
        <p:txBody>
          <a:bodyPr spcFirstLastPara="1" wrap="square" lIns="0" tIns="0" rIns="0" bIns="0" anchor="t" anchorCtr="0">
            <a:normAutofit lnSpcReduction="10000"/>
          </a:bodyPr>
          <a:lstStyle/>
          <a:p>
            <a:pPr marL="0" marR="0" lvl="0" indent="0" algn="ctr" rtl="0">
              <a:lnSpc>
                <a:spcPct val="130000"/>
              </a:lnSpc>
              <a:spcBef>
                <a:spcPts val="0"/>
              </a:spcBef>
              <a:spcAft>
                <a:spcPts val="0"/>
              </a:spcAft>
              <a:buNone/>
            </a:pPr>
            <a:endParaRPr sz="900">
              <a:solidFill>
                <a:schemeClr val="dk1"/>
              </a:solidFill>
              <a:latin typeface="Arial"/>
              <a:ea typeface="Arial"/>
              <a:cs typeface="Arial"/>
              <a:sym typeface="Arial"/>
            </a:endParaRPr>
          </a:p>
        </p:txBody>
      </p:sp>
      <p:sp>
        <p:nvSpPr>
          <p:cNvPr id="1318" name="Google Shape;1318;p128"/>
          <p:cNvSpPr txBox="1"/>
          <p:nvPr/>
        </p:nvSpPr>
        <p:spPr>
          <a:xfrm>
            <a:off x="519953" y="112201"/>
            <a:ext cx="82854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to move the prediction field forward?</a:t>
            </a:r>
            <a:endParaRPr/>
          </a:p>
        </p:txBody>
      </p:sp>
      <p:pic>
        <p:nvPicPr>
          <p:cNvPr id="1319" name="Google Shape;1319;p128" descr="People"/>
          <p:cNvPicPr preferRelativeResize="0"/>
          <p:nvPr/>
        </p:nvPicPr>
        <p:blipFill rotWithShape="1">
          <a:blip r:embed="rId3">
            <a:alphaModFix/>
          </a:blip>
          <a:srcRect/>
          <a:stretch/>
        </p:blipFill>
        <p:spPr>
          <a:xfrm>
            <a:off x="6922798" y="910315"/>
            <a:ext cx="1882550" cy="1252750"/>
          </a:xfrm>
          <a:prstGeom prst="rect">
            <a:avLst/>
          </a:prstGeom>
          <a:noFill/>
          <a:ln>
            <a:noFill/>
          </a:ln>
        </p:spPr>
      </p:pic>
      <p:sp>
        <p:nvSpPr>
          <p:cNvPr id="1320" name="Google Shape;1320;p128"/>
          <p:cNvSpPr/>
          <p:nvPr/>
        </p:nvSpPr>
        <p:spPr>
          <a:xfrm>
            <a:off x="519950" y="813475"/>
            <a:ext cx="7950900" cy="40164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rgbClr val="D22D40"/>
              </a:buClr>
              <a:buSzPts val="2400"/>
              <a:buFont typeface="Arial"/>
              <a:buChar char="•"/>
            </a:pPr>
            <a:r>
              <a:rPr lang="en-US" sz="2400">
                <a:solidFill>
                  <a:schemeClr val="dk1"/>
                </a:solidFill>
              </a:rPr>
              <a:t>transparent competition</a:t>
            </a:r>
            <a:endParaRPr/>
          </a:p>
          <a:p>
            <a:pPr marL="285750" marR="0" lvl="0" indent="-285750" algn="l" rtl="0">
              <a:spcBef>
                <a:spcPts val="0"/>
              </a:spcBef>
              <a:spcAft>
                <a:spcPts val="0"/>
              </a:spcAft>
              <a:buClr>
                <a:srgbClr val="D22D40"/>
              </a:buClr>
              <a:buSzPts val="2400"/>
              <a:buFont typeface="Arial"/>
              <a:buChar char="•"/>
            </a:pPr>
            <a:r>
              <a:rPr lang="en-US" sz="2400">
                <a:solidFill>
                  <a:schemeClr val="dk1"/>
                </a:solidFill>
              </a:rPr>
              <a:t>provide an “environment” for communication</a:t>
            </a:r>
            <a:br>
              <a:rPr lang="en-US" sz="2400">
                <a:solidFill>
                  <a:schemeClr val="dk1"/>
                </a:solidFill>
              </a:rPr>
            </a:br>
            <a:r>
              <a:rPr lang="en-US" sz="2400">
                <a:solidFill>
                  <a:schemeClr val="dk1"/>
                </a:solidFill>
              </a:rPr>
              <a:t>and exchange of experience</a:t>
            </a:r>
            <a:endParaRPr sz="2400" b="1">
              <a:solidFill>
                <a:schemeClr val="dk1"/>
              </a:solidFill>
              <a:latin typeface="Arial"/>
              <a:ea typeface="Arial"/>
              <a:cs typeface="Arial"/>
              <a:sym typeface="Arial"/>
            </a:endParaRPr>
          </a:p>
          <a:p>
            <a:pPr marL="285750" marR="0" lvl="0" indent="-285750" algn="l" rtl="0">
              <a:spcBef>
                <a:spcPts val="0"/>
              </a:spcBef>
              <a:spcAft>
                <a:spcPts val="0"/>
              </a:spcAft>
              <a:buClr>
                <a:srgbClr val="D22D40"/>
              </a:buClr>
              <a:buSzPts val="2400"/>
              <a:buFont typeface="Arial"/>
              <a:buChar char="•"/>
            </a:pPr>
            <a:r>
              <a:rPr lang="en-US" sz="2400">
                <a:solidFill>
                  <a:schemeClr val="dk1"/>
                </a:solidFill>
              </a:rPr>
              <a:t>develop metrics for careful examination of </a:t>
            </a:r>
            <a:br>
              <a:rPr lang="en-US" sz="2400">
                <a:solidFill>
                  <a:schemeClr val="dk1"/>
                </a:solidFill>
              </a:rPr>
            </a:br>
            <a:r>
              <a:rPr lang="en-US" sz="2400">
                <a:solidFill>
                  <a:schemeClr val="dk1"/>
                </a:solidFill>
              </a:rPr>
              <a:t>predicted structures</a:t>
            </a:r>
            <a:endParaRPr sz="2400">
              <a:solidFill>
                <a:schemeClr val="dk1"/>
              </a:solidFill>
              <a:latin typeface="Arial"/>
              <a:ea typeface="Arial"/>
              <a:cs typeface="Arial"/>
              <a:sym typeface="Arial"/>
            </a:endParaRPr>
          </a:p>
          <a:p>
            <a:pPr marL="0" marR="0" lvl="0" indent="0" algn="l" rtl="0">
              <a:spcBef>
                <a:spcPts val="0"/>
              </a:spcBef>
              <a:spcAft>
                <a:spcPts val="0"/>
              </a:spcAft>
              <a:buNone/>
            </a:pPr>
            <a:endParaRPr sz="2400" b="1">
              <a:solidFill>
                <a:schemeClr val="dk1"/>
              </a:solidFill>
              <a:latin typeface="Arial"/>
              <a:ea typeface="Arial"/>
              <a:cs typeface="Arial"/>
              <a:sym typeface="Arial"/>
            </a:endParaRPr>
          </a:p>
          <a:p>
            <a:pPr marL="285750" marR="0" lvl="0" indent="-285750" algn="l" rtl="0">
              <a:spcBef>
                <a:spcPts val="0"/>
              </a:spcBef>
              <a:spcAft>
                <a:spcPts val="0"/>
              </a:spcAft>
              <a:buClr>
                <a:srgbClr val="D22D40"/>
              </a:buClr>
              <a:buSzPts val="2400"/>
              <a:buFont typeface="Arial"/>
              <a:buChar char="•"/>
            </a:pPr>
            <a:r>
              <a:rPr lang="en-US" sz="2600" b="1">
                <a:solidFill>
                  <a:schemeClr val="dk1"/>
                </a:solidFill>
              </a:rPr>
              <a:t>CASP</a:t>
            </a:r>
            <a:r>
              <a:rPr lang="en-US" sz="2400">
                <a:solidFill>
                  <a:schemeClr val="dk1"/>
                </a:solidFill>
                <a:latin typeface="Arial"/>
                <a:ea typeface="Arial"/>
                <a:cs typeface="Arial"/>
                <a:sym typeface="Arial"/>
              </a:rPr>
              <a:t> – </a:t>
            </a:r>
            <a:r>
              <a:rPr lang="en-US" sz="2400" b="1">
                <a:solidFill>
                  <a:schemeClr val="dk1"/>
                </a:solidFill>
              </a:rPr>
              <a:t>critical assessment of protein structure prediction</a:t>
            </a:r>
            <a:endParaRPr b="1"/>
          </a:p>
          <a:p>
            <a:pPr marL="285750" marR="0" lvl="0" indent="-285750" algn="l" rtl="0">
              <a:spcBef>
                <a:spcPts val="0"/>
              </a:spcBef>
              <a:spcAft>
                <a:spcPts val="0"/>
              </a:spcAft>
              <a:buClr>
                <a:srgbClr val="D22D40"/>
              </a:buClr>
              <a:buSzPts val="2400"/>
              <a:buFont typeface="Arial"/>
              <a:buChar char="•"/>
            </a:pPr>
            <a:r>
              <a:rPr lang="en-US" sz="2400">
                <a:solidFill>
                  <a:schemeClr val="dk1"/>
                </a:solidFill>
              </a:rPr>
              <a:t>once in two years since </a:t>
            </a:r>
            <a:r>
              <a:rPr lang="en-US" sz="2400">
                <a:solidFill>
                  <a:schemeClr val="dk1"/>
                </a:solidFill>
                <a:latin typeface="Arial"/>
                <a:ea typeface="Arial"/>
                <a:cs typeface="Arial"/>
                <a:sym typeface="Arial"/>
              </a:rPr>
              <a:t>1994</a:t>
            </a:r>
            <a:endParaRPr/>
          </a:p>
          <a:p>
            <a:pPr marL="285750" marR="0" lvl="0" indent="-285750" algn="l" rtl="0">
              <a:spcBef>
                <a:spcPts val="0"/>
              </a:spcBef>
              <a:spcAft>
                <a:spcPts val="0"/>
              </a:spcAft>
              <a:buClr>
                <a:srgbClr val="D22D40"/>
              </a:buClr>
              <a:buSzPts val="2400"/>
              <a:buFont typeface="Arial"/>
              <a:buChar char="•"/>
            </a:pPr>
            <a:r>
              <a:rPr lang="en-US" sz="2400">
                <a:solidFill>
                  <a:schemeClr val="dk1"/>
                </a:solidFill>
              </a:rPr>
              <a:t>compare with experimentally solved structures</a:t>
            </a:r>
            <a:endParaRPr sz="2400">
              <a:solidFill>
                <a:schemeClr val="dk1"/>
              </a:solidFill>
              <a:latin typeface="Arial"/>
              <a:ea typeface="Arial"/>
              <a:cs typeface="Arial"/>
              <a:sym typeface="Arial"/>
            </a:endParaRPr>
          </a:p>
          <a:p>
            <a:pPr marL="457200" marR="0" lvl="0" indent="0" algn="l" rtl="0">
              <a:spcBef>
                <a:spcPts val="0"/>
              </a:spcBef>
              <a:spcAft>
                <a:spcPts val="0"/>
              </a:spcAft>
              <a:buNone/>
            </a:pPr>
            <a:endParaRPr/>
          </a:p>
          <a:p>
            <a:pPr marL="285750" marR="0" lvl="0" indent="-171450" algn="l" rtl="0">
              <a:spcBef>
                <a:spcPts val="0"/>
              </a:spcBef>
              <a:spcAft>
                <a:spcPts val="0"/>
              </a:spcAft>
              <a:buClr>
                <a:srgbClr val="D22D40"/>
              </a:buClr>
              <a:buSzPts val="1800"/>
              <a:buFont typeface="Arial"/>
              <a:buNone/>
            </a:pPr>
            <a:endParaRPr sz="1800">
              <a:solidFill>
                <a:schemeClr val="dk1"/>
              </a:solidFill>
              <a:latin typeface="Arial"/>
              <a:ea typeface="Arial"/>
              <a:cs typeface="Arial"/>
              <a:sym typeface="Arial"/>
            </a:endParaRPr>
          </a:p>
          <a:p>
            <a:pPr marL="285750" marR="0" lvl="0" indent="-171450" algn="l" rtl="0">
              <a:spcBef>
                <a:spcPts val="0"/>
              </a:spcBef>
              <a:spcAft>
                <a:spcPts val="0"/>
              </a:spcAft>
              <a:buClr>
                <a:srgbClr val="D22D40"/>
              </a:buClr>
              <a:buSzPts val="1800"/>
              <a:buFont typeface="Arial"/>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pic>
        <p:nvPicPr>
          <p:cNvPr id="1326" name="Google Shape;1326;p129"/>
          <p:cNvPicPr preferRelativeResize="0"/>
          <p:nvPr/>
        </p:nvPicPr>
        <p:blipFill rotWithShape="1">
          <a:blip r:embed="rId3">
            <a:alphaModFix/>
          </a:blip>
          <a:srcRect l="20417" r="18599"/>
          <a:stretch/>
        </p:blipFill>
        <p:spPr>
          <a:xfrm>
            <a:off x="1092225" y="387875"/>
            <a:ext cx="3717574" cy="4114800"/>
          </a:xfrm>
          <a:prstGeom prst="rect">
            <a:avLst/>
          </a:prstGeom>
          <a:noFill/>
          <a:ln>
            <a:noFill/>
          </a:ln>
        </p:spPr>
      </p:pic>
      <p:sp>
        <p:nvSpPr>
          <p:cNvPr id="1327" name="Google Shape;1327;p129"/>
          <p:cNvSpPr/>
          <p:nvPr/>
        </p:nvSpPr>
        <p:spPr>
          <a:xfrm>
            <a:off x="1833998" y="4421492"/>
            <a:ext cx="15450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GDT_TS = 96.5</a:t>
            </a:r>
            <a:endParaRPr/>
          </a:p>
        </p:txBody>
      </p:sp>
      <p:sp>
        <p:nvSpPr>
          <p:cNvPr id="1328" name="Google Shape;1328;p129"/>
          <p:cNvSpPr txBox="1"/>
          <p:nvPr/>
        </p:nvSpPr>
        <p:spPr>
          <a:xfrm>
            <a:off x="509675" y="0"/>
            <a:ext cx="85077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does good/bad prediction looked like?</a:t>
            </a:r>
            <a:endParaRPr/>
          </a:p>
        </p:txBody>
      </p:sp>
      <p:pic>
        <p:nvPicPr>
          <p:cNvPr id="1329" name="Google Shape;1329;p129"/>
          <p:cNvPicPr preferRelativeResize="0"/>
          <p:nvPr/>
        </p:nvPicPr>
        <p:blipFill>
          <a:blip r:embed="rId4">
            <a:alphaModFix/>
          </a:blip>
          <a:stretch>
            <a:fillRect/>
          </a:stretch>
        </p:blipFill>
        <p:spPr>
          <a:xfrm>
            <a:off x="258966" y="4140249"/>
            <a:ext cx="762007" cy="558158"/>
          </a:xfrm>
          <a:prstGeom prst="rect">
            <a:avLst/>
          </a:prstGeom>
          <a:noFill/>
          <a:ln>
            <a:noFill/>
          </a:ln>
        </p:spPr>
      </p:pic>
      <p:pic>
        <p:nvPicPr>
          <p:cNvPr id="1330" name="Google Shape;1330;p129"/>
          <p:cNvPicPr preferRelativeResize="0"/>
          <p:nvPr/>
        </p:nvPicPr>
        <p:blipFill rotWithShape="1">
          <a:blip r:embed="rId5">
            <a:alphaModFix/>
          </a:blip>
          <a:srcRect l="33461" r="33622"/>
          <a:stretch/>
        </p:blipFill>
        <p:spPr>
          <a:xfrm>
            <a:off x="5736274" y="891675"/>
            <a:ext cx="2444426" cy="2948649"/>
          </a:xfrm>
          <a:prstGeom prst="rect">
            <a:avLst/>
          </a:prstGeom>
          <a:noFill/>
          <a:ln>
            <a:noFill/>
          </a:ln>
        </p:spPr>
      </p:pic>
      <p:sp>
        <p:nvSpPr>
          <p:cNvPr id="1331" name="Google Shape;1331;p129"/>
          <p:cNvSpPr txBox="1"/>
          <p:nvPr/>
        </p:nvSpPr>
        <p:spPr>
          <a:xfrm>
            <a:off x="6182195" y="3919900"/>
            <a:ext cx="1896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GDT_TS = 44.6</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6"/>
                                        </p:tgtEl>
                                        <p:attrNameLst>
                                          <p:attrName>style.visibility</p:attrName>
                                        </p:attrNameLst>
                                      </p:cBhvr>
                                      <p:to>
                                        <p:strVal val="visible"/>
                                      </p:to>
                                    </p:set>
                                    <p:animEffect transition="in" filter="fade">
                                      <p:cBhvr>
                                        <p:cTn id="7" dur="5000"/>
                                        <p:tgtEl>
                                          <p:spTgt spid="1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p130"/>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124</a:t>
            </a:fld>
            <a:endParaRPr/>
          </a:p>
        </p:txBody>
      </p:sp>
      <p:pic>
        <p:nvPicPr>
          <p:cNvPr id="1338" name="Google Shape;1338;p130"/>
          <p:cNvPicPr preferRelativeResize="0"/>
          <p:nvPr/>
        </p:nvPicPr>
        <p:blipFill>
          <a:blip r:embed="rId3">
            <a:alphaModFix/>
          </a:blip>
          <a:stretch>
            <a:fillRect/>
          </a:stretch>
        </p:blipFill>
        <p:spPr>
          <a:xfrm>
            <a:off x="4012150" y="749644"/>
            <a:ext cx="3565669" cy="3459148"/>
          </a:xfrm>
          <a:prstGeom prst="rect">
            <a:avLst/>
          </a:prstGeom>
          <a:noFill/>
          <a:ln>
            <a:noFill/>
          </a:ln>
        </p:spPr>
      </p:pic>
      <p:sp>
        <p:nvSpPr>
          <p:cNvPr id="1339" name="Google Shape;1339;p130"/>
          <p:cNvSpPr txBox="1"/>
          <p:nvPr/>
        </p:nvSpPr>
        <p:spPr>
          <a:xfrm>
            <a:off x="2166025" y="314906"/>
            <a:ext cx="49587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a:latin typeface="Calibri"/>
                <a:ea typeface="Calibri"/>
                <a:cs typeface="Calibri"/>
                <a:sym typeface="Calibri"/>
              </a:rPr>
              <a:t>How much does the tertiary structure tell?</a:t>
            </a:r>
            <a:endParaRPr sz="1900">
              <a:latin typeface="Calibri"/>
              <a:ea typeface="Calibri"/>
              <a:cs typeface="Calibri"/>
              <a:sym typeface="Calibri"/>
            </a:endParaRPr>
          </a:p>
        </p:txBody>
      </p:sp>
      <p:sp>
        <p:nvSpPr>
          <p:cNvPr id="1340" name="Google Shape;1340;p130"/>
          <p:cNvSpPr txBox="1"/>
          <p:nvPr/>
        </p:nvSpPr>
        <p:spPr>
          <a:xfrm>
            <a:off x="473200" y="1629525"/>
            <a:ext cx="2565900" cy="2770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alibri"/>
              <a:buChar char="-"/>
            </a:pPr>
            <a:r>
              <a:rPr lang="en-US">
                <a:latin typeface="Calibri"/>
                <a:ea typeface="Calibri"/>
                <a:cs typeface="Calibri"/>
                <a:sym typeface="Calibri"/>
              </a:rPr>
              <a:t>50% of archaeal, 45% of bacterial, and 20% of eukaryotic proteomes form homomers</a:t>
            </a:r>
            <a:endParaRPr>
              <a:latin typeface="Calibri"/>
              <a:ea typeface="Calibri"/>
              <a:cs typeface="Calibri"/>
              <a:sym typeface="Calibri"/>
            </a:endParaRPr>
          </a:p>
          <a:p>
            <a:pPr marL="457200" lvl="0" indent="0" algn="l" rtl="0">
              <a:spcBef>
                <a:spcPts val="0"/>
              </a:spcBef>
              <a:spcAft>
                <a:spcPts val="0"/>
              </a:spcAft>
              <a:buNone/>
            </a:pP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a:latin typeface="Calibri"/>
                <a:ea typeface="Calibri"/>
                <a:cs typeface="Calibri"/>
                <a:sym typeface="Calibri"/>
              </a:rPr>
              <a:t>coiled-coil regions as major enablers of quaternary structure evolution in Eukaryotes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a:latin typeface="Calibri"/>
                <a:ea typeface="Calibri"/>
                <a:cs typeface="Calibri"/>
                <a:sym typeface="Calibri"/>
              </a:rPr>
              <a:t>disease mutations are enriched at interfaces</a:t>
            </a:r>
            <a:endParaRPr>
              <a:latin typeface="Calibri"/>
              <a:ea typeface="Calibri"/>
              <a:cs typeface="Calibri"/>
              <a:sym typeface="Calibri"/>
            </a:endParaRPr>
          </a:p>
        </p:txBody>
      </p:sp>
      <p:sp>
        <p:nvSpPr>
          <p:cNvPr id="1341" name="Google Shape;1341;p130"/>
          <p:cNvSpPr txBox="1"/>
          <p:nvPr/>
        </p:nvSpPr>
        <p:spPr>
          <a:xfrm>
            <a:off x="719800" y="4553681"/>
            <a:ext cx="512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4"/>
              </a:rPr>
              <a:t>https://www.biorxiv.org/content/10.1101/2023.06.09.544317v1</a:t>
            </a:r>
            <a:r>
              <a:rPr lang="en-US"/>
              <a:t> </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131"/>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125</a:t>
            </a:fld>
            <a:endParaRPr/>
          </a:p>
        </p:txBody>
      </p:sp>
      <p:pic>
        <p:nvPicPr>
          <p:cNvPr id="1348" name="Google Shape;1348;p131"/>
          <p:cNvPicPr preferRelativeResize="0"/>
          <p:nvPr/>
        </p:nvPicPr>
        <p:blipFill>
          <a:blip r:embed="rId3">
            <a:alphaModFix/>
          </a:blip>
          <a:stretch>
            <a:fillRect/>
          </a:stretch>
        </p:blipFill>
        <p:spPr>
          <a:xfrm>
            <a:off x="179650" y="660025"/>
            <a:ext cx="8212649" cy="3214449"/>
          </a:xfrm>
          <a:prstGeom prst="rect">
            <a:avLst/>
          </a:prstGeom>
          <a:noFill/>
          <a:ln>
            <a:noFill/>
          </a:ln>
        </p:spPr>
      </p:pic>
      <p:sp>
        <p:nvSpPr>
          <p:cNvPr id="1349" name="Google Shape;1349;p131"/>
          <p:cNvSpPr txBox="1"/>
          <p:nvPr/>
        </p:nvSpPr>
        <p:spPr>
          <a:xfrm>
            <a:off x="664150" y="4623525"/>
            <a:ext cx="7645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a:t>https://www.ebi.ac.uk/training/events/alphamissense-predictions-human-genetic-variation-research/</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cs" dirty="0"/>
              <a:t>June 2025 - Boltz-2</a:t>
            </a:r>
            <a:endParaRPr dirty="0"/>
          </a:p>
        </p:txBody>
      </p:sp>
      <p:sp>
        <p:nvSpPr>
          <p:cNvPr id="62" name="Google Shape;62;p14"/>
          <p:cNvSpPr txBox="1">
            <a:spLocks noGrp="1"/>
          </p:cNvSpPr>
          <p:nvPr>
            <p:ph type="body" idx="1"/>
          </p:nvPr>
        </p:nvSpPr>
        <p:spPr>
          <a:xfrm>
            <a:off x="628650" y="1369225"/>
            <a:ext cx="47451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cs"/>
              <a:t>added prediction</a:t>
            </a:r>
            <a:endParaRPr/>
          </a:p>
          <a:p>
            <a:pPr marL="457200" lvl="0" indent="-342900" algn="l" rtl="0">
              <a:spcBef>
                <a:spcPts val="1000"/>
              </a:spcBef>
              <a:spcAft>
                <a:spcPts val="0"/>
              </a:spcAft>
              <a:buSzPts val="1800"/>
              <a:buChar char="-"/>
            </a:pPr>
            <a:r>
              <a:rPr lang="cs"/>
              <a:t>ligands poses</a:t>
            </a:r>
            <a:endParaRPr/>
          </a:p>
          <a:p>
            <a:pPr marL="457200" lvl="0" indent="-342900" algn="l" rtl="0">
              <a:spcBef>
                <a:spcPts val="1000"/>
              </a:spcBef>
              <a:spcAft>
                <a:spcPts val="0"/>
              </a:spcAft>
              <a:buSzPts val="1800"/>
              <a:buChar char="-"/>
            </a:pPr>
            <a:r>
              <a:rPr lang="cs" b="1"/>
              <a:t>affinity </a:t>
            </a:r>
            <a:endParaRPr b="1"/>
          </a:p>
          <a:p>
            <a:pPr marL="457200" lvl="0" indent="-342900" algn="l" rtl="0">
              <a:spcBef>
                <a:spcPts val="0"/>
              </a:spcBef>
              <a:spcAft>
                <a:spcPts val="0"/>
              </a:spcAft>
              <a:buSzPts val="1800"/>
              <a:buChar char="-"/>
            </a:pPr>
            <a:r>
              <a:rPr lang="cs"/>
              <a:t>MD ensemble - better local dynamics </a:t>
            </a:r>
            <a:endParaRPr/>
          </a:p>
          <a:p>
            <a:pPr marL="457200" lvl="0" indent="-342900" algn="l" rtl="0">
              <a:spcBef>
                <a:spcPts val="0"/>
              </a:spcBef>
              <a:spcAft>
                <a:spcPts val="0"/>
              </a:spcAft>
              <a:buSzPts val="1800"/>
              <a:buChar char="-"/>
            </a:pPr>
            <a:r>
              <a:rPr lang="cs"/>
              <a:t>de novo generation </a:t>
            </a:r>
            <a:endParaRPr/>
          </a:p>
        </p:txBody>
      </p:sp>
      <p:sp>
        <p:nvSpPr>
          <p:cNvPr id="63" name="Google Shape;63;p14"/>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cs"/>
              <a:t>13</a:t>
            </a:fld>
            <a:endParaRPr/>
          </a:p>
        </p:txBody>
      </p:sp>
      <p:sp>
        <p:nvSpPr>
          <p:cNvPr id="64" name="Google Shape;64;p14"/>
          <p:cNvSpPr txBox="1"/>
          <p:nvPr/>
        </p:nvSpPr>
        <p:spPr>
          <a:xfrm>
            <a:off x="0" y="47041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cs" u="sng">
                <a:solidFill>
                  <a:schemeClr val="hlink"/>
                </a:solidFill>
                <a:hlinkClick r:id="rId3"/>
              </a:rPr>
              <a:t>https://github.com/jwohlwend/boltz</a:t>
            </a:r>
            <a:r>
              <a:rPr lang="cs"/>
              <a:t> </a:t>
            </a:r>
            <a:endParaRPr/>
          </a:p>
        </p:txBody>
      </p:sp>
      <p:pic>
        <p:nvPicPr>
          <p:cNvPr id="65" name="Google Shape;65;p14"/>
          <p:cNvPicPr preferRelativeResize="0"/>
          <p:nvPr/>
        </p:nvPicPr>
        <p:blipFill>
          <a:blip r:embed="rId4">
            <a:alphaModFix/>
          </a:blip>
          <a:stretch>
            <a:fillRect/>
          </a:stretch>
        </p:blipFill>
        <p:spPr>
          <a:xfrm>
            <a:off x="5373736" y="0"/>
            <a:ext cx="3770264" cy="5104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cs"/>
              <a:t>Boltz-2</a:t>
            </a:r>
            <a:endParaRPr/>
          </a:p>
        </p:txBody>
      </p:sp>
      <p:sp>
        <p:nvSpPr>
          <p:cNvPr id="72" name="Google Shape;72;p15"/>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73" name="Google Shape;73;p15"/>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cs"/>
              <a:t>14</a:t>
            </a:fld>
            <a:endParaRPr/>
          </a:p>
        </p:txBody>
      </p:sp>
      <p:pic>
        <p:nvPicPr>
          <p:cNvPr id="74" name="Google Shape;74;p15"/>
          <p:cNvPicPr preferRelativeResize="0"/>
          <p:nvPr/>
        </p:nvPicPr>
        <p:blipFill>
          <a:blip r:embed="rId3">
            <a:alphaModFix/>
          </a:blip>
          <a:stretch>
            <a:fillRect/>
          </a:stretch>
        </p:blipFill>
        <p:spPr>
          <a:xfrm>
            <a:off x="1171436" y="1322269"/>
            <a:ext cx="7181255" cy="3357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6ACA11-1661-BC2E-F092-A120C0ED2A57}"/>
              </a:ext>
            </a:extLst>
          </p:cNvPr>
          <p:cNvSpPr>
            <a:spLocks noGrp="1"/>
          </p:cNvSpPr>
          <p:nvPr>
            <p:ph type="title"/>
          </p:nvPr>
        </p:nvSpPr>
        <p:spPr>
          <a:xfrm>
            <a:off x="0" y="13781"/>
            <a:ext cx="8427427" cy="994200"/>
          </a:xfrm>
        </p:spPr>
        <p:txBody>
          <a:bodyPr/>
          <a:lstStyle/>
          <a:p>
            <a:r>
              <a:rPr lang="en-US" dirty="0"/>
              <a:t>Wim’s ligand </a:t>
            </a:r>
            <a:r>
              <a:rPr lang="en-US" dirty="0" err="1"/>
              <a:t>halucinations</a:t>
            </a:r>
            <a:r>
              <a:rPr lang="en-US" dirty="0"/>
              <a:t> </a:t>
            </a:r>
          </a:p>
        </p:txBody>
      </p:sp>
      <p:sp>
        <p:nvSpPr>
          <p:cNvPr id="3" name="Zástupný text 2">
            <a:extLst>
              <a:ext uri="{FF2B5EF4-FFF2-40B4-BE49-F238E27FC236}">
                <a16:creationId xmlns:a16="http://schemas.microsoft.com/office/drawing/2014/main" id="{3F11FFEF-6E9E-01F6-5031-BA55D18ADDAC}"/>
              </a:ext>
            </a:extLst>
          </p:cNvPr>
          <p:cNvSpPr>
            <a:spLocks noGrp="1"/>
          </p:cNvSpPr>
          <p:nvPr>
            <p:ph type="body" idx="1"/>
          </p:nvPr>
        </p:nvSpPr>
        <p:spPr/>
        <p:txBody>
          <a:bodyPr/>
          <a:lstStyle/>
          <a:p>
            <a:endParaRPr lang="en-US"/>
          </a:p>
        </p:txBody>
      </p:sp>
      <p:sp>
        <p:nvSpPr>
          <p:cNvPr id="4" name="Zástupný symbol pro číslo snímku 3">
            <a:extLst>
              <a:ext uri="{FF2B5EF4-FFF2-40B4-BE49-F238E27FC236}">
                <a16:creationId xmlns:a16="http://schemas.microsoft.com/office/drawing/2014/main" id="{95C1E3AD-B305-DD23-2F17-D0EB270CCC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6" name="Obrázek 5">
            <a:extLst>
              <a:ext uri="{FF2B5EF4-FFF2-40B4-BE49-F238E27FC236}">
                <a16:creationId xmlns:a16="http://schemas.microsoft.com/office/drawing/2014/main" id="{136DF202-DED6-26C2-7A8E-8B0D5B6A7979}"/>
              </a:ext>
            </a:extLst>
          </p:cNvPr>
          <p:cNvPicPr>
            <a:picLocks noChangeAspect="1"/>
          </p:cNvPicPr>
          <p:nvPr/>
        </p:nvPicPr>
        <p:blipFill>
          <a:blip r:embed="rId2"/>
          <a:stretch>
            <a:fillRect/>
          </a:stretch>
        </p:blipFill>
        <p:spPr>
          <a:xfrm>
            <a:off x="5646675" y="1524240"/>
            <a:ext cx="3419475" cy="1962150"/>
          </a:xfrm>
          <a:prstGeom prst="rect">
            <a:avLst/>
          </a:prstGeom>
        </p:spPr>
      </p:pic>
      <p:pic>
        <p:nvPicPr>
          <p:cNvPr id="8" name="Obrázek 7">
            <a:extLst>
              <a:ext uri="{FF2B5EF4-FFF2-40B4-BE49-F238E27FC236}">
                <a16:creationId xmlns:a16="http://schemas.microsoft.com/office/drawing/2014/main" id="{E8AF47B4-CDCA-05D4-A89C-A53131C559F0}"/>
              </a:ext>
            </a:extLst>
          </p:cNvPr>
          <p:cNvPicPr>
            <a:picLocks noChangeAspect="1"/>
          </p:cNvPicPr>
          <p:nvPr/>
        </p:nvPicPr>
        <p:blipFill>
          <a:blip r:embed="rId3"/>
          <a:stretch>
            <a:fillRect/>
          </a:stretch>
        </p:blipFill>
        <p:spPr>
          <a:xfrm>
            <a:off x="6008626" y="3328094"/>
            <a:ext cx="2695575" cy="1695450"/>
          </a:xfrm>
          <a:prstGeom prst="rect">
            <a:avLst/>
          </a:prstGeom>
        </p:spPr>
      </p:pic>
      <p:sp>
        <p:nvSpPr>
          <p:cNvPr id="10" name="TextovéPole 9">
            <a:extLst>
              <a:ext uri="{FF2B5EF4-FFF2-40B4-BE49-F238E27FC236}">
                <a16:creationId xmlns:a16="http://schemas.microsoft.com/office/drawing/2014/main" id="{1DA94550-62B6-B66A-AB0C-763DA659D514}"/>
              </a:ext>
            </a:extLst>
          </p:cNvPr>
          <p:cNvSpPr txBox="1"/>
          <p:nvPr/>
        </p:nvSpPr>
        <p:spPr>
          <a:xfrm>
            <a:off x="87923" y="4715767"/>
            <a:ext cx="4572000" cy="307777"/>
          </a:xfrm>
          <a:prstGeom prst="rect">
            <a:avLst/>
          </a:prstGeom>
          <a:noFill/>
        </p:spPr>
        <p:txBody>
          <a:bodyPr wrap="square">
            <a:spAutoFit/>
          </a:bodyPr>
          <a:lstStyle/>
          <a:p>
            <a:r>
              <a:rPr lang="en-US" dirty="0">
                <a:hlinkClick r:id="rId4"/>
              </a:rPr>
              <a:t>https://github.com/dehaenw/LiH/tree/main</a:t>
            </a:r>
            <a:r>
              <a:rPr lang="en-US" dirty="0"/>
              <a:t> </a:t>
            </a:r>
          </a:p>
        </p:txBody>
      </p:sp>
      <p:pic>
        <p:nvPicPr>
          <p:cNvPr id="1026" name="Picture 2" descr="image">
            <a:extLst>
              <a:ext uri="{FF2B5EF4-FFF2-40B4-BE49-F238E27FC236}">
                <a16:creationId xmlns:a16="http://schemas.microsoft.com/office/drawing/2014/main" id="{187C688B-29AC-E74F-31FA-9EDD2D250F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119" y="1369219"/>
            <a:ext cx="3057525" cy="2466975"/>
          </a:xfrm>
          <a:prstGeom prst="rect">
            <a:avLst/>
          </a:prstGeom>
          <a:noFill/>
          <a:extLst>
            <a:ext uri="{909E8E84-426E-40DD-AFC4-6F175D3DCCD1}">
              <a14:hiddenFill xmlns:a14="http://schemas.microsoft.com/office/drawing/2010/main">
                <a:solidFill>
                  <a:srgbClr val="FFFFFF"/>
                </a:solidFill>
              </a14:hiddenFill>
            </a:ext>
          </a:extLst>
        </p:spPr>
      </p:pic>
      <p:sp>
        <p:nvSpPr>
          <p:cNvPr id="11" name="Veselý obličej 10">
            <a:extLst>
              <a:ext uri="{FF2B5EF4-FFF2-40B4-BE49-F238E27FC236}">
                <a16:creationId xmlns:a16="http://schemas.microsoft.com/office/drawing/2014/main" id="{FCD6464B-8F15-69A1-799F-03D243EF65CC}"/>
              </a:ext>
            </a:extLst>
          </p:cNvPr>
          <p:cNvSpPr/>
          <p:nvPr/>
        </p:nvSpPr>
        <p:spPr>
          <a:xfrm>
            <a:off x="6611815" y="2277208"/>
            <a:ext cx="298939" cy="294542"/>
          </a:xfrm>
          <a:prstGeom prst="smileyFac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Veselý obličej 11">
            <a:extLst>
              <a:ext uri="{FF2B5EF4-FFF2-40B4-BE49-F238E27FC236}">
                <a16:creationId xmlns:a16="http://schemas.microsoft.com/office/drawing/2014/main" id="{E7EE0F81-48AD-F26B-217E-A5CBE0D0FAF4}"/>
              </a:ext>
            </a:extLst>
          </p:cNvPr>
          <p:cNvSpPr/>
          <p:nvPr/>
        </p:nvSpPr>
        <p:spPr>
          <a:xfrm>
            <a:off x="8373205" y="2280142"/>
            <a:ext cx="298939" cy="294542"/>
          </a:xfrm>
          <a:prstGeom prst="smileyFac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Veselý obličej 12">
            <a:extLst>
              <a:ext uri="{FF2B5EF4-FFF2-40B4-BE49-F238E27FC236}">
                <a16:creationId xmlns:a16="http://schemas.microsoft.com/office/drawing/2014/main" id="{C70B2C42-3132-7BD9-DF18-8EA31E897671}"/>
              </a:ext>
            </a:extLst>
          </p:cNvPr>
          <p:cNvSpPr/>
          <p:nvPr/>
        </p:nvSpPr>
        <p:spPr>
          <a:xfrm>
            <a:off x="8122624" y="3979555"/>
            <a:ext cx="298939" cy="294542"/>
          </a:xfrm>
          <a:prstGeom prst="smileyFac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Veselý obličej 13">
            <a:extLst>
              <a:ext uri="{FF2B5EF4-FFF2-40B4-BE49-F238E27FC236}">
                <a16:creationId xmlns:a16="http://schemas.microsoft.com/office/drawing/2014/main" id="{97020699-796D-E143-EBF9-55700191986E}"/>
              </a:ext>
            </a:extLst>
          </p:cNvPr>
          <p:cNvSpPr/>
          <p:nvPr/>
        </p:nvSpPr>
        <p:spPr>
          <a:xfrm>
            <a:off x="6737194" y="3813154"/>
            <a:ext cx="298939" cy="294542"/>
          </a:xfrm>
          <a:prstGeom prst="smileyFac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Veselý obličej 14">
            <a:extLst>
              <a:ext uri="{FF2B5EF4-FFF2-40B4-BE49-F238E27FC236}">
                <a16:creationId xmlns:a16="http://schemas.microsoft.com/office/drawing/2014/main" id="{36AEB373-902B-71E0-388C-C372C73F1692}"/>
              </a:ext>
            </a:extLst>
          </p:cNvPr>
          <p:cNvSpPr/>
          <p:nvPr/>
        </p:nvSpPr>
        <p:spPr>
          <a:xfrm>
            <a:off x="7356412" y="4028548"/>
            <a:ext cx="298939" cy="294542"/>
          </a:xfrm>
          <a:prstGeom prst="smileyFac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Obrázek 16">
            <a:extLst>
              <a:ext uri="{FF2B5EF4-FFF2-40B4-BE49-F238E27FC236}">
                <a16:creationId xmlns:a16="http://schemas.microsoft.com/office/drawing/2014/main" id="{2AFA752E-B527-03B0-4A12-BB7564D052CD}"/>
              </a:ext>
            </a:extLst>
          </p:cNvPr>
          <p:cNvPicPr>
            <a:picLocks noChangeAspect="1"/>
          </p:cNvPicPr>
          <p:nvPr/>
        </p:nvPicPr>
        <p:blipFill>
          <a:blip r:embed="rId6"/>
          <a:stretch>
            <a:fillRect/>
          </a:stretch>
        </p:blipFill>
        <p:spPr>
          <a:xfrm>
            <a:off x="6181725" y="0"/>
            <a:ext cx="2962275" cy="1581150"/>
          </a:xfrm>
          <a:prstGeom prst="rect">
            <a:avLst/>
          </a:prstGeom>
        </p:spPr>
      </p:pic>
      <p:sp>
        <p:nvSpPr>
          <p:cNvPr id="18" name="Symbol zákazu 17">
            <a:extLst>
              <a:ext uri="{FF2B5EF4-FFF2-40B4-BE49-F238E27FC236}">
                <a16:creationId xmlns:a16="http://schemas.microsoft.com/office/drawing/2014/main" id="{5BF95311-F3B9-3DDD-09D4-C5E14AF391E5}"/>
              </a:ext>
            </a:extLst>
          </p:cNvPr>
          <p:cNvSpPr/>
          <p:nvPr/>
        </p:nvSpPr>
        <p:spPr>
          <a:xfrm>
            <a:off x="7505881" y="2277208"/>
            <a:ext cx="298939" cy="294542"/>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Symbol zákazu 18">
            <a:extLst>
              <a:ext uri="{FF2B5EF4-FFF2-40B4-BE49-F238E27FC236}">
                <a16:creationId xmlns:a16="http://schemas.microsoft.com/office/drawing/2014/main" id="{3FC11E72-7C69-51F9-F517-9A3CB4D269E0}"/>
              </a:ext>
            </a:extLst>
          </p:cNvPr>
          <p:cNvSpPr/>
          <p:nvPr/>
        </p:nvSpPr>
        <p:spPr>
          <a:xfrm>
            <a:off x="7640697" y="433757"/>
            <a:ext cx="298939" cy="294542"/>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Symbol zákazu 19">
            <a:extLst>
              <a:ext uri="{FF2B5EF4-FFF2-40B4-BE49-F238E27FC236}">
                <a16:creationId xmlns:a16="http://schemas.microsoft.com/office/drawing/2014/main" id="{8E9D6B55-0648-FB39-786A-13061BD3A99C}"/>
              </a:ext>
            </a:extLst>
          </p:cNvPr>
          <p:cNvSpPr/>
          <p:nvPr/>
        </p:nvSpPr>
        <p:spPr>
          <a:xfrm>
            <a:off x="8522674" y="623559"/>
            <a:ext cx="298939" cy="294542"/>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Symbol zákazu 20">
            <a:extLst>
              <a:ext uri="{FF2B5EF4-FFF2-40B4-BE49-F238E27FC236}">
                <a16:creationId xmlns:a16="http://schemas.microsoft.com/office/drawing/2014/main" id="{4BC60073-FC53-5289-0167-67359367A541}"/>
              </a:ext>
            </a:extLst>
          </p:cNvPr>
          <p:cNvSpPr/>
          <p:nvPr/>
        </p:nvSpPr>
        <p:spPr>
          <a:xfrm>
            <a:off x="6713745" y="602651"/>
            <a:ext cx="298939" cy="294542"/>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70099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8E8C008-8CD0-9672-C7C3-40BF2DA68DC0}"/>
              </a:ext>
            </a:extLst>
          </p:cNvPr>
          <p:cNvSpPr>
            <a:spLocks noGrp="1"/>
          </p:cNvSpPr>
          <p:nvPr>
            <p:ph type="title"/>
          </p:nvPr>
        </p:nvSpPr>
        <p:spPr/>
        <p:txBody>
          <a:bodyPr/>
          <a:lstStyle/>
          <a:p>
            <a:r>
              <a:rPr lang="cs-CZ" dirty="0" err="1"/>
              <a:t>Alphafoldology</a:t>
            </a:r>
            <a:r>
              <a:rPr lang="cs-CZ" dirty="0"/>
              <a:t> </a:t>
            </a:r>
            <a:r>
              <a:rPr lang="cs-CZ" dirty="0" err="1"/>
              <a:t>Hacks</a:t>
            </a:r>
            <a:endParaRPr lang="en-US" dirty="0"/>
          </a:p>
        </p:txBody>
      </p:sp>
      <p:sp>
        <p:nvSpPr>
          <p:cNvPr id="6" name="Zástupný text 5">
            <a:extLst>
              <a:ext uri="{FF2B5EF4-FFF2-40B4-BE49-F238E27FC236}">
                <a16:creationId xmlns:a16="http://schemas.microsoft.com/office/drawing/2014/main" id="{C9FE3BE6-B914-2A07-4A3D-3DF38458F605}"/>
              </a:ext>
            </a:extLst>
          </p:cNvPr>
          <p:cNvSpPr>
            <a:spLocks noGrp="1"/>
          </p:cNvSpPr>
          <p:nvPr>
            <p:ph type="body" idx="1"/>
          </p:nvPr>
        </p:nvSpPr>
        <p:spPr/>
        <p:txBody>
          <a:bodyPr/>
          <a:lstStyle/>
          <a:p>
            <a:endParaRPr lang="en-US" dirty="0"/>
          </a:p>
        </p:txBody>
      </p:sp>
      <p:sp>
        <p:nvSpPr>
          <p:cNvPr id="4" name="Zástupný symbol pro číslo snímku 3">
            <a:extLst>
              <a:ext uri="{FF2B5EF4-FFF2-40B4-BE49-F238E27FC236}">
                <a16:creationId xmlns:a16="http://schemas.microsoft.com/office/drawing/2014/main" id="{445C5FF0-4B86-A8DE-49FD-2E8DFCF234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2400620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78"/>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787" name="Google Shape;787;p78"/>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788" name="Google Shape;788;p78"/>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pic>
        <p:nvPicPr>
          <p:cNvPr id="789" name="Google Shape;789;p78"/>
          <p:cNvPicPr preferRelativeResize="0"/>
          <p:nvPr/>
        </p:nvPicPr>
        <p:blipFill>
          <a:blip r:embed="rId3">
            <a:alphaModFix/>
          </a:blip>
          <a:stretch>
            <a:fillRect/>
          </a:stretch>
        </p:blipFill>
        <p:spPr>
          <a:xfrm>
            <a:off x="1046375" y="0"/>
            <a:ext cx="6858000" cy="5143500"/>
          </a:xfrm>
          <a:prstGeom prst="rect">
            <a:avLst/>
          </a:prstGeom>
          <a:noFill/>
          <a:ln>
            <a:noFill/>
          </a:ln>
        </p:spPr>
      </p:pic>
      <p:pic>
        <p:nvPicPr>
          <p:cNvPr id="791" name="Google Shape;791;p78"/>
          <p:cNvPicPr preferRelativeResize="0"/>
          <p:nvPr/>
        </p:nvPicPr>
        <p:blipFill>
          <a:blip r:embed="rId4">
            <a:alphaModFix/>
          </a:blip>
          <a:stretch>
            <a:fillRect/>
          </a:stretch>
        </p:blipFill>
        <p:spPr>
          <a:xfrm>
            <a:off x="7983166" y="107180"/>
            <a:ext cx="762007" cy="558158"/>
          </a:xfrm>
          <a:prstGeom prst="rect">
            <a:avLst/>
          </a:prstGeom>
          <a:noFill/>
          <a:ln>
            <a:noFill/>
          </a:ln>
        </p:spPr>
      </p:pic>
      <p:pic>
        <p:nvPicPr>
          <p:cNvPr id="792" name="Google Shape;792;p78"/>
          <p:cNvPicPr preferRelativeResize="0"/>
          <p:nvPr/>
        </p:nvPicPr>
        <p:blipFill rotWithShape="1">
          <a:blip r:embed="rId5">
            <a:alphaModFix/>
          </a:blip>
          <a:srcRect l="11653" r="9395"/>
          <a:stretch/>
        </p:blipFill>
        <p:spPr>
          <a:xfrm>
            <a:off x="7382936" y="0"/>
            <a:ext cx="600243" cy="760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79"/>
          <p:cNvSpPr txBox="1">
            <a:spLocks noGrp="1"/>
          </p:cNvSpPr>
          <p:nvPr>
            <p:ph type="title"/>
          </p:nvPr>
        </p:nvSpPr>
        <p:spPr>
          <a:xfrm>
            <a:off x="628650" y="0"/>
            <a:ext cx="7886700" cy="812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AF3 + lipids</a:t>
            </a:r>
            <a:endParaRPr/>
          </a:p>
        </p:txBody>
      </p:sp>
      <p:sp>
        <p:nvSpPr>
          <p:cNvPr id="799" name="Google Shape;799;p79"/>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800" name="Google Shape;800;p79"/>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pic>
        <p:nvPicPr>
          <p:cNvPr id="801" name="Google Shape;801;p79"/>
          <p:cNvPicPr preferRelativeResize="0"/>
          <p:nvPr/>
        </p:nvPicPr>
        <p:blipFill>
          <a:blip r:embed="rId3">
            <a:alphaModFix/>
          </a:blip>
          <a:stretch>
            <a:fillRect/>
          </a:stretch>
        </p:blipFill>
        <p:spPr>
          <a:xfrm>
            <a:off x="0" y="618850"/>
            <a:ext cx="5385300" cy="4038975"/>
          </a:xfrm>
          <a:prstGeom prst="rect">
            <a:avLst/>
          </a:prstGeom>
          <a:noFill/>
          <a:ln>
            <a:noFill/>
          </a:ln>
        </p:spPr>
      </p:pic>
      <p:sp>
        <p:nvSpPr>
          <p:cNvPr id="802" name="Google Shape;802;p79"/>
          <p:cNvSpPr txBox="1"/>
          <p:nvPr/>
        </p:nvSpPr>
        <p:spPr>
          <a:xfrm>
            <a:off x="0" y="4797300"/>
            <a:ext cx="78867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50">
                <a:solidFill>
                  <a:srgbClr val="131313"/>
                </a:solidFill>
                <a:latin typeface="Roboto"/>
                <a:ea typeface="Roboto"/>
                <a:cs typeface="Roboto"/>
                <a:sym typeface="Roboto"/>
              </a:rPr>
              <a:t>Sergey Ovchinnikov - Boston Protein Design and Modeling Club - </a:t>
            </a:r>
            <a:r>
              <a:rPr lang="en-US" sz="1050" u="sng">
                <a:solidFill>
                  <a:schemeClr val="hlink"/>
                </a:solidFill>
                <a:latin typeface="Roboto"/>
                <a:ea typeface="Roboto"/>
                <a:cs typeface="Roboto"/>
                <a:sym typeface="Roboto"/>
                <a:hlinkClick r:id="rId4"/>
              </a:rPr>
              <a:t>https://www.youtube.com/watch?v=qjFgthkKxcA</a:t>
            </a:r>
            <a:r>
              <a:rPr lang="en-US" sz="1050">
                <a:solidFill>
                  <a:srgbClr val="131313"/>
                </a:solidFill>
                <a:latin typeface="Roboto"/>
                <a:ea typeface="Roboto"/>
                <a:cs typeface="Roboto"/>
                <a:sym typeface="Roboto"/>
              </a:rPr>
              <a:t> </a:t>
            </a:r>
            <a:endParaRPr sz="1050">
              <a:solidFill>
                <a:srgbClr val="131313"/>
              </a:solidFill>
              <a:latin typeface="Roboto"/>
              <a:ea typeface="Roboto"/>
              <a:cs typeface="Roboto"/>
              <a:sym typeface="Roboto"/>
            </a:endParaRPr>
          </a:p>
        </p:txBody>
      </p:sp>
      <p:pic>
        <p:nvPicPr>
          <p:cNvPr id="803" name="Google Shape;803;p79"/>
          <p:cNvPicPr preferRelativeResize="0"/>
          <p:nvPr/>
        </p:nvPicPr>
        <p:blipFill>
          <a:blip r:embed="rId5">
            <a:alphaModFix/>
          </a:blip>
          <a:stretch>
            <a:fillRect/>
          </a:stretch>
        </p:blipFill>
        <p:spPr>
          <a:xfrm>
            <a:off x="5340819" y="993850"/>
            <a:ext cx="5655155" cy="36218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81"/>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Chai-1 – </a:t>
            </a:r>
            <a:r>
              <a:rPr lang="cs-CZ" dirty="0" err="1"/>
              <a:t>cofolding</a:t>
            </a:r>
            <a:r>
              <a:rPr lang="cs-CZ" dirty="0"/>
              <a:t> </a:t>
            </a:r>
            <a:r>
              <a:rPr lang="en-US" dirty="0"/>
              <a:t>“docking”</a:t>
            </a:r>
            <a:endParaRPr dirty="0"/>
          </a:p>
        </p:txBody>
      </p:sp>
      <p:sp>
        <p:nvSpPr>
          <p:cNvPr id="825" name="Google Shape;825;p81"/>
          <p:cNvSpPr txBox="1">
            <a:spLocks noGrp="1"/>
          </p:cNvSpPr>
          <p:nvPr>
            <p:ph type="body" idx="1"/>
          </p:nvPr>
        </p:nvSpPr>
        <p:spPr>
          <a:xfrm>
            <a:off x="5645900" y="1132063"/>
            <a:ext cx="32529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400"/>
              <a:t>ibuprofen to CYP2C9 - copy flurbiprofen pose </a:t>
            </a:r>
            <a:endParaRPr sz="2400"/>
          </a:p>
        </p:txBody>
      </p:sp>
      <p:sp>
        <p:nvSpPr>
          <p:cNvPr id="826" name="Google Shape;826;p81"/>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pic>
        <p:nvPicPr>
          <p:cNvPr id="827" name="Google Shape;827;p81"/>
          <p:cNvPicPr preferRelativeResize="0"/>
          <p:nvPr/>
        </p:nvPicPr>
        <p:blipFill rotWithShape="1">
          <a:blip r:embed="rId3">
            <a:alphaModFix/>
          </a:blip>
          <a:srcRect l="11160" t="-1495" r="22763" b="7439"/>
          <a:stretch/>
        </p:blipFill>
        <p:spPr>
          <a:xfrm>
            <a:off x="5755375" y="1916975"/>
            <a:ext cx="3200440" cy="2337776"/>
          </a:xfrm>
          <a:prstGeom prst="rect">
            <a:avLst/>
          </a:prstGeom>
          <a:noFill/>
          <a:ln>
            <a:noFill/>
          </a:ln>
        </p:spPr>
      </p:pic>
      <p:pic>
        <p:nvPicPr>
          <p:cNvPr id="828" name="Google Shape;828;p81"/>
          <p:cNvPicPr preferRelativeResize="0"/>
          <p:nvPr/>
        </p:nvPicPr>
        <p:blipFill>
          <a:blip r:embed="rId4">
            <a:alphaModFix/>
          </a:blip>
          <a:stretch>
            <a:fillRect/>
          </a:stretch>
        </p:blipFill>
        <p:spPr>
          <a:xfrm>
            <a:off x="412475" y="1966725"/>
            <a:ext cx="4732898" cy="2337776"/>
          </a:xfrm>
          <a:prstGeom prst="rect">
            <a:avLst/>
          </a:prstGeom>
          <a:noFill/>
          <a:ln>
            <a:noFill/>
          </a:ln>
        </p:spPr>
      </p:pic>
      <p:sp>
        <p:nvSpPr>
          <p:cNvPr id="829" name="Google Shape;829;p81"/>
          <p:cNvSpPr txBox="1"/>
          <p:nvPr/>
        </p:nvSpPr>
        <p:spPr>
          <a:xfrm>
            <a:off x="0" y="4578000"/>
            <a:ext cx="8065500" cy="5655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400"/>
              </a:spcBef>
              <a:spcAft>
                <a:spcPts val="0"/>
              </a:spcAft>
              <a:buNone/>
            </a:pPr>
            <a:r>
              <a:rPr lang="en-US" sz="1100">
                <a:solidFill>
                  <a:srgbClr val="333333"/>
                </a:solidFill>
                <a:highlight>
                  <a:srgbClr val="F5F5F5"/>
                </a:highlight>
              </a:rPr>
              <a:t>Chai Discovery</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Jacques</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Boitreaud</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Jack</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Dent</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Matthew</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McPartlon</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Joshua</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Meier</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Vinicius</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Reis</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Alex</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Rogozhnikov</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Kevin</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Wu: </a:t>
            </a:r>
            <a:r>
              <a:rPr lang="en-US" sz="1100">
                <a:solidFill>
                  <a:schemeClr val="dk1"/>
                </a:solidFill>
                <a:highlight>
                  <a:srgbClr val="F5F5F5"/>
                </a:highlight>
              </a:rPr>
              <a:t>Chai-1: Decoding the molecular interactions of life</a:t>
            </a:r>
            <a:r>
              <a:rPr lang="en-US" sz="1100">
                <a:solidFill>
                  <a:srgbClr val="333333"/>
                </a:solidFill>
                <a:highlight>
                  <a:srgbClr val="F5F5F5"/>
                </a:highlight>
              </a:rPr>
              <a:t>, </a:t>
            </a:r>
            <a:r>
              <a:rPr lang="en-US" sz="1100" b="1">
                <a:solidFill>
                  <a:srgbClr val="333333"/>
                </a:solidFill>
                <a:highlight>
                  <a:srgbClr val="F5F5F5"/>
                </a:highlight>
                <a:latin typeface="Helvetica Neue"/>
                <a:ea typeface="Helvetica Neue"/>
                <a:cs typeface="Helvetica Neue"/>
                <a:sym typeface="Helvetica Neue"/>
              </a:rPr>
              <a:t>bioRxiv</a:t>
            </a:r>
            <a:r>
              <a:rPr lang="en-US" sz="1100">
                <a:solidFill>
                  <a:srgbClr val="333333"/>
                </a:solidFill>
                <a:highlight>
                  <a:srgbClr val="F5F5F5"/>
                </a:highlight>
                <a:latin typeface="Helvetica Neue"/>
                <a:ea typeface="Helvetica Neue"/>
                <a:cs typeface="Helvetica Neue"/>
                <a:sym typeface="Helvetica Neue"/>
              </a:rPr>
              <a:t> 2024.10.10.615955; https://doi.org/10.1101/2024.10.10.615955</a:t>
            </a:r>
            <a:endParaRPr sz="1100">
              <a:solidFill>
                <a:srgbClr val="333333"/>
              </a:solidFill>
              <a:highlight>
                <a:srgbClr val="F5F5F5"/>
              </a:highlight>
              <a:latin typeface="Helvetica Neue"/>
              <a:ea typeface="Helvetica Neue"/>
              <a:cs typeface="Helvetica Neue"/>
              <a:sym typeface="Helvetica Neue"/>
            </a:endParaRPr>
          </a:p>
        </p:txBody>
      </p:sp>
      <p:pic>
        <p:nvPicPr>
          <p:cNvPr id="830" name="Google Shape;830;p81"/>
          <p:cNvPicPr preferRelativeResize="0"/>
          <p:nvPr/>
        </p:nvPicPr>
        <p:blipFill>
          <a:blip r:embed="rId5">
            <a:alphaModFix/>
          </a:blip>
          <a:stretch>
            <a:fillRect/>
          </a:stretch>
        </p:blipFill>
        <p:spPr>
          <a:xfrm>
            <a:off x="7983166" y="107180"/>
            <a:ext cx="762007" cy="558158"/>
          </a:xfrm>
          <a:prstGeom prst="rect">
            <a:avLst/>
          </a:prstGeom>
          <a:noFill/>
          <a:ln>
            <a:noFill/>
          </a:ln>
        </p:spPr>
      </p:pic>
      <p:pic>
        <p:nvPicPr>
          <p:cNvPr id="831" name="Google Shape;831;p81"/>
          <p:cNvPicPr preferRelativeResize="0"/>
          <p:nvPr/>
        </p:nvPicPr>
        <p:blipFill rotWithShape="1">
          <a:blip r:embed="rId6">
            <a:alphaModFix/>
          </a:blip>
          <a:srcRect l="11653" r="9395"/>
          <a:stretch/>
        </p:blipFill>
        <p:spPr>
          <a:xfrm>
            <a:off x="7382936" y="0"/>
            <a:ext cx="600243" cy="760250"/>
          </a:xfrm>
          <a:prstGeom prst="rect">
            <a:avLst/>
          </a:prstGeom>
          <a:noFill/>
          <a:ln>
            <a:noFill/>
          </a:ln>
        </p:spPr>
      </p:pic>
      <p:sp>
        <p:nvSpPr>
          <p:cNvPr id="3" name="TextovéPole 2">
            <a:extLst>
              <a:ext uri="{FF2B5EF4-FFF2-40B4-BE49-F238E27FC236}">
                <a16:creationId xmlns:a16="http://schemas.microsoft.com/office/drawing/2014/main" id="{EFD712E1-36F9-2502-5D94-5D15BEC532D6}"/>
              </a:ext>
            </a:extLst>
          </p:cNvPr>
          <p:cNvSpPr txBox="1"/>
          <p:nvPr/>
        </p:nvSpPr>
        <p:spPr>
          <a:xfrm>
            <a:off x="703385" y="1336431"/>
            <a:ext cx="3945311" cy="307777"/>
          </a:xfrm>
          <a:prstGeom prst="rect">
            <a:avLst/>
          </a:prstGeom>
          <a:noFill/>
        </p:spPr>
        <p:txBody>
          <a:bodyPr wrap="none" rtlCol="0">
            <a:spAutoFit/>
          </a:bodyPr>
          <a:lstStyle/>
          <a:p>
            <a:r>
              <a:rPr lang="cs-CZ" dirty="0"/>
              <a:t>Works </a:t>
            </a:r>
            <a:r>
              <a:rPr lang="cs-CZ" dirty="0" err="1"/>
              <a:t>the</a:t>
            </a:r>
            <a:r>
              <a:rPr lang="cs-CZ" dirty="0"/>
              <a:t> </a:t>
            </a:r>
            <a:r>
              <a:rPr lang="cs-CZ" dirty="0" err="1"/>
              <a:t>best</a:t>
            </a:r>
            <a:r>
              <a:rPr lang="cs-CZ" dirty="0"/>
              <a:t> </a:t>
            </a:r>
            <a:r>
              <a:rPr lang="cs-CZ" dirty="0" err="1"/>
              <a:t>if</a:t>
            </a:r>
            <a:r>
              <a:rPr lang="cs-CZ" dirty="0"/>
              <a:t> </a:t>
            </a:r>
            <a:r>
              <a:rPr lang="cs-CZ" dirty="0" err="1"/>
              <a:t>similar</a:t>
            </a:r>
            <a:r>
              <a:rPr lang="cs-CZ" dirty="0"/>
              <a:t> to </a:t>
            </a:r>
            <a:r>
              <a:rPr lang="cs-CZ" dirty="0" err="1"/>
              <a:t>the</a:t>
            </a:r>
            <a:r>
              <a:rPr lang="cs-CZ" dirty="0"/>
              <a:t> </a:t>
            </a:r>
            <a:r>
              <a:rPr lang="cs-CZ" dirty="0" err="1"/>
              <a:t>known</a:t>
            </a:r>
            <a:r>
              <a:rPr lang="cs-CZ" dirty="0"/>
              <a:t> </a:t>
            </a:r>
            <a:r>
              <a:rPr lang="cs-CZ" dirty="0" err="1"/>
              <a:t>structure</a:t>
            </a:r>
            <a:r>
              <a:rPr lang="cs-CZ" dirty="0"/>
              <a:t> </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0"/>
          <p:cNvSpPr txBox="1"/>
          <p:nvPr/>
        </p:nvSpPr>
        <p:spPr>
          <a:xfrm>
            <a:off x="391149" y="169813"/>
            <a:ext cx="79416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Solving 3D structures is still difficult...</a:t>
            </a:r>
            <a:endParaRPr/>
          </a:p>
        </p:txBody>
      </p:sp>
      <p:pic>
        <p:nvPicPr>
          <p:cNvPr id="186" name="Google Shape;186;p30"/>
          <p:cNvPicPr preferRelativeResize="0"/>
          <p:nvPr/>
        </p:nvPicPr>
        <p:blipFill>
          <a:blip r:embed="rId3">
            <a:alphaModFix/>
          </a:blip>
          <a:stretch>
            <a:fillRect/>
          </a:stretch>
        </p:blipFill>
        <p:spPr>
          <a:xfrm>
            <a:off x="258966" y="4140249"/>
            <a:ext cx="762007" cy="558158"/>
          </a:xfrm>
          <a:prstGeom prst="rect">
            <a:avLst/>
          </a:prstGeom>
          <a:noFill/>
          <a:ln>
            <a:noFill/>
          </a:ln>
        </p:spPr>
      </p:pic>
      <p:sp>
        <p:nvSpPr>
          <p:cNvPr id="187" name="Google Shape;187;p30"/>
          <p:cNvSpPr txBox="1"/>
          <p:nvPr/>
        </p:nvSpPr>
        <p:spPr>
          <a:xfrm>
            <a:off x="1020975" y="4338600"/>
            <a:ext cx="81231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a:solidFill>
                  <a:schemeClr val="dk1"/>
                </a:solidFill>
                <a:latin typeface="Calibri"/>
                <a:ea typeface="Calibri"/>
                <a:cs typeface="Calibri"/>
                <a:sym typeface="Calibri"/>
              </a:rPr>
              <a:t>The gap between numbers of experimental structures and sequences is increasing over time</a:t>
            </a:r>
            <a:endParaRPr sz="1900">
              <a:solidFill>
                <a:schemeClr val="dk1"/>
              </a:solidFill>
              <a:latin typeface="Calibri"/>
              <a:ea typeface="Calibri"/>
              <a:cs typeface="Calibri"/>
              <a:sym typeface="Calibri"/>
            </a:endParaRPr>
          </a:p>
        </p:txBody>
      </p:sp>
      <p:pic>
        <p:nvPicPr>
          <p:cNvPr id="188" name="Google Shape;188;p30" title="Points scored"/>
          <p:cNvPicPr preferRelativeResize="0"/>
          <p:nvPr/>
        </p:nvPicPr>
        <p:blipFill>
          <a:blip r:embed="rId4">
            <a:alphaModFix/>
          </a:blip>
          <a:stretch>
            <a:fillRect/>
          </a:stretch>
        </p:blipFill>
        <p:spPr>
          <a:xfrm>
            <a:off x="46750" y="1179813"/>
            <a:ext cx="3001851" cy="2078782"/>
          </a:xfrm>
          <a:prstGeom prst="rect">
            <a:avLst/>
          </a:prstGeom>
          <a:noFill/>
          <a:ln>
            <a:noFill/>
          </a:ln>
        </p:spPr>
      </p:pic>
      <p:pic>
        <p:nvPicPr>
          <p:cNvPr id="189" name="Google Shape;189;p30"/>
          <p:cNvPicPr preferRelativeResize="0"/>
          <p:nvPr/>
        </p:nvPicPr>
        <p:blipFill>
          <a:blip r:embed="rId5">
            <a:alphaModFix/>
          </a:blip>
          <a:stretch>
            <a:fillRect/>
          </a:stretch>
        </p:blipFill>
        <p:spPr>
          <a:xfrm>
            <a:off x="2981101" y="779675"/>
            <a:ext cx="5140127" cy="3558925"/>
          </a:xfrm>
          <a:prstGeom prst="rect">
            <a:avLst/>
          </a:prstGeom>
          <a:noFill/>
          <a:ln>
            <a:noFill/>
          </a:ln>
        </p:spPr>
      </p:pic>
      <p:sp>
        <p:nvSpPr>
          <p:cNvPr id="190" name="Google Shape;190;p30"/>
          <p:cNvSpPr txBox="1"/>
          <p:nvPr/>
        </p:nvSpPr>
        <p:spPr>
          <a:xfrm>
            <a:off x="1128975" y="4061700"/>
            <a:ext cx="80151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u="sng">
                <a:solidFill>
                  <a:schemeClr val="hlink"/>
                </a:solidFill>
                <a:hlinkClick r:id="rId6"/>
              </a:rPr>
              <a:t>https://epochai.org/blog/biological-sequence-models-in-the-context-of-the-ai-directives</a:t>
            </a:r>
            <a:r>
              <a:rPr lang="en-US"/>
              <a:t> </a:t>
            </a:r>
            <a:endParaRPr/>
          </a:p>
        </p:txBody>
      </p:sp>
      <p:sp>
        <p:nvSpPr>
          <p:cNvPr id="191" name="Google Shape;191;p30"/>
          <p:cNvSpPr txBox="1"/>
          <p:nvPr/>
        </p:nvSpPr>
        <p:spPr>
          <a:xfrm>
            <a:off x="7882096" y="2614725"/>
            <a:ext cx="1180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chemeClr val="dk1"/>
                </a:solidFill>
                <a:highlight>
                  <a:srgbClr val="FFCF96"/>
                </a:highlight>
                <a:latin typeface="Calibri"/>
                <a:ea typeface="Calibri"/>
                <a:cs typeface="Calibri"/>
                <a:sym typeface="Calibri"/>
              </a:rPr>
              <a:t>PDB</a:t>
            </a:r>
            <a:endParaRPr sz="1600">
              <a:solidFill>
                <a:schemeClr val="dk1"/>
              </a:solidFill>
              <a:highlight>
                <a:srgbClr val="FFCF96"/>
              </a:highlight>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 protein structures</a:t>
            </a:r>
            <a:endParaRPr sz="1000">
              <a:solidFill>
                <a:schemeClr val="dk1"/>
              </a:solidFill>
              <a:latin typeface="Calibri"/>
              <a:ea typeface="Calibri"/>
              <a:cs typeface="Calibri"/>
              <a:sym typeface="Calibri"/>
            </a:endParaRPr>
          </a:p>
        </p:txBody>
      </p:sp>
      <p:sp>
        <p:nvSpPr>
          <p:cNvPr id="192" name="Google Shape;192;p30"/>
          <p:cNvSpPr txBox="1"/>
          <p:nvPr/>
        </p:nvSpPr>
        <p:spPr>
          <a:xfrm>
            <a:off x="7882103" y="1904372"/>
            <a:ext cx="12681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chemeClr val="dk1"/>
                </a:solidFill>
                <a:highlight>
                  <a:srgbClr val="D96CFF"/>
                </a:highlight>
                <a:latin typeface="Calibri"/>
                <a:ea typeface="Calibri"/>
                <a:cs typeface="Calibri"/>
                <a:sym typeface="Calibri"/>
              </a:rPr>
              <a:t>UniprotKB</a:t>
            </a:r>
            <a:endParaRPr sz="1600">
              <a:solidFill>
                <a:schemeClr val="dk1"/>
              </a:solidFill>
              <a:highlight>
                <a:srgbClr val="D96CFF"/>
              </a:highlight>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 protein sequences</a:t>
            </a:r>
            <a:endParaRPr sz="1000">
              <a:solidFill>
                <a:schemeClr val="dk1"/>
              </a:solidFill>
              <a:latin typeface="Calibri"/>
              <a:ea typeface="Calibri"/>
              <a:cs typeface="Calibri"/>
              <a:sym typeface="Calibri"/>
            </a:endParaRPr>
          </a:p>
        </p:txBody>
      </p:sp>
      <p:sp>
        <p:nvSpPr>
          <p:cNvPr id="193" name="Google Shape;193;p30"/>
          <p:cNvSpPr txBox="1"/>
          <p:nvPr/>
        </p:nvSpPr>
        <p:spPr>
          <a:xfrm>
            <a:off x="7876051" y="1502375"/>
            <a:ext cx="12681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chemeClr val="dk1"/>
                </a:solidFill>
                <a:highlight>
                  <a:srgbClr val="47BED6"/>
                </a:highlight>
                <a:latin typeface="Calibri"/>
                <a:ea typeface="Calibri"/>
                <a:cs typeface="Calibri"/>
                <a:sym typeface="Calibri"/>
              </a:rPr>
              <a:t>MGNify</a:t>
            </a:r>
            <a:br>
              <a:rPr lang="en-US" sz="1600">
                <a:solidFill>
                  <a:schemeClr val="dk1"/>
                </a:solidFill>
                <a:latin typeface="Calibri"/>
                <a:ea typeface="Calibri"/>
                <a:cs typeface="Calibri"/>
                <a:sym typeface="Calibri"/>
              </a:rPr>
            </a:br>
            <a:r>
              <a:rPr lang="en-US" sz="1000">
                <a:solidFill>
                  <a:schemeClr val="dk1"/>
                </a:solidFill>
                <a:latin typeface="Calibri"/>
                <a:ea typeface="Calibri"/>
                <a:cs typeface="Calibri"/>
                <a:sym typeface="Calibri"/>
              </a:rPr>
              <a:t> metagenomics </a:t>
            </a:r>
            <a:endParaRPr sz="1000">
              <a:solidFill>
                <a:schemeClr val="dk1"/>
              </a:solidFill>
              <a:latin typeface="Calibri"/>
              <a:ea typeface="Calibri"/>
              <a:cs typeface="Calibri"/>
              <a:sym typeface="Calibri"/>
            </a:endParaRPr>
          </a:p>
        </p:txBody>
      </p:sp>
      <p:sp>
        <p:nvSpPr>
          <p:cNvPr id="194" name="Google Shape;194;p30"/>
          <p:cNvSpPr txBox="1"/>
          <p:nvPr/>
        </p:nvSpPr>
        <p:spPr>
          <a:xfrm>
            <a:off x="2405105" y="2215860"/>
            <a:ext cx="903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chemeClr val="dk1"/>
                </a:solidFill>
                <a:latin typeface="Calibri"/>
                <a:ea typeface="Calibri"/>
                <a:cs typeface="Calibri"/>
                <a:sym typeface="Calibri"/>
              </a:rPr>
              <a:t>9,605</a:t>
            </a:r>
            <a:endParaRPr sz="1600">
              <a:solidFill>
                <a:schemeClr val="dk1"/>
              </a:solidFill>
              <a:latin typeface="Calibri"/>
              <a:ea typeface="Calibri"/>
              <a:cs typeface="Calibri"/>
              <a:sym typeface="Calibri"/>
            </a:endParaRPr>
          </a:p>
        </p:txBody>
      </p:sp>
      <p:sp>
        <p:nvSpPr>
          <p:cNvPr id="195" name="Google Shape;195;p30"/>
          <p:cNvSpPr txBox="1"/>
          <p:nvPr/>
        </p:nvSpPr>
        <p:spPr>
          <a:xfrm>
            <a:off x="56340" y="2634655"/>
            <a:ext cx="903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chemeClr val="dk1"/>
                </a:solidFill>
                <a:latin typeface="Calibri"/>
                <a:ea typeface="Calibri"/>
                <a:cs typeface="Calibri"/>
                <a:sym typeface="Calibri"/>
              </a:rPr>
              <a:t>13,786</a:t>
            </a:r>
            <a:endParaRPr sz="1600">
              <a:solidFill>
                <a:schemeClr val="dk1"/>
              </a:solidFill>
              <a:latin typeface="Calibri"/>
              <a:ea typeface="Calibri"/>
              <a:cs typeface="Calibri"/>
              <a:sym typeface="Calibri"/>
            </a:endParaRPr>
          </a:p>
        </p:txBody>
      </p:sp>
      <p:sp>
        <p:nvSpPr>
          <p:cNvPr id="2" name="TextovéPole 1">
            <a:extLst>
              <a:ext uri="{FF2B5EF4-FFF2-40B4-BE49-F238E27FC236}">
                <a16:creationId xmlns:a16="http://schemas.microsoft.com/office/drawing/2014/main" id="{34CD68AC-3A68-246A-0BCA-3B73E673E271}"/>
              </a:ext>
            </a:extLst>
          </p:cNvPr>
          <p:cNvSpPr txBox="1"/>
          <p:nvPr/>
        </p:nvSpPr>
        <p:spPr>
          <a:xfrm>
            <a:off x="1251216" y="3227718"/>
            <a:ext cx="1518364" cy="307777"/>
          </a:xfrm>
          <a:prstGeom prst="rect">
            <a:avLst/>
          </a:prstGeom>
          <a:noFill/>
        </p:spPr>
        <p:txBody>
          <a:bodyPr wrap="none" rtlCol="0">
            <a:spAutoFit/>
          </a:bodyPr>
          <a:lstStyle/>
          <a:p>
            <a:r>
              <a:rPr lang="en-US" dirty="0"/>
              <a:t>Berka, Nov 2024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2"/>
          <p:cNvSpPr txBox="1"/>
          <p:nvPr/>
        </p:nvSpPr>
        <p:spPr>
          <a:xfrm>
            <a:off x="1951630" y="225188"/>
            <a:ext cx="53910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Summary</a:t>
            </a:r>
            <a:endParaRPr/>
          </a:p>
        </p:txBody>
      </p:sp>
      <p:sp>
        <p:nvSpPr>
          <p:cNvPr id="838" name="Google Shape;838;p82"/>
          <p:cNvSpPr/>
          <p:nvPr/>
        </p:nvSpPr>
        <p:spPr>
          <a:xfrm>
            <a:off x="83750" y="870425"/>
            <a:ext cx="5691900" cy="4035900"/>
          </a:xfrm>
          <a:prstGeom prst="rect">
            <a:avLst/>
          </a:prstGeom>
          <a:noFill/>
          <a:ln>
            <a:noFill/>
          </a:ln>
        </p:spPr>
        <p:txBody>
          <a:bodyPr spcFirstLastPara="1" wrap="square" lIns="91425" tIns="45700" rIns="91425" bIns="45700" anchor="t" anchorCtr="0">
            <a:noAutofit/>
          </a:bodyPr>
          <a:lstStyle/>
          <a:p>
            <a:pPr marL="285750" marR="0" lvl="0" indent="-298450" algn="l" rtl="0">
              <a:spcBef>
                <a:spcPts val="0"/>
              </a:spcBef>
              <a:spcAft>
                <a:spcPts val="0"/>
              </a:spcAft>
              <a:buClr>
                <a:srgbClr val="D22D40"/>
              </a:buClr>
              <a:buSzPts val="2000"/>
              <a:buFont typeface="Arial"/>
              <a:buChar char="•"/>
            </a:pPr>
            <a:r>
              <a:rPr lang="en-US" sz="2000">
                <a:solidFill>
                  <a:schemeClr val="dk1"/>
                </a:solidFill>
                <a:latin typeface="Arial"/>
                <a:ea typeface="Arial"/>
                <a:cs typeface="Arial"/>
                <a:sym typeface="Arial"/>
              </a:rPr>
              <a:t>Alphafold2 </a:t>
            </a:r>
            <a:r>
              <a:rPr lang="en-US" sz="2000">
                <a:solidFill>
                  <a:schemeClr val="dk1"/>
                </a:solidFill>
              </a:rPr>
              <a:t>made a huge leap in </a:t>
            </a:r>
            <a:r>
              <a:rPr lang="en-US" sz="2000" b="1">
                <a:solidFill>
                  <a:schemeClr val="dk1"/>
                </a:solidFill>
              </a:rPr>
              <a:t>prediction accuracy </a:t>
            </a:r>
            <a:r>
              <a:rPr lang="en-US" sz="2000">
                <a:solidFill>
                  <a:schemeClr val="dk1"/>
                </a:solidFill>
              </a:rPr>
              <a:t>enabling to use protein structural models due to </a:t>
            </a:r>
            <a:r>
              <a:rPr lang="en-US" sz="2000" b="1">
                <a:solidFill>
                  <a:schemeClr val="dk1"/>
                </a:solidFill>
              </a:rPr>
              <a:t>quality predictor</a:t>
            </a:r>
            <a:endParaRPr sz="2000" b="1">
              <a:solidFill>
                <a:schemeClr val="dk1"/>
              </a:solidFill>
            </a:endParaRPr>
          </a:p>
          <a:p>
            <a:pPr marL="285750" marR="0" lvl="0" indent="-298450" algn="l" rtl="0">
              <a:spcBef>
                <a:spcPts val="0"/>
              </a:spcBef>
              <a:spcAft>
                <a:spcPts val="0"/>
              </a:spcAft>
              <a:buClr>
                <a:srgbClr val="D22D40"/>
              </a:buClr>
              <a:buSzPts val="2000"/>
              <a:buFont typeface="Arial"/>
              <a:buChar char="•"/>
            </a:pPr>
            <a:r>
              <a:rPr lang="en-US" sz="2000">
                <a:solidFill>
                  <a:schemeClr val="dk1"/>
                </a:solidFill>
              </a:rPr>
              <a:t>Role of </a:t>
            </a:r>
            <a:r>
              <a:rPr lang="en-US" sz="2000" b="1">
                <a:solidFill>
                  <a:schemeClr val="dk1"/>
                </a:solidFill>
              </a:rPr>
              <a:t>open science and publicly available data</a:t>
            </a:r>
            <a:r>
              <a:rPr lang="en-US" sz="2000">
                <a:solidFill>
                  <a:schemeClr val="dk1"/>
                </a:solidFill>
              </a:rPr>
              <a:t> in </a:t>
            </a:r>
            <a:r>
              <a:rPr lang="en-US" sz="2000" b="1">
                <a:solidFill>
                  <a:schemeClr val="dk1"/>
                </a:solidFill>
              </a:rPr>
              <a:t>PDB</a:t>
            </a:r>
            <a:r>
              <a:rPr lang="en-US" sz="2000">
                <a:solidFill>
                  <a:schemeClr val="dk1"/>
                </a:solidFill>
              </a:rPr>
              <a:t> can not be overstated</a:t>
            </a:r>
            <a:endParaRPr sz="2000">
              <a:solidFill>
                <a:schemeClr val="dk1"/>
              </a:solidFill>
            </a:endParaRPr>
          </a:p>
          <a:p>
            <a:pPr marL="285750" marR="0" lvl="0" indent="-298450" algn="l" rtl="0">
              <a:spcBef>
                <a:spcPts val="0"/>
              </a:spcBef>
              <a:spcAft>
                <a:spcPts val="0"/>
              </a:spcAft>
              <a:buClr>
                <a:srgbClr val="D22D40"/>
              </a:buClr>
              <a:buSzPts val="2000"/>
              <a:buFont typeface="Arial"/>
              <a:buChar char="•"/>
            </a:pPr>
            <a:r>
              <a:rPr lang="en-US" sz="2000" b="1">
                <a:solidFill>
                  <a:schemeClr val="dk1"/>
                </a:solidFill>
              </a:rPr>
              <a:t>CASP competition</a:t>
            </a:r>
            <a:r>
              <a:rPr lang="en-US" sz="2000">
                <a:solidFill>
                  <a:schemeClr val="dk1"/>
                </a:solidFill>
              </a:rPr>
              <a:t> was a driver of the change</a:t>
            </a:r>
            <a:endParaRPr sz="2000">
              <a:solidFill>
                <a:schemeClr val="dk1"/>
              </a:solidFill>
            </a:endParaRPr>
          </a:p>
          <a:p>
            <a:pPr marL="285750" marR="0" lvl="0" indent="-298450" algn="l" rtl="0">
              <a:spcBef>
                <a:spcPts val="0"/>
              </a:spcBef>
              <a:spcAft>
                <a:spcPts val="0"/>
              </a:spcAft>
              <a:buClr>
                <a:schemeClr val="dk1"/>
              </a:buClr>
              <a:buSzPts val="2000"/>
              <a:buChar char="•"/>
            </a:pPr>
            <a:r>
              <a:rPr lang="en-US" sz="2000">
                <a:solidFill>
                  <a:schemeClr val="dk1"/>
                </a:solidFill>
              </a:rPr>
              <a:t>Alphafold is </a:t>
            </a:r>
            <a:r>
              <a:rPr lang="en-US" sz="2000" b="1">
                <a:solidFill>
                  <a:schemeClr val="dk1"/>
                </a:solidFill>
              </a:rPr>
              <a:t>publicly available</a:t>
            </a:r>
            <a:r>
              <a:rPr lang="en-US" sz="2000">
                <a:solidFill>
                  <a:schemeClr val="dk1"/>
                </a:solidFill>
              </a:rPr>
              <a:t> and can be run from many places including ELIXIR CZ </a:t>
            </a:r>
            <a:endParaRPr sz="2000">
              <a:solidFill>
                <a:schemeClr val="dk1"/>
              </a:solidFill>
            </a:endParaRPr>
          </a:p>
          <a:p>
            <a:pPr marL="285750" marR="0" lvl="0" indent="-298450" algn="l" rtl="0">
              <a:spcBef>
                <a:spcPts val="0"/>
              </a:spcBef>
              <a:spcAft>
                <a:spcPts val="0"/>
              </a:spcAft>
              <a:buClr>
                <a:srgbClr val="D22D40"/>
              </a:buClr>
              <a:buSzPts val="2000"/>
              <a:buFont typeface="Arial"/>
              <a:buChar char="•"/>
            </a:pPr>
            <a:r>
              <a:rPr lang="en-US" sz="2000">
                <a:solidFill>
                  <a:schemeClr val="dk1"/>
                </a:solidFill>
              </a:rPr>
              <a:t>Alphafold has </a:t>
            </a:r>
            <a:r>
              <a:rPr lang="en-US" sz="2000" b="1">
                <a:solidFill>
                  <a:schemeClr val="dk1"/>
                </a:solidFill>
              </a:rPr>
              <a:t>inspired many “Alphafoldology” tools and uses</a:t>
            </a:r>
            <a:r>
              <a:rPr lang="en-US" sz="2000">
                <a:solidFill>
                  <a:schemeClr val="dk1"/>
                </a:solidFill>
              </a:rPr>
              <a:t> already and this space </a:t>
            </a:r>
            <a:r>
              <a:rPr lang="en-US" sz="2000" b="1">
                <a:solidFill>
                  <a:schemeClr val="dk1"/>
                </a:solidFill>
              </a:rPr>
              <a:t>flourish with innovation</a:t>
            </a:r>
            <a:endParaRPr sz="2000" b="1">
              <a:solidFill>
                <a:schemeClr val="dk1"/>
              </a:solidFill>
            </a:endParaRPr>
          </a:p>
          <a:p>
            <a:pPr marL="285750" marR="0" lvl="0" indent="-298450" algn="l" rtl="0">
              <a:spcBef>
                <a:spcPts val="0"/>
              </a:spcBef>
              <a:spcAft>
                <a:spcPts val="0"/>
              </a:spcAft>
              <a:buClr>
                <a:schemeClr val="dk1"/>
              </a:buClr>
              <a:buSzPts val="2000"/>
              <a:buChar char="•"/>
            </a:pPr>
            <a:r>
              <a:rPr lang="en-US" sz="2000" b="1">
                <a:solidFill>
                  <a:schemeClr val="dk1"/>
                </a:solidFill>
              </a:rPr>
              <a:t>Openness helps to quick innovation cycle</a:t>
            </a:r>
            <a:endParaRPr sz="2000" b="1">
              <a:solidFill>
                <a:schemeClr val="dk1"/>
              </a:solidFill>
            </a:endParaRPr>
          </a:p>
          <a:p>
            <a:pPr marL="285750" marR="0" lvl="0" indent="-171450" algn="l" rtl="0">
              <a:spcBef>
                <a:spcPts val="0"/>
              </a:spcBef>
              <a:spcAft>
                <a:spcPts val="0"/>
              </a:spcAft>
              <a:buClr>
                <a:srgbClr val="D22D40"/>
              </a:buClr>
              <a:buSzPts val="1800"/>
              <a:buFont typeface="Arial"/>
              <a:buNone/>
            </a:pPr>
            <a:endParaRPr sz="2000">
              <a:solidFill>
                <a:schemeClr val="dk1"/>
              </a:solidFill>
              <a:latin typeface="Arial"/>
              <a:ea typeface="Arial"/>
              <a:cs typeface="Arial"/>
              <a:sym typeface="Arial"/>
            </a:endParaRPr>
          </a:p>
          <a:p>
            <a:pPr marL="457200" marR="0" lvl="0" indent="0" algn="l" rtl="0">
              <a:spcBef>
                <a:spcPts val="0"/>
              </a:spcBef>
              <a:spcAft>
                <a:spcPts val="0"/>
              </a:spcAft>
              <a:buNone/>
            </a:pPr>
            <a:endParaRPr sz="2000">
              <a:solidFill>
                <a:schemeClr val="dk1"/>
              </a:solidFill>
              <a:latin typeface="Arial"/>
              <a:ea typeface="Arial"/>
              <a:cs typeface="Arial"/>
              <a:sym typeface="Arial"/>
            </a:endParaRPr>
          </a:p>
        </p:txBody>
      </p:sp>
      <p:pic>
        <p:nvPicPr>
          <p:cNvPr id="839" name="Google Shape;839;p82"/>
          <p:cNvPicPr preferRelativeResize="0"/>
          <p:nvPr/>
        </p:nvPicPr>
        <p:blipFill>
          <a:blip r:embed="rId3">
            <a:alphaModFix/>
          </a:blip>
          <a:stretch>
            <a:fillRect/>
          </a:stretch>
        </p:blipFill>
        <p:spPr>
          <a:xfrm>
            <a:off x="7907941" y="68836"/>
            <a:ext cx="762007" cy="558158"/>
          </a:xfrm>
          <a:prstGeom prst="rect">
            <a:avLst/>
          </a:prstGeom>
          <a:noFill/>
          <a:ln>
            <a:noFill/>
          </a:ln>
        </p:spPr>
      </p:pic>
      <p:pic>
        <p:nvPicPr>
          <p:cNvPr id="840" name="Google Shape;840;p82"/>
          <p:cNvPicPr preferRelativeResize="0"/>
          <p:nvPr/>
        </p:nvPicPr>
        <p:blipFill>
          <a:blip r:embed="rId4">
            <a:alphaModFix/>
          </a:blip>
          <a:stretch>
            <a:fillRect/>
          </a:stretch>
        </p:blipFill>
        <p:spPr>
          <a:xfrm>
            <a:off x="5810552" y="833573"/>
            <a:ext cx="3333450" cy="39129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40"/>
                                        </p:tgtEl>
                                        <p:attrNameLst>
                                          <p:attrName>style.visibility</p:attrName>
                                        </p:attrNameLst>
                                      </p:cBhvr>
                                      <p:to>
                                        <p:strVal val="visible"/>
                                      </p:to>
                                    </p:set>
                                    <p:anim calcmode="lin" valueType="num">
                                      <p:cBhvr additive="base">
                                        <p:cTn id="7" dur="1000"/>
                                        <p:tgtEl>
                                          <p:spTgt spid="84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83"/>
          <p:cNvSpPr txBox="1">
            <a:spLocks noGrp="1"/>
          </p:cNvSpPr>
          <p:nvPr>
            <p:ph type="ctrTitle"/>
          </p:nvPr>
        </p:nvSpPr>
        <p:spPr>
          <a:xfrm>
            <a:off x="1143000" y="841772"/>
            <a:ext cx="6858000" cy="1790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a:t>Thank you </a:t>
            </a:r>
            <a:br>
              <a:rPr lang="en-US"/>
            </a:br>
            <a:r>
              <a:rPr lang="en-US"/>
              <a:t>for your attention</a:t>
            </a:r>
            <a:endParaRPr/>
          </a:p>
        </p:txBody>
      </p:sp>
      <p:sp>
        <p:nvSpPr>
          <p:cNvPr id="847" name="Google Shape;847;p83"/>
          <p:cNvSpPr txBox="1">
            <a:spLocks noGrp="1"/>
          </p:cNvSpPr>
          <p:nvPr>
            <p:ph type="subTitle" idx="1"/>
          </p:nvPr>
        </p:nvSpPr>
        <p:spPr>
          <a:xfrm>
            <a:off x="1143000" y="2701528"/>
            <a:ext cx="6858000" cy="1241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a:t>Questions, please?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84"/>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BioLists </a:t>
            </a:r>
            <a:endParaRPr/>
          </a:p>
        </p:txBody>
      </p:sp>
      <p:sp>
        <p:nvSpPr>
          <p:cNvPr id="854" name="Google Shape;854;p84"/>
          <p:cNvSpPr txBox="1">
            <a:spLocks noGrp="1"/>
          </p:cNvSpPr>
          <p:nvPr>
            <p:ph type="body" idx="1"/>
          </p:nvPr>
        </p:nvSpPr>
        <p:spPr>
          <a:xfrm>
            <a:off x="628650" y="1369225"/>
            <a:ext cx="40023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u="sng">
                <a:solidFill>
                  <a:schemeClr val="hlink"/>
                </a:solidFill>
                <a:hlinkClick r:id="rId3"/>
              </a:rPr>
              <a:t>github.com/biolists</a:t>
            </a:r>
            <a:r>
              <a:rPr lang="en-US"/>
              <a:t> </a:t>
            </a:r>
            <a:endParaRPr/>
          </a:p>
          <a:p>
            <a:pPr marL="0" lvl="0" indent="0" algn="l" rtl="0">
              <a:lnSpc>
                <a:spcPct val="115000"/>
              </a:lnSpc>
              <a:spcBef>
                <a:spcPts val="0"/>
              </a:spcBef>
              <a:spcAft>
                <a:spcPts val="0"/>
              </a:spcAft>
              <a:buClr>
                <a:schemeClr val="dk1"/>
              </a:buClr>
              <a:buSzPts val="1100"/>
              <a:buFont typeface="Arial"/>
              <a:buNone/>
            </a:pPr>
            <a:r>
              <a:rPr lang="en-US" sz="1200">
                <a:solidFill>
                  <a:srgbClr val="1F2328"/>
                </a:solidFill>
                <a:highlight>
                  <a:srgbClr val="FFFFFF"/>
                </a:highlight>
                <a:latin typeface="Arial"/>
                <a:ea typeface="Arial"/>
                <a:cs typeface="Arial"/>
                <a:sym typeface="Arial"/>
              </a:rPr>
              <a:t>📖 Table of contents</a:t>
            </a:r>
            <a:endParaRPr sz="1200">
              <a:solidFill>
                <a:srgbClr val="1F2328"/>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1F2328"/>
              </a:buClr>
              <a:buSzPts val="1200"/>
              <a:buChar char="●"/>
            </a:pPr>
            <a:r>
              <a:rPr lang="en-US" sz="1200" u="sng">
                <a:solidFill>
                  <a:schemeClr val="hlink"/>
                </a:solidFill>
                <a:highlight>
                  <a:srgbClr val="FFFFFF"/>
                </a:highlight>
                <a:latin typeface="Arial"/>
                <a:ea typeface="Arial"/>
                <a:cs typeface="Arial"/>
                <a:sym typeface="Arial"/>
                <a:hlinkClick r:id="rId4"/>
              </a:rPr>
              <a:t>Predictors</a:t>
            </a:r>
            <a:endParaRPr sz="1200" u="sng">
              <a:solidFill>
                <a:schemeClr val="hlink"/>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1F2328"/>
              </a:buClr>
              <a:buSzPts val="1200"/>
              <a:buChar char="●"/>
            </a:pPr>
            <a:r>
              <a:rPr lang="en-US" sz="1200" u="sng">
                <a:solidFill>
                  <a:schemeClr val="hlink"/>
                </a:solidFill>
                <a:highlight>
                  <a:srgbClr val="FFFFFF"/>
                </a:highlight>
                <a:latin typeface="Arial"/>
                <a:ea typeface="Arial"/>
                <a:cs typeface="Arial"/>
                <a:sym typeface="Arial"/>
                <a:hlinkClick r:id="rId3"/>
              </a:rPr>
              <a:t>Tools and Extensions</a:t>
            </a:r>
            <a:endParaRPr sz="1200" u="sng">
              <a:solidFill>
                <a:schemeClr val="hlink"/>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1F2328"/>
              </a:buClr>
              <a:buSzPts val="1200"/>
              <a:buChar char="●"/>
            </a:pPr>
            <a:r>
              <a:rPr lang="en-US" sz="1200" u="sng">
                <a:solidFill>
                  <a:schemeClr val="hlink"/>
                </a:solidFill>
                <a:highlight>
                  <a:srgbClr val="FFFFFF"/>
                </a:highlight>
                <a:latin typeface="Arial"/>
                <a:ea typeface="Arial"/>
                <a:cs typeface="Arial"/>
                <a:sym typeface="Arial"/>
                <a:hlinkClick r:id="rId5"/>
              </a:rPr>
              <a:t>Databases and Datasets</a:t>
            </a:r>
            <a:endParaRPr sz="1200" u="sng">
              <a:solidFill>
                <a:schemeClr val="hlink"/>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1F2328"/>
              </a:buClr>
              <a:buSzPts val="1200"/>
              <a:buChar char="●"/>
            </a:pPr>
            <a:r>
              <a:rPr lang="en-US" sz="1200" u="sng">
                <a:solidFill>
                  <a:schemeClr val="hlink"/>
                </a:solidFill>
                <a:highlight>
                  <a:srgbClr val="FFFFFF"/>
                </a:highlight>
                <a:latin typeface="Arial"/>
                <a:ea typeface="Arial"/>
                <a:cs typeface="Arial"/>
                <a:sym typeface="Arial"/>
                <a:hlinkClick r:id="rId6"/>
              </a:rPr>
              <a:t>Webservers</a:t>
            </a:r>
            <a:endParaRPr sz="1200" u="sng">
              <a:solidFill>
                <a:schemeClr val="hlink"/>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1F2328"/>
              </a:buClr>
              <a:buSzPts val="1200"/>
              <a:buChar char="●"/>
            </a:pPr>
            <a:r>
              <a:rPr lang="en-US" sz="1200" u="sng">
                <a:solidFill>
                  <a:schemeClr val="hlink"/>
                </a:solidFill>
                <a:highlight>
                  <a:srgbClr val="FFFFFF"/>
                </a:highlight>
                <a:latin typeface="Arial"/>
                <a:ea typeface="Arial"/>
                <a:cs typeface="Arial"/>
                <a:sym typeface="Arial"/>
                <a:hlinkClick r:id="rId7"/>
              </a:rPr>
              <a:t>Discontinued</a:t>
            </a:r>
            <a:endParaRPr sz="1200" u="sng">
              <a:solidFill>
                <a:schemeClr val="hlink"/>
              </a:solidFill>
              <a:highlight>
                <a:srgbClr val="FFFFFF"/>
              </a:highlight>
              <a:latin typeface="Arial"/>
              <a:ea typeface="Arial"/>
              <a:cs typeface="Arial"/>
              <a:sym typeface="Arial"/>
            </a:endParaRPr>
          </a:p>
          <a:p>
            <a:pPr marL="0" lvl="0" indent="0" algn="l" rtl="0">
              <a:spcBef>
                <a:spcPts val="1000"/>
              </a:spcBef>
              <a:spcAft>
                <a:spcPts val="0"/>
              </a:spcAft>
              <a:buNone/>
            </a:pPr>
            <a:endParaRPr/>
          </a:p>
        </p:txBody>
      </p:sp>
      <p:sp>
        <p:nvSpPr>
          <p:cNvPr id="855" name="Google Shape;855;p84"/>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
        <p:nvSpPr>
          <p:cNvPr id="856" name="Google Shape;856;p84"/>
          <p:cNvSpPr txBox="1"/>
          <p:nvPr/>
        </p:nvSpPr>
        <p:spPr>
          <a:xfrm>
            <a:off x="4428625" y="1369225"/>
            <a:ext cx="4638900" cy="287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u="sng">
                <a:solidFill>
                  <a:schemeClr val="hlink"/>
                </a:solidFill>
                <a:hlinkClick r:id="rId8"/>
              </a:rPr>
              <a:t>abeebyekeen.com/biomodes-biomolecular-structure-prediction/</a:t>
            </a:r>
            <a:r>
              <a:rPr lang="en-US" sz="2400"/>
              <a:t> </a:t>
            </a:r>
            <a:endParaRPr sz="2400"/>
          </a:p>
          <a:p>
            <a:pPr marL="0" lvl="0" indent="0" algn="l" rtl="0">
              <a:lnSpc>
                <a:spcPct val="200000"/>
              </a:lnSpc>
              <a:spcBef>
                <a:spcPts val="0"/>
              </a:spcBef>
              <a:spcAft>
                <a:spcPts val="0"/>
              </a:spcAft>
              <a:buClr>
                <a:schemeClr val="dk1"/>
              </a:buClr>
              <a:buSzPts val="1100"/>
              <a:buFont typeface="Arial"/>
              <a:buNone/>
            </a:pPr>
            <a:r>
              <a:rPr lang="en-US" sz="1100" b="1">
                <a:solidFill>
                  <a:srgbClr val="161209"/>
                </a:solidFill>
                <a:highlight>
                  <a:srgbClr val="E6E6E6"/>
                </a:highlight>
                <a:latin typeface="Roboto"/>
                <a:ea typeface="Roboto"/>
                <a:cs typeface="Roboto"/>
                <a:sym typeface="Roboto"/>
              </a:rPr>
              <a:t>BioMoDes: A Repository of Tools for Biomolecular Modeling and Design</a:t>
            </a:r>
            <a:endParaRPr sz="1100" b="1">
              <a:solidFill>
                <a:srgbClr val="161209"/>
              </a:solidFill>
              <a:highlight>
                <a:srgbClr val="E6E6E6"/>
              </a:highlight>
              <a:latin typeface="Roboto"/>
              <a:ea typeface="Roboto"/>
              <a:cs typeface="Roboto"/>
              <a:sym typeface="Roboto"/>
            </a:endParaRPr>
          </a:p>
          <a:p>
            <a:pPr marL="457200" lvl="0" indent="-228600" algn="l" rtl="0">
              <a:lnSpc>
                <a:spcPct val="115000"/>
              </a:lnSpc>
              <a:spcBef>
                <a:spcPts val="0"/>
              </a:spcBef>
              <a:spcAft>
                <a:spcPts val="0"/>
              </a:spcAft>
              <a:buClr>
                <a:srgbClr val="161209"/>
              </a:buClr>
              <a:buSzPts val="1200"/>
              <a:buFont typeface="Roboto"/>
              <a:buNone/>
            </a:pPr>
            <a:r>
              <a:rPr lang="en-US" sz="1200">
                <a:solidFill>
                  <a:srgbClr val="2D96BD"/>
                </a:solidFill>
                <a:highlight>
                  <a:srgbClr val="F5F5F5"/>
                </a:highlight>
                <a:latin typeface="Roboto"/>
                <a:ea typeface="Roboto"/>
                <a:cs typeface="Roboto"/>
                <a:sym typeface="Roboto"/>
              </a:rPr>
              <a:t>1. Biomolecular Structure Prediction Tools</a:t>
            </a:r>
            <a:endParaRPr sz="1200">
              <a:solidFill>
                <a:srgbClr val="2D96BD"/>
              </a:solidFill>
              <a:highlight>
                <a:srgbClr val="F5F5F5"/>
              </a:highlight>
              <a:latin typeface="Roboto"/>
              <a:ea typeface="Roboto"/>
              <a:cs typeface="Roboto"/>
              <a:sym typeface="Roboto"/>
            </a:endParaRPr>
          </a:p>
          <a:p>
            <a:pPr marL="457200" lvl="0" indent="-228600" algn="l" rtl="0">
              <a:lnSpc>
                <a:spcPct val="115000"/>
              </a:lnSpc>
              <a:spcBef>
                <a:spcPts val="0"/>
              </a:spcBef>
              <a:spcAft>
                <a:spcPts val="0"/>
              </a:spcAft>
              <a:buClr>
                <a:srgbClr val="161209"/>
              </a:buClr>
              <a:buSzPts val="1200"/>
              <a:buFont typeface="Roboto"/>
              <a:buNone/>
            </a:pPr>
            <a:r>
              <a:rPr lang="en-US" sz="1200">
                <a:solidFill>
                  <a:srgbClr val="161209"/>
                </a:solidFill>
                <a:highlight>
                  <a:srgbClr val="F5F5F5"/>
                </a:highlight>
                <a:uFill>
                  <a:noFill/>
                </a:uFill>
                <a:latin typeface="Roboto"/>
                <a:ea typeface="Roboto"/>
                <a:cs typeface="Roboto"/>
                <a:sym typeface="Roboto"/>
                <a:hlinkClick r:id="rId9">
                  <a:extLst>
                    <a:ext uri="{A12FA001-AC4F-418D-AE19-62706E023703}">
                      <ahyp:hlinkClr xmlns:ahyp="http://schemas.microsoft.com/office/drawing/2018/hyperlinkcolor" val="tx"/>
                    </a:ext>
                  </a:extLst>
                </a:hlinkClick>
              </a:rPr>
              <a:t>2. Biomolecular Design Tools</a:t>
            </a:r>
            <a:endParaRPr sz="1200">
              <a:solidFill>
                <a:srgbClr val="161209"/>
              </a:solidFill>
              <a:highlight>
                <a:srgbClr val="F5F5F5"/>
              </a:highlight>
              <a:latin typeface="Roboto"/>
              <a:ea typeface="Roboto"/>
              <a:cs typeface="Roboto"/>
              <a:sym typeface="Roboto"/>
            </a:endParaRPr>
          </a:p>
          <a:p>
            <a:pPr marL="457200" lvl="0" indent="-228600" algn="l" rtl="0">
              <a:lnSpc>
                <a:spcPct val="115000"/>
              </a:lnSpc>
              <a:spcBef>
                <a:spcPts val="0"/>
              </a:spcBef>
              <a:spcAft>
                <a:spcPts val="0"/>
              </a:spcAft>
              <a:buClr>
                <a:srgbClr val="161209"/>
              </a:buClr>
              <a:buSzPts val="1200"/>
              <a:buFont typeface="Roboto"/>
              <a:buNone/>
            </a:pPr>
            <a:r>
              <a:rPr lang="en-US" sz="1200">
                <a:solidFill>
                  <a:srgbClr val="161209"/>
                </a:solidFill>
                <a:highlight>
                  <a:srgbClr val="F5F5F5"/>
                </a:highlight>
                <a:uFill>
                  <a:noFill/>
                </a:uFill>
                <a:latin typeface="Roboto"/>
                <a:ea typeface="Roboto"/>
                <a:cs typeface="Roboto"/>
                <a:sym typeface="Roboto"/>
                <a:hlinkClick r:id="rId10">
                  <a:extLst>
                    <a:ext uri="{A12FA001-AC4F-418D-AE19-62706E023703}">
                      <ahyp:hlinkClr xmlns:ahyp="http://schemas.microsoft.com/office/drawing/2018/hyperlinkcolor" val="tx"/>
                    </a:ext>
                  </a:extLst>
                </a:hlinkClick>
              </a:rPr>
              <a:t>3. Biomolecular Property Prediction and Analysis Tools</a:t>
            </a:r>
            <a:endParaRPr sz="1200">
              <a:solidFill>
                <a:srgbClr val="161209"/>
              </a:solidFill>
              <a:highlight>
                <a:srgbClr val="F5F5F5"/>
              </a:highlight>
              <a:latin typeface="Roboto"/>
              <a:ea typeface="Roboto"/>
              <a:cs typeface="Roboto"/>
              <a:sym typeface="Roboto"/>
            </a:endParaRPr>
          </a:p>
          <a:p>
            <a:pPr marL="457200" lvl="0" indent="-228600" algn="l" rtl="0">
              <a:lnSpc>
                <a:spcPct val="115000"/>
              </a:lnSpc>
              <a:spcBef>
                <a:spcPts val="0"/>
              </a:spcBef>
              <a:spcAft>
                <a:spcPts val="0"/>
              </a:spcAft>
              <a:buClr>
                <a:srgbClr val="161209"/>
              </a:buClr>
              <a:buSzPts val="1200"/>
              <a:buFont typeface="Roboto"/>
              <a:buNone/>
            </a:pPr>
            <a:r>
              <a:rPr lang="en-US" sz="1200">
                <a:solidFill>
                  <a:srgbClr val="161209"/>
                </a:solidFill>
                <a:highlight>
                  <a:srgbClr val="F5F5F5"/>
                </a:highlight>
                <a:uFill>
                  <a:noFill/>
                </a:uFill>
                <a:latin typeface="Roboto"/>
                <a:ea typeface="Roboto"/>
                <a:cs typeface="Roboto"/>
                <a:sym typeface="Roboto"/>
                <a:hlinkClick r:id="rId11">
                  <a:extLst>
                    <a:ext uri="{A12FA001-AC4F-418D-AE19-62706E023703}">
                      <ahyp:hlinkClr xmlns:ahyp="http://schemas.microsoft.com/office/drawing/2018/hyperlinkcolor" val="tx"/>
                    </a:ext>
                  </a:extLst>
                </a:hlinkClick>
              </a:rPr>
              <a:t>4. Protein Search, Alignment, &amp; DB Management Tools</a:t>
            </a:r>
            <a:endParaRPr sz="1200">
              <a:solidFill>
                <a:srgbClr val="161209"/>
              </a:solidFill>
              <a:highlight>
                <a:srgbClr val="F5F5F5"/>
              </a:highlight>
              <a:latin typeface="Roboto"/>
              <a:ea typeface="Roboto"/>
              <a:cs typeface="Roboto"/>
              <a:sym typeface="Roboto"/>
            </a:endParaRPr>
          </a:p>
          <a:p>
            <a:pPr marL="457200" lvl="0" indent="-228600" algn="l" rtl="0">
              <a:lnSpc>
                <a:spcPct val="115000"/>
              </a:lnSpc>
              <a:spcBef>
                <a:spcPts val="0"/>
              </a:spcBef>
              <a:spcAft>
                <a:spcPts val="0"/>
              </a:spcAft>
              <a:buClr>
                <a:srgbClr val="161209"/>
              </a:buClr>
              <a:buSzPts val="1200"/>
              <a:buFont typeface="Roboto"/>
              <a:buNone/>
            </a:pPr>
            <a:r>
              <a:rPr lang="en-US" sz="1200">
                <a:solidFill>
                  <a:srgbClr val="161209"/>
                </a:solidFill>
                <a:highlight>
                  <a:srgbClr val="F5F5F5"/>
                </a:highlight>
                <a:uFill>
                  <a:noFill/>
                </a:uFill>
                <a:latin typeface="Roboto"/>
                <a:ea typeface="Roboto"/>
                <a:cs typeface="Roboto"/>
                <a:sym typeface="Roboto"/>
                <a:hlinkClick r:id="rId12">
                  <a:extLst>
                    <a:ext uri="{A12FA001-AC4F-418D-AE19-62706E023703}">
                      <ahyp:hlinkClr xmlns:ahyp="http://schemas.microsoft.com/office/drawing/2018/hyperlinkcolor" val="tx"/>
                    </a:ext>
                  </a:extLst>
                </a:hlinkClick>
              </a:rPr>
              <a:t>5. Small-molecule Design and Prediction Tools</a:t>
            </a:r>
            <a:endParaRPr sz="1200">
              <a:solidFill>
                <a:srgbClr val="161209"/>
              </a:solidFill>
              <a:highlight>
                <a:srgbClr val="F5F5F5"/>
              </a:highlight>
              <a:latin typeface="Roboto"/>
              <a:ea typeface="Roboto"/>
              <a:cs typeface="Roboto"/>
              <a:sym typeface="Roboto"/>
            </a:endParaRPr>
          </a:p>
          <a:p>
            <a:pPr marL="0" lvl="0" indent="0" algn="l" rtl="0">
              <a:spcBef>
                <a:spcPts val="0"/>
              </a:spcBef>
              <a:spcAft>
                <a:spcPts val="0"/>
              </a:spcAft>
              <a:buNone/>
            </a:pPr>
            <a:endParaRPr/>
          </a:p>
        </p:txBody>
      </p:sp>
      <p:pic>
        <p:nvPicPr>
          <p:cNvPr id="857" name="Google Shape;857;p84"/>
          <p:cNvPicPr preferRelativeResize="0"/>
          <p:nvPr/>
        </p:nvPicPr>
        <p:blipFill>
          <a:blip r:embed="rId13">
            <a:alphaModFix/>
          </a:blip>
          <a:stretch>
            <a:fillRect/>
          </a:stretch>
        </p:blipFill>
        <p:spPr>
          <a:xfrm>
            <a:off x="4630944" y="218851"/>
            <a:ext cx="4436607" cy="994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83"/>
          <p:cNvSpPr txBox="1">
            <a:spLocks noGrp="1"/>
          </p:cNvSpPr>
          <p:nvPr>
            <p:ph type="title"/>
          </p:nvPr>
        </p:nvSpPr>
        <p:spPr>
          <a:xfrm>
            <a:off x="628650" y="240369"/>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BindCraft</a:t>
            </a:r>
            <a:endParaRPr/>
          </a:p>
        </p:txBody>
      </p:sp>
      <p:sp>
        <p:nvSpPr>
          <p:cNvPr id="924" name="Google Shape;924;p83"/>
          <p:cNvSpPr txBox="1">
            <a:spLocks noGrp="1"/>
          </p:cNvSpPr>
          <p:nvPr>
            <p:ph type="body" idx="1"/>
          </p:nvPr>
        </p:nvSpPr>
        <p:spPr>
          <a:xfrm>
            <a:off x="628650" y="1369225"/>
            <a:ext cx="3682800" cy="2419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800">
                <a:solidFill>
                  <a:srgbClr val="191919"/>
                </a:solidFill>
                <a:highlight>
                  <a:srgbClr val="FFFFFF"/>
                </a:highlight>
              </a:rPr>
              <a:t>Protein–protein interactions (PPIs) </a:t>
            </a:r>
            <a:endParaRPr sz="1800">
              <a:solidFill>
                <a:srgbClr val="191919"/>
              </a:solidFill>
              <a:highlight>
                <a:srgbClr val="FFFFFF"/>
              </a:highlight>
            </a:endParaRPr>
          </a:p>
          <a:p>
            <a:pPr marL="0" lvl="0" indent="0" algn="l" rtl="0">
              <a:spcBef>
                <a:spcPts val="1000"/>
              </a:spcBef>
              <a:spcAft>
                <a:spcPts val="0"/>
              </a:spcAft>
              <a:buNone/>
            </a:pPr>
            <a:r>
              <a:rPr lang="en-US" sz="1800">
                <a:solidFill>
                  <a:srgbClr val="191919"/>
                </a:solidFill>
                <a:highlight>
                  <a:srgbClr val="FFFFFF"/>
                </a:highlight>
              </a:rPr>
              <a:t>open-source and automated pipeline for </a:t>
            </a:r>
            <a:r>
              <a:rPr lang="en-US" sz="1800" i="1">
                <a:solidFill>
                  <a:srgbClr val="191919"/>
                </a:solidFill>
                <a:highlight>
                  <a:srgbClr val="FFFFFF"/>
                </a:highlight>
              </a:rPr>
              <a:t>de novo</a:t>
            </a:r>
            <a:r>
              <a:rPr lang="en-US" sz="1800">
                <a:solidFill>
                  <a:srgbClr val="191919"/>
                </a:solidFill>
                <a:highlight>
                  <a:srgbClr val="FFFFFF"/>
                </a:highlight>
              </a:rPr>
              <a:t> protein binder design with experimental success rates of 10-100%.</a:t>
            </a:r>
            <a:endParaRPr sz="1800">
              <a:solidFill>
                <a:srgbClr val="191919"/>
              </a:solidFill>
              <a:highlight>
                <a:srgbClr val="FFFFFF"/>
              </a:highlight>
            </a:endParaRPr>
          </a:p>
          <a:p>
            <a:pPr marL="0" lvl="0" indent="0" algn="l" rtl="0">
              <a:spcBef>
                <a:spcPts val="1000"/>
              </a:spcBef>
              <a:spcAft>
                <a:spcPts val="0"/>
              </a:spcAft>
              <a:buNone/>
            </a:pPr>
            <a:r>
              <a:rPr lang="en-US" sz="1800" u="sng">
                <a:solidFill>
                  <a:schemeClr val="hlink"/>
                </a:solidFill>
                <a:highlight>
                  <a:srgbClr val="FFFFFF"/>
                </a:highlight>
                <a:hlinkClick r:id="rId3"/>
              </a:rPr>
              <a:t>github.com/martinpacesa/BindCraft</a:t>
            </a:r>
            <a:r>
              <a:rPr lang="en-US" sz="1800">
                <a:solidFill>
                  <a:srgbClr val="191919"/>
                </a:solidFill>
                <a:highlight>
                  <a:srgbClr val="FFFFFF"/>
                </a:highlight>
              </a:rPr>
              <a:t> </a:t>
            </a:r>
            <a:endParaRPr sz="1800">
              <a:solidFill>
                <a:srgbClr val="191919"/>
              </a:solidFill>
              <a:highlight>
                <a:srgbClr val="FFFFFF"/>
              </a:highlight>
            </a:endParaRPr>
          </a:p>
        </p:txBody>
      </p:sp>
      <p:sp>
        <p:nvSpPr>
          <p:cNvPr id="925" name="Google Shape;925;p83"/>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
        <p:nvSpPr>
          <p:cNvPr id="926" name="Google Shape;926;p83"/>
          <p:cNvSpPr txBox="1"/>
          <p:nvPr/>
        </p:nvSpPr>
        <p:spPr>
          <a:xfrm>
            <a:off x="0" y="4096800"/>
            <a:ext cx="4631100" cy="9927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400"/>
              </a:spcBef>
              <a:spcAft>
                <a:spcPts val="0"/>
              </a:spcAft>
              <a:buNone/>
            </a:pPr>
            <a:r>
              <a:rPr lang="en-US" sz="1500">
                <a:solidFill>
                  <a:srgbClr val="333333"/>
                </a:solidFill>
                <a:highlight>
                  <a:srgbClr val="F5F5F5"/>
                </a:highlight>
                <a:latin typeface="Calibri"/>
                <a:ea typeface="Calibri"/>
                <a:cs typeface="Calibri"/>
                <a:sym typeface="Calibri"/>
              </a:rPr>
              <a:t>Martin Pacesa, et al. </a:t>
            </a:r>
            <a:r>
              <a:rPr lang="en-US" sz="1500">
                <a:solidFill>
                  <a:schemeClr val="dk1"/>
                </a:solidFill>
                <a:highlight>
                  <a:srgbClr val="F5F5F5"/>
                </a:highlight>
                <a:latin typeface="Calibri"/>
                <a:ea typeface="Calibri"/>
                <a:cs typeface="Calibri"/>
                <a:sym typeface="Calibri"/>
              </a:rPr>
              <a:t>BindCraft: one-shot design of functional protein binders. </a:t>
            </a:r>
            <a:r>
              <a:rPr lang="en-US" sz="1500" i="1">
                <a:solidFill>
                  <a:srgbClr val="333333"/>
                </a:solidFill>
                <a:highlight>
                  <a:srgbClr val="F5F5F5"/>
                </a:highlight>
                <a:latin typeface="Calibri"/>
                <a:ea typeface="Calibri"/>
                <a:cs typeface="Calibri"/>
                <a:sym typeface="Calibri"/>
              </a:rPr>
              <a:t>bioRxiv </a:t>
            </a:r>
            <a:r>
              <a:rPr lang="en-US" sz="1500">
                <a:solidFill>
                  <a:srgbClr val="333333"/>
                </a:solidFill>
                <a:highlight>
                  <a:srgbClr val="F5F5F5"/>
                </a:highlight>
                <a:latin typeface="Calibri"/>
                <a:ea typeface="Calibri"/>
                <a:cs typeface="Calibri"/>
                <a:sym typeface="Calibri"/>
              </a:rPr>
              <a:t>2024.09.30.615802; doi:10.1101/2024.09.30.615802</a:t>
            </a:r>
            <a:endParaRPr sz="1500">
              <a:solidFill>
                <a:srgbClr val="333333"/>
              </a:solidFill>
              <a:highlight>
                <a:srgbClr val="F5F5F5"/>
              </a:highlight>
              <a:latin typeface="Calibri"/>
              <a:ea typeface="Calibri"/>
              <a:cs typeface="Calibri"/>
              <a:sym typeface="Calibri"/>
            </a:endParaRPr>
          </a:p>
        </p:txBody>
      </p:sp>
      <p:pic>
        <p:nvPicPr>
          <p:cNvPr id="927" name="Google Shape;927;p8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311398" y="0"/>
            <a:ext cx="4706504"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84"/>
          <p:cNvSpPr txBox="1">
            <a:spLocks noGrp="1"/>
          </p:cNvSpPr>
          <p:nvPr>
            <p:ph type="title"/>
          </p:nvPr>
        </p:nvSpPr>
        <p:spPr>
          <a:xfrm>
            <a:off x="82350" y="0"/>
            <a:ext cx="4181700" cy="1487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700" b="1">
                <a:solidFill>
                  <a:srgbClr val="0F1419"/>
                </a:solidFill>
                <a:highlight>
                  <a:srgbClr val="FFFFFF"/>
                </a:highlight>
              </a:rPr>
              <a:t>AlphaBridge: </a:t>
            </a:r>
            <a:br>
              <a:rPr lang="en-US" sz="2700" b="1">
                <a:solidFill>
                  <a:srgbClr val="0F1419"/>
                </a:solidFill>
                <a:highlight>
                  <a:srgbClr val="FFFFFF"/>
                </a:highlight>
              </a:rPr>
            </a:br>
            <a:r>
              <a:rPr lang="en-US" sz="2700" b="1">
                <a:solidFill>
                  <a:srgbClr val="0F1419"/>
                </a:solidFill>
                <a:highlight>
                  <a:srgbClr val="FFFFFF"/>
                </a:highlight>
              </a:rPr>
              <a:t>analysis of predicted macromolecular complexes</a:t>
            </a:r>
            <a:endParaRPr sz="2700"/>
          </a:p>
        </p:txBody>
      </p:sp>
      <p:sp>
        <p:nvSpPr>
          <p:cNvPr id="934" name="Google Shape;934;p84"/>
          <p:cNvSpPr txBox="1">
            <a:spLocks noGrp="1"/>
          </p:cNvSpPr>
          <p:nvPr>
            <p:ph type="body" idx="1"/>
          </p:nvPr>
        </p:nvSpPr>
        <p:spPr>
          <a:xfrm>
            <a:off x="136050" y="1369225"/>
            <a:ext cx="4181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800">
                <a:solidFill>
                  <a:srgbClr val="0F1419"/>
                </a:solidFill>
                <a:highlight>
                  <a:srgbClr val="FFFFFF"/>
                </a:highlight>
                <a:latin typeface="Roboto"/>
                <a:ea typeface="Roboto"/>
                <a:cs typeface="Roboto"/>
                <a:sym typeface="Roboto"/>
              </a:rPr>
              <a:t>interactive platform where users can upload AlphaFold3 prediction files, </a:t>
            </a:r>
            <a:endParaRPr sz="1800">
              <a:solidFill>
                <a:srgbClr val="0F1419"/>
              </a:solidFill>
              <a:highlight>
                <a:srgbClr val="FFFFFF"/>
              </a:highlight>
              <a:latin typeface="Roboto"/>
              <a:ea typeface="Roboto"/>
              <a:cs typeface="Roboto"/>
              <a:sym typeface="Roboto"/>
            </a:endParaRPr>
          </a:p>
          <a:p>
            <a:pPr marL="0" lvl="0" indent="0" algn="l" rtl="0">
              <a:spcBef>
                <a:spcPts val="1000"/>
              </a:spcBef>
              <a:spcAft>
                <a:spcPts val="0"/>
              </a:spcAft>
              <a:buNone/>
            </a:pPr>
            <a:r>
              <a:rPr lang="en-US" sz="1800">
                <a:solidFill>
                  <a:srgbClr val="0F1419"/>
                </a:solidFill>
                <a:highlight>
                  <a:srgbClr val="FFFFFF"/>
                </a:highlight>
                <a:latin typeface="Roboto"/>
                <a:ea typeface="Roboto"/>
                <a:cs typeface="Roboto"/>
                <a:sym typeface="Roboto"/>
              </a:rPr>
              <a:t>visualize the predicted 3D structures, and analyze contact interfaces through an integrated web viewer.</a:t>
            </a:r>
            <a:endParaRPr sz="1800"/>
          </a:p>
          <a:p>
            <a:pPr marL="0" lvl="0" indent="0" algn="l" rtl="0">
              <a:spcBef>
                <a:spcPts val="1000"/>
              </a:spcBef>
              <a:spcAft>
                <a:spcPts val="0"/>
              </a:spcAft>
              <a:buNone/>
            </a:pPr>
            <a:r>
              <a:rPr lang="en-US" sz="2000" u="sng">
                <a:solidFill>
                  <a:schemeClr val="hlink"/>
                </a:solidFill>
                <a:hlinkClick r:id="rId3"/>
              </a:rPr>
              <a:t>https://alpha-bridge.eu/</a:t>
            </a:r>
            <a:r>
              <a:rPr lang="en-US" sz="2000"/>
              <a:t> </a:t>
            </a:r>
            <a:endParaRPr sz="2000"/>
          </a:p>
          <a:p>
            <a:pPr marL="0" lvl="0" indent="0" algn="l" rtl="0">
              <a:spcBef>
                <a:spcPts val="1000"/>
              </a:spcBef>
              <a:spcAft>
                <a:spcPts val="0"/>
              </a:spcAft>
              <a:buNone/>
            </a:pPr>
            <a:r>
              <a:rPr lang="en-US" sz="2000" u="sng">
                <a:solidFill>
                  <a:schemeClr val="hlink"/>
                </a:solidFill>
                <a:hlinkClick r:id="rId4"/>
              </a:rPr>
              <a:t>github.com/PDB-REDO/AlphaBridge</a:t>
            </a:r>
            <a:r>
              <a:rPr lang="en-US" sz="2000"/>
              <a:t> </a:t>
            </a:r>
            <a:endParaRPr sz="2000"/>
          </a:p>
        </p:txBody>
      </p:sp>
      <p:sp>
        <p:nvSpPr>
          <p:cNvPr id="935" name="Google Shape;935;p84"/>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pic>
        <p:nvPicPr>
          <p:cNvPr id="936" name="Google Shape;936;p8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263999" y="0"/>
            <a:ext cx="4880001" cy="5143500"/>
          </a:xfrm>
          <a:prstGeom prst="rect">
            <a:avLst/>
          </a:prstGeom>
          <a:noFill/>
          <a:ln>
            <a:noFill/>
          </a:ln>
        </p:spPr>
      </p:pic>
      <p:sp>
        <p:nvSpPr>
          <p:cNvPr id="937" name="Google Shape;937;p84"/>
          <p:cNvSpPr txBox="1"/>
          <p:nvPr/>
        </p:nvSpPr>
        <p:spPr>
          <a:xfrm>
            <a:off x="14250" y="4204500"/>
            <a:ext cx="4317900" cy="9390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400"/>
              </a:spcBef>
              <a:spcAft>
                <a:spcPts val="0"/>
              </a:spcAft>
              <a:buNone/>
            </a:pPr>
            <a:r>
              <a:rPr lang="en-US">
                <a:solidFill>
                  <a:srgbClr val="333333"/>
                </a:solidFill>
                <a:highlight>
                  <a:srgbClr val="F5F5F5"/>
                </a:highlight>
                <a:latin typeface="Calibri"/>
                <a:ea typeface="Calibri"/>
                <a:cs typeface="Calibri"/>
                <a:sym typeface="Calibri"/>
              </a:rPr>
              <a:t>Álvarez-Salmoral D, et al. </a:t>
            </a:r>
            <a:r>
              <a:rPr lang="en-US">
                <a:solidFill>
                  <a:schemeClr val="dk1"/>
                </a:solidFill>
                <a:highlight>
                  <a:srgbClr val="F5F5F5"/>
                </a:highlight>
                <a:latin typeface="Calibri"/>
                <a:ea typeface="Calibri"/>
                <a:cs typeface="Calibri"/>
                <a:sym typeface="Calibri"/>
              </a:rPr>
              <a:t>AlphaBridge: tools for the analysis of predicted macromolecular complexes. </a:t>
            </a:r>
            <a:r>
              <a:rPr lang="en-US" i="1">
                <a:solidFill>
                  <a:srgbClr val="333333"/>
                </a:solidFill>
                <a:highlight>
                  <a:srgbClr val="F5F5F5"/>
                </a:highlight>
                <a:latin typeface="Calibri"/>
                <a:ea typeface="Calibri"/>
                <a:cs typeface="Calibri"/>
                <a:sym typeface="Calibri"/>
              </a:rPr>
              <a:t>bioRxiv</a:t>
            </a:r>
            <a:r>
              <a:rPr lang="en-US">
                <a:solidFill>
                  <a:srgbClr val="333333"/>
                </a:solidFill>
                <a:highlight>
                  <a:srgbClr val="F5F5F5"/>
                </a:highlight>
                <a:latin typeface="Calibri"/>
                <a:ea typeface="Calibri"/>
                <a:cs typeface="Calibri"/>
                <a:sym typeface="Calibri"/>
              </a:rPr>
              <a:t> 2024.10.23.619601; doi: </a:t>
            </a:r>
            <a:r>
              <a:rPr lang="en-US" u="sng">
                <a:solidFill>
                  <a:schemeClr val="hlink"/>
                </a:solidFill>
                <a:highlight>
                  <a:srgbClr val="F5F5F5"/>
                </a:highlight>
                <a:latin typeface="Calibri"/>
                <a:ea typeface="Calibri"/>
                <a:cs typeface="Calibri"/>
                <a:sym typeface="Calibri"/>
                <a:hlinkClick r:id="rId6"/>
              </a:rPr>
              <a:t>10.1101/2024.10.23.619601</a:t>
            </a:r>
            <a:r>
              <a:rPr lang="en-US">
                <a:solidFill>
                  <a:srgbClr val="333333"/>
                </a:solidFill>
                <a:highlight>
                  <a:srgbClr val="F5F5F5"/>
                </a:highlight>
                <a:latin typeface="Calibri"/>
                <a:ea typeface="Calibri"/>
                <a:cs typeface="Calibri"/>
                <a:sym typeface="Calibri"/>
              </a:rPr>
              <a:t> </a:t>
            </a:r>
            <a:endParaRPr>
              <a:solidFill>
                <a:srgbClr val="333333"/>
              </a:solidFill>
              <a:highlight>
                <a:srgbClr val="F5F5F5"/>
              </a:highlight>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BAAEAF-60A2-7FE2-708A-26FEBD140BC0}"/>
              </a:ext>
            </a:extLst>
          </p:cNvPr>
          <p:cNvSpPr>
            <a:spLocks noGrp="1"/>
          </p:cNvSpPr>
          <p:nvPr>
            <p:ph type="title"/>
          </p:nvPr>
        </p:nvSpPr>
        <p:spPr/>
        <p:txBody>
          <a:bodyPr/>
          <a:lstStyle/>
          <a:p>
            <a:r>
              <a:rPr lang="en-US" dirty="0"/>
              <a:t>Boltz-1x</a:t>
            </a:r>
          </a:p>
        </p:txBody>
      </p:sp>
      <p:sp>
        <p:nvSpPr>
          <p:cNvPr id="3" name="Zástupný text 2">
            <a:extLst>
              <a:ext uri="{FF2B5EF4-FFF2-40B4-BE49-F238E27FC236}">
                <a16:creationId xmlns:a16="http://schemas.microsoft.com/office/drawing/2014/main" id="{CFD051EA-0EAA-D35F-4F40-C5C2639F0DF5}"/>
              </a:ext>
            </a:extLst>
          </p:cNvPr>
          <p:cNvSpPr>
            <a:spLocks noGrp="1"/>
          </p:cNvSpPr>
          <p:nvPr>
            <p:ph type="body" idx="1"/>
          </p:nvPr>
        </p:nvSpPr>
        <p:spPr>
          <a:xfrm>
            <a:off x="130628" y="1369219"/>
            <a:ext cx="7886699" cy="3263400"/>
          </a:xfrm>
        </p:spPr>
        <p:txBody>
          <a:bodyPr>
            <a:normAutofit fontScale="92500" lnSpcReduction="10000"/>
          </a:bodyPr>
          <a:lstStyle/>
          <a:p>
            <a:r>
              <a:rPr lang="en-US" dirty="0"/>
              <a:t>MIT </a:t>
            </a:r>
            <a:r>
              <a:rPr lang="en-US" dirty="0" err="1"/>
              <a:t>licence</a:t>
            </a:r>
            <a:r>
              <a:rPr lang="en-US" dirty="0"/>
              <a:t> </a:t>
            </a:r>
          </a:p>
          <a:p>
            <a:r>
              <a:rPr lang="en-US" dirty="0"/>
              <a:t>Fully open model </a:t>
            </a:r>
          </a:p>
          <a:p>
            <a:r>
              <a:rPr lang="en-US" dirty="0"/>
              <a:t>Updated 1</a:t>
            </a:r>
            <a:r>
              <a:rPr lang="en-US" baseline="30000" dirty="0"/>
              <a:t>st</a:t>
            </a:r>
            <a:r>
              <a:rPr lang="en-US" dirty="0"/>
              <a:t> May 2025</a:t>
            </a:r>
          </a:p>
          <a:p>
            <a:endParaRPr lang="en-US" dirty="0"/>
          </a:p>
          <a:p>
            <a:r>
              <a:rPr lang="en-US" dirty="0">
                <a:hlinkClick r:id="rId2"/>
              </a:rPr>
              <a:t>https://github.com/jwohlwend/boltz</a:t>
            </a:r>
            <a:r>
              <a:rPr lang="en-US" dirty="0"/>
              <a:t> </a:t>
            </a:r>
          </a:p>
          <a:p>
            <a:r>
              <a:rPr lang="en-US" dirty="0">
                <a:hlinkClick r:id="rId3"/>
              </a:rPr>
              <a:t>https://colab.research.google.com/github/sokrypton/ColabFold/blob/main/Boltz1.ipynb</a:t>
            </a:r>
            <a:r>
              <a:rPr lang="en-US" dirty="0"/>
              <a:t> </a:t>
            </a:r>
          </a:p>
        </p:txBody>
      </p:sp>
      <p:sp>
        <p:nvSpPr>
          <p:cNvPr id="4" name="Zástupný symbol pro číslo snímku 3">
            <a:extLst>
              <a:ext uri="{FF2B5EF4-FFF2-40B4-BE49-F238E27FC236}">
                <a16:creationId xmlns:a16="http://schemas.microsoft.com/office/drawing/2014/main" id="{D8E8C50C-22CC-0603-C51E-8660EA7CCD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pic>
        <p:nvPicPr>
          <p:cNvPr id="2050" name="Picture 2" descr="Tento obrázek nemá žádný alternativní popisek">
            <a:extLst>
              <a:ext uri="{FF2B5EF4-FFF2-40B4-BE49-F238E27FC236}">
                <a16:creationId xmlns:a16="http://schemas.microsoft.com/office/drawing/2014/main" id="{F646684D-E02D-2A7A-8416-C07B845A5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8839" y="0"/>
            <a:ext cx="5385161" cy="302915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46AEAB03-D091-9CF6-198A-90A31406D5D5}"/>
              </a:ext>
            </a:extLst>
          </p:cNvPr>
          <p:cNvSpPr txBox="1"/>
          <p:nvPr/>
        </p:nvSpPr>
        <p:spPr>
          <a:xfrm>
            <a:off x="130629" y="4608046"/>
            <a:ext cx="4572000" cy="523220"/>
          </a:xfrm>
          <a:prstGeom prst="rect">
            <a:avLst/>
          </a:prstGeom>
          <a:noFill/>
        </p:spPr>
        <p:txBody>
          <a:bodyPr wrap="square">
            <a:spAutoFit/>
          </a:bodyPr>
          <a:lstStyle/>
          <a:p>
            <a:pPr fontAlgn="base">
              <a:spcBef>
                <a:spcPts val="375"/>
              </a:spcBef>
            </a:pPr>
            <a:r>
              <a:rPr lang="en-US" b="0" i="0" dirty="0">
                <a:solidFill>
                  <a:srgbClr val="333333"/>
                </a:solidFill>
                <a:effectLst/>
                <a:latin typeface="GillSansRegular"/>
              </a:rPr>
              <a:t>Wohlwend J</a:t>
            </a:r>
            <a:r>
              <a:rPr lang="en-US" b="0" i="0" dirty="0">
                <a:solidFill>
                  <a:srgbClr val="333333"/>
                </a:solidFill>
                <a:effectLst/>
                <a:latin typeface="inherit"/>
              </a:rPr>
              <a:t>, et al. </a:t>
            </a:r>
            <a:r>
              <a:rPr lang="en-US" b="0" i="0" dirty="0">
                <a:solidFill>
                  <a:srgbClr val="333333"/>
                </a:solidFill>
                <a:effectLst/>
                <a:latin typeface="GillSansRegular"/>
              </a:rPr>
              <a:t>: </a:t>
            </a:r>
            <a:r>
              <a:rPr lang="en-US" b="0" i="0" dirty="0">
                <a:solidFill>
                  <a:srgbClr val="000000"/>
                </a:solidFill>
                <a:effectLst/>
                <a:latin typeface="GillSansRegular"/>
              </a:rPr>
              <a:t>B</a:t>
            </a:r>
            <a:r>
              <a:rPr lang="en-US" b="0" i="0" cap="small" dirty="0">
                <a:solidFill>
                  <a:srgbClr val="000000"/>
                </a:solidFill>
                <a:effectLst/>
                <a:latin typeface="inherit"/>
              </a:rPr>
              <a:t>oltz</a:t>
            </a:r>
            <a:r>
              <a:rPr lang="en-US" b="0" i="0" dirty="0">
                <a:solidFill>
                  <a:srgbClr val="000000"/>
                </a:solidFill>
                <a:effectLst/>
                <a:latin typeface="GillSansRegular"/>
              </a:rPr>
              <a:t>-1 Democratizing Biomolecular Interaction Modeling. </a:t>
            </a:r>
            <a:r>
              <a:rPr lang="en-US" b="0" i="0" dirty="0" err="1">
                <a:solidFill>
                  <a:srgbClr val="333333"/>
                </a:solidFill>
                <a:effectLst/>
                <a:latin typeface="inherit"/>
              </a:rPr>
              <a:t>bioRxiv</a:t>
            </a:r>
            <a:r>
              <a:rPr lang="en-US" b="0" i="0" dirty="0">
                <a:solidFill>
                  <a:srgbClr val="333333"/>
                </a:solidFill>
                <a:effectLst/>
                <a:latin typeface="inherit"/>
              </a:rPr>
              <a:t> 2024.11.19.624167</a:t>
            </a:r>
            <a:endParaRPr lang="en-US" b="0" i="0" dirty="0">
              <a:solidFill>
                <a:srgbClr val="333333"/>
              </a:solidFill>
              <a:effectLst/>
              <a:latin typeface="Helvetica Neue" panose="020B0604020202020204" charset="0"/>
            </a:endParaRPr>
          </a:p>
        </p:txBody>
      </p:sp>
    </p:spTree>
    <p:extLst>
      <p:ext uri="{BB962C8B-B14F-4D97-AF65-F5344CB8AC3E}">
        <p14:creationId xmlns:p14="http://schemas.microsoft.com/office/powerpoint/2010/main" val="1144819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cs" dirty="0"/>
              <a:t>How to run Boltz-2 in Rowan</a:t>
            </a:r>
            <a:endParaRPr dirty="0"/>
          </a:p>
        </p:txBody>
      </p:sp>
      <p:sp>
        <p:nvSpPr>
          <p:cNvPr id="81" name="Google Shape;81;p16"/>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dirty="0"/>
          </a:p>
        </p:txBody>
      </p:sp>
      <p:sp>
        <p:nvSpPr>
          <p:cNvPr id="82" name="Google Shape;82;p16"/>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cs"/>
              <a:t>26</a:t>
            </a:fld>
            <a:endParaRPr/>
          </a:p>
        </p:txBody>
      </p:sp>
      <p:pic>
        <p:nvPicPr>
          <p:cNvPr id="83" name="Google Shape;83;p16"/>
          <p:cNvPicPr preferRelativeResize="0"/>
          <p:nvPr/>
        </p:nvPicPr>
        <p:blipFill>
          <a:blip r:embed="rId3">
            <a:alphaModFix/>
          </a:blip>
          <a:stretch>
            <a:fillRect/>
          </a:stretch>
        </p:blipFill>
        <p:spPr>
          <a:xfrm>
            <a:off x="491338" y="1193724"/>
            <a:ext cx="4389426" cy="3740176"/>
          </a:xfrm>
          <a:prstGeom prst="rect">
            <a:avLst/>
          </a:prstGeom>
          <a:noFill/>
          <a:ln>
            <a:noFill/>
          </a:ln>
        </p:spPr>
      </p:pic>
      <p:sp>
        <p:nvSpPr>
          <p:cNvPr id="84" name="Google Shape;84;p16"/>
          <p:cNvSpPr txBox="1"/>
          <p:nvPr/>
        </p:nvSpPr>
        <p:spPr>
          <a:xfrm>
            <a:off x="0" y="4733800"/>
            <a:ext cx="457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cs" u="sng">
                <a:solidFill>
                  <a:schemeClr val="hlink"/>
                </a:solidFill>
                <a:hlinkClick r:id="rId4"/>
              </a:rPr>
              <a:t>https://rowansci.com/blog/how-to-run-boltz-2</a:t>
            </a:r>
            <a:r>
              <a:rPr lang="cs"/>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BDE4D4-F033-A009-1A2E-7B3AEA2A6A9F}"/>
              </a:ext>
            </a:extLst>
          </p:cNvPr>
          <p:cNvSpPr>
            <a:spLocks noGrp="1"/>
          </p:cNvSpPr>
          <p:nvPr>
            <p:ph type="title"/>
          </p:nvPr>
        </p:nvSpPr>
        <p:spPr/>
        <p:txBody>
          <a:bodyPr/>
          <a:lstStyle/>
          <a:p>
            <a:endParaRPr lang="en-US"/>
          </a:p>
        </p:txBody>
      </p:sp>
      <p:sp>
        <p:nvSpPr>
          <p:cNvPr id="3" name="Zástupný text 2">
            <a:extLst>
              <a:ext uri="{FF2B5EF4-FFF2-40B4-BE49-F238E27FC236}">
                <a16:creationId xmlns:a16="http://schemas.microsoft.com/office/drawing/2014/main" id="{71678BCB-8278-27A3-C0BB-A989C8F2078E}"/>
              </a:ext>
            </a:extLst>
          </p:cNvPr>
          <p:cNvSpPr>
            <a:spLocks noGrp="1"/>
          </p:cNvSpPr>
          <p:nvPr>
            <p:ph type="body" idx="1"/>
          </p:nvPr>
        </p:nvSpPr>
        <p:spPr/>
        <p:txBody>
          <a:bodyPr/>
          <a:lstStyle/>
          <a:p>
            <a:endParaRPr lang="en-US"/>
          </a:p>
        </p:txBody>
      </p:sp>
      <p:sp>
        <p:nvSpPr>
          <p:cNvPr id="4" name="Zástupný symbol pro číslo snímku 3">
            <a:extLst>
              <a:ext uri="{FF2B5EF4-FFF2-40B4-BE49-F238E27FC236}">
                <a16:creationId xmlns:a16="http://schemas.microsoft.com/office/drawing/2014/main" id="{010F97C8-19B3-5660-544C-BEA50A4691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spTree>
    <p:extLst>
      <p:ext uri="{BB962C8B-B14F-4D97-AF65-F5344CB8AC3E}">
        <p14:creationId xmlns:p14="http://schemas.microsoft.com/office/powerpoint/2010/main" val="1222057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2"/>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482" name="Google Shape;482;p52"/>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
        <p:nvSpPr>
          <p:cNvPr id="483" name="Google Shape;483;p52"/>
          <p:cNvSpPr txBox="1"/>
          <p:nvPr/>
        </p:nvSpPr>
        <p:spPr>
          <a:xfrm>
            <a:off x="145325" y="59709"/>
            <a:ext cx="7527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latin typeface="Calibri"/>
                <a:ea typeface="Calibri"/>
                <a:cs typeface="Calibri"/>
                <a:sym typeface="Calibri"/>
              </a:rPr>
              <a:t>Complete structures of 48 model organism proteomes</a:t>
            </a:r>
            <a:endParaRPr sz="2600">
              <a:latin typeface="Calibri"/>
              <a:ea typeface="Calibri"/>
              <a:cs typeface="Calibri"/>
              <a:sym typeface="Calibri"/>
            </a:endParaRPr>
          </a:p>
        </p:txBody>
      </p:sp>
      <p:pic>
        <p:nvPicPr>
          <p:cNvPr id="484" name="Google Shape;484;p52"/>
          <p:cNvPicPr preferRelativeResize="0"/>
          <p:nvPr/>
        </p:nvPicPr>
        <p:blipFill>
          <a:blip r:embed="rId3">
            <a:alphaModFix/>
          </a:blip>
          <a:stretch>
            <a:fillRect/>
          </a:stretch>
        </p:blipFill>
        <p:spPr>
          <a:xfrm>
            <a:off x="7934016" y="5"/>
            <a:ext cx="762007" cy="558158"/>
          </a:xfrm>
          <a:prstGeom prst="rect">
            <a:avLst/>
          </a:prstGeom>
          <a:noFill/>
          <a:ln>
            <a:noFill/>
          </a:ln>
        </p:spPr>
      </p:pic>
      <p:sp>
        <p:nvSpPr>
          <p:cNvPr id="485" name="Google Shape;485;p52"/>
          <p:cNvSpPr txBox="1"/>
          <p:nvPr/>
        </p:nvSpPr>
        <p:spPr>
          <a:xfrm>
            <a:off x="145325" y="558175"/>
            <a:ext cx="8057700" cy="84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450">
                <a:solidFill>
                  <a:schemeClr val="dk1"/>
                </a:solidFill>
                <a:highlight>
                  <a:srgbClr val="FFFFFF"/>
                </a:highlight>
              </a:rPr>
              <a:t>AlphaFold DB currently provides predicted structures for the 48 organisms (including human), </a:t>
            </a:r>
            <a:br>
              <a:rPr lang="en-US" sz="1450">
                <a:solidFill>
                  <a:schemeClr val="dk1"/>
                </a:solidFill>
                <a:highlight>
                  <a:srgbClr val="FFFFFF"/>
                </a:highlight>
              </a:rPr>
            </a:br>
            <a:r>
              <a:rPr lang="en-US" sz="1450">
                <a:solidFill>
                  <a:schemeClr val="dk1"/>
                </a:solidFill>
                <a:highlight>
                  <a:srgbClr val="FFFFFF"/>
                </a:highlight>
              </a:rPr>
              <a:t>as well as the majority of </a:t>
            </a:r>
            <a:r>
              <a:rPr lang="en-US" sz="1450">
                <a:solidFill>
                  <a:srgbClr val="3B6FB6"/>
                </a:solidFill>
                <a:highlight>
                  <a:srgbClr val="FFFFFF"/>
                </a:highlight>
                <a:uFill>
                  <a:noFill/>
                </a:uFill>
                <a:hlinkClick r:id="rId4">
                  <a:extLst>
                    <a:ext uri="{A12FA001-AC4F-418D-AE19-62706E023703}">
                      <ahyp:hlinkClr xmlns:ahyp="http://schemas.microsoft.com/office/drawing/2018/hyperlinkcolor" val="tx"/>
                    </a:ext>
                  </a:extLst>
                </a:hlinkClick>
              </a:rPr>
              <a:t>Swiss-Prot.</a:t>
            </a:r>
            <a:r>
              <a:rPr lang="en-US"/>
              <a:t> </a:t>
            </a:r>
            <a:r>
              <a:rPr lang="en-US" b="1"/>
              <a:t>&gt;200 M structures</a:t>
            </a:r>
            <a:endParaRPr b="1"/>
          </a:p>
          <a:p>
            <a:pPr marL="0" lvl="0" indent="0" algn="l" rtl="0">
              <a:spcBef>
                <a:spcPts val="0"/>
              </a:spcBef>
              <a:spcAft>
                <a:spcPts val="0"/>
              </a:spcAft>
              <a:buNone/>
            </a:pPr>
            <a:endParaRPr/>
          </a:p>
        </p:txBody>
      </p:sp>
      <p:pic>
        <p:nvPicPr>
          <p:cNvPr id="486" name="Google Shape;486;p52"/>
          <p:cNvPicPr preferRelativeResize="0"/>
          <p:nvPr/>
        </p:nvPicPr>
        <p:blipFill>
          <a:blip r:embed="rId5">
            <a:alphaModFix/>
          </a:blip>
          <a:stretch>
            <a:fillRect/>
          </a:stretch>
        </p:blipFill>
        <p:spPr>
          <a:xfrm>
            <a:off x="628650" y="1283034"/>
            <a:ext cx="6229350" cy="2491740"/>
          </a:xfrm>
          <a:prstGeom prst="rect">
            <a:avLst/>
          </a:prstGeom>
          <a:noFill/>
          <a:ln>
            <a:noFill/>
          </a:ln>
        </p:spPr>
      </p:pic>
      <p:pic>
        <p:nvPicPr>
          <p:cNvPr id="487" name="Google Shape;487;p52"/>
          <p:cNvPicPr preferRelativeResize="0"/>
          <p:nvPr/>
        </p:nvPicPr>
        <p:blipFill>
          <a:blip r:embed="rId6">
            <a:alphaModFix/>
          </a:blip>
          <a:stretch>
            <a:fillRect/>
          </a:stretch>
        </p:blipFill>
        <p:spPr>
          <a:xfrm>
            <a:off x="628650" y="2697472"/>
            <a:ext cx="6229349" cy="2446029"/>
          </a:xfrm>
          <a:prstGeom prst="rect">
            <a:avLst/>
          </a:prstGeom>
          <a:noFill/>
          <a:ln>
            <a:noFill/>
          </a:ln>
        </p:spPr>
      </p:pic>
      <p:pic>
        <p:nvPicPr>
          <p:cNvPr id="488" name="Google Shape;488;p52"/>
          <p:cNvPicPr preferRelativeResize="0"/>
          <p:nvPr/>
        </p:nvPicPr>
        <p:blipFill>
          <a:blip r:embed="rId7">
            <a:alphaModFix/>
          </a:blip>
          <a:stretch>
            <a:fillRect/>
          </a:stretch>
        </p:blipFill>
        <p:spPr>
          <a:xfrm>
            <a:off x="628650" y="4119173"/>
            <a:ext cx="6229349" cy="10243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6" y="0"/>
            <a:ext cx="9143994" cy="755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cs" dirty="0"/>
              <a:t>How to run </a:t>
            </a:r>
            <a:r>
              <a:rPr lang="en-US" dirty="0"/>
              <a:t>models </a:t>
            </a:r>
            <a:r>
              <a:rPr lang="cs" dirty="0"/>
              <a:t>in ChimeraX</a:t>
            </a:r>
            <a:endParaRPr dirty="0"/>
          </a:p>
        </p:txBody>
      </p:sp>
      <p:sp>
        <p:nvSpPr>
          <p:cNvPr id="91" name="Google Shape;91;p17"/>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92" name="Google Shape;92;p17"/>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cs"/>
              <a:t>29</a:t>
            </a:fld>
            <a:endParaRPr/>
          </a:p>
        </p:txBody>
      </p:sp>
      <p:sp>
        <p:nvSpPr>
          <p:cNvPr id="93" name="Google Shape;93;p17"/>
          <p:cNvSpPr txBox="1"/>
          <p:nvPr/>
        </p:nvSpPr>
        <p:spPr>
          <a:xfrm>
            <a:off x="-150" y="4767275"/>
            <a:ext cx="64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cs" u="sng">
                <a:solidFill>
                  <a:schemeClr val="hlink"/>
                </a:solidFill>
                <a:hlinkClick r:id="rId3"/>
              </a:rPr>
              <a:t>https://www.rbvi.ucsf.edu/chimerax/data/boltz-apr2025/boltz_help.html</a:t>
            </a:r>
            <a:r>
              <a:rPr lang="cs"/>
              <a:t> </a:t>
            </a:r>
            <a:endParaRPr/>
          </a:p>
        </p:txBody>
      </p:sp>
      <p:pic>
        <p:nvPicPr>
          <p:cNvPr id="94" name="Google Shape;94;p17"/>
          <p:cNvPicPr preferRelativeResize="0"/>
          <p:nvPr/>
        </p:nvPicPr>
        <p:blipFill>
          <a:blip r:embed="rId4">
            <a:alphaModFix/>
          </a:blip>
          <a:stretch>
            <a:fillRect/>
          </a:stretch>
        </p:blipFill>
        <p:spPr>
          <a:xfrm>
            <a:off x="628650" y="755400"/>
            <a:ext cx="7886699" cy="40672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36"/>
          <p:cNvPicPr preferRelativeResize="0"/>
          <p:nvPr/>
        </p:nvPicPr>
        <p:blipFill rotWithShape="1">
          <a:blip r:embed="rId3">
            <a:alphaModFix/>
          </a:blip>
          <a:srcRect/>
          <a:stretch/>
        </p:blipFill>
        <p:spPr>
          <a:xfrm>
            <a:off x="1020972" y="798486"/>
            <a:ext cx="5456519" cy="3546530"/>
          </a:xfrm>
          <a:prstGeom prst="rect">
            <a:avLst/>
          </a:prstGeom>
          <a:noFill/>
          <a:ln>
            <a:noFill/>
          </a:ln>
        </p:spPr>
      </p:pic>
      <p:sp>
        <p:nvSpPr>
          <p:cNvPr id="271" name="Google Shape;271;p36"/>
          <p:cNvSpPr txBox="1"/>
          <p:nvPr/>
        </p:nvSpPr>
        <p:spPr>
          <a:xfrm>
            <a:off x="-3" y="151976"/>
            <a:ext cx="62829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CASP14(2020) - AlphaFold2 wins</a:t>
            </a:r>
            <a:endParaRPr/>
          </a:p>
        </p:txBody>
      </p:sp>
      <p:sp>
        <p:nvSpPr>
          <p:cNvPr id="272" name="Google Shape;272;p36"/>
          <p:cNvSpPr txBox="1"/>
          <p:nvPr/>
        </p:nvSpPr>
        <p:spPr>
          <a:xfrm>
            <a:off x="1125059" y="4296178"/>
            <a:ext cx="64155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u="sng">
                <a:solidFill>
                  <a:schemeClr val="hlink"/>
                </a:solidFill>
                <a:latin typeface="Calibri"/>
                <a:ea typeface="Calibri"/>
                <a:cs typeface="Calibri"/>
                <a:sym typeface="Calibri"/>
                <a:hlinkClick r:id="rId4"/>
              </a:rPr>
              <a:t>https://predictioncenter.org/casp14/doc/presentations/2020_11_30_CASP14_Introduction_Moult.pdf</a:t>
            </a:r>
            <a:r>
              <a:rPr lang="en-US" sz="1000">
                <a:solidFill>
                  <a:schemeClr val="dk1"/>
                </a:solidFill>
                <a:latin typeface="Calibri"/>
                <a:ea typeface="Calibri"/>
                <a:cs typeface="Calibri"/>
                <a:sym typeface="Calibri"/>
              </a:rPr>
              <a:t> </a:t>
            </a:r>
            <a:endParaRPr/>
          </a:p>
        </p:txBody>
      </p:sp>
      <p:pic>
        <p:nvPicPr>
          <p:cNvPr id="273" name="Google Shape;273;p36"/>
          <p:cNvPicPr preferRelativeResize="0"/>
          <p:nvPr/>
        </p:nvPicPr>
        <p:blipFill>
          <a:blip r:embed="rId5">
            <a:alphaModFix/>
          </a:blip>
          <a:stretch>
            <a:fillRect/>
          </a:stretch>
        </p:blipFill>
        <p:spPr>
          <a:xfrm>
            <a:off x="258966" y="4140249"/>
            <a:ext cx="762007" cy="558158"/>
          </a:xfrm>
          <a:prstGeom prst="rect">
            <a:avLst/>
          </a:prstGeom>
          <a:noFill/>
          <a:ln>
            <a:noFill/>
          </a:ln>
        </p:spPr>
      </p:pic>
      <p:pic>
        <p:nvPicPr>
          <p:cNvPr id="274" name="Google Shape;274;p36"/>
          <p:cNvPicPr preferRelativeResize="0"/>
          <p:nvPr/>
        </p:nvPicPr>
        <p:blipFill rotWithShape="1">
          <a:blip r:embed="rId6">
            <a:alphaModFix/>
          </a:blip>
          <a:srcRect l="20417" r="18599"/>
          <a:stretch/>
        </p:blipFill>
        <p:spPr>
          <a:xfrm>
            <a:off x="6802750" y="0"/>
            <a:ext cx="2341250" cy="2591425"/>
          </a:xfrm>
          <a:prstGeom prst="rect">
            <a:avLst/>
          </a:prstGeom>
          <a:noFill/>
          <a:ln>
            <a:noFill/>
          </a:ln>
        </p:spPr>
      </p:pic>
      <p:sp>
        <p:nvSpPr>
          <p:cNvPr id="275" name="Google Shape;275;p36"/>
          <p:cNvSpPr/>
          <p:nvPr/>
        </p:nvSpPr>
        <p:spPr>
          <a:xfrm>
            <a:off x="6157900" y="0"/>
            <a:ext cx="16527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GDT_TS = 96.5</a:t>
            </a:r>
            <a:endParaRPr/>
          </a:p>
        </p:txBody>
      </p:sp>
      <p:pic>
        <p:nvPicPr>
          <p:cNvPr id="276" name="Google Shape;276;p36"/>
          <p:cNvPicPr preferRelativeResize="0"/>
          <p:nvPr/>
        </p:nvPicPr>
        <p:blipFill rotWithShape="1">
          <a:blip r:embed="rId7">
            <a:alphaModFix/>
          </a:blip>
          <a:srcRect l="33461" r="33622"/>
          <a:stretch/>
        </p:blipFill>
        <p:spPr>
          <a:xfrm>
            <a:off x="6962142" y="2591426"/>
            <a:ext cx="2106110" cy="2540550"/>
          </a:xfrm>
          <a:prstGeom prst="rect">
            <a:avLst/>
          </a:prstGeom>
          <a:noFill/>
          <a:ln>
            <a:noFill/>
          </a:ln>
        </p:spPr>
      </p:pic>
      <p:sp>
        <p:nvSpPr>
          <p:cNvPr id="277" name="Google Shape;277;p36"/>
          <p:cNvSpPr txBox="1"/>
          <p:nvPr/>
        </p:nvSpPr>
        <p:spPr>
          <a:xfrm>
            <a:off x="6157895" y="2474850"/>
            <a:ext cx="1896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GDT_TS = 44.6</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B0D70C-1376-4DB9-264A-E9EE430C9A17}"/>
              </a:ext>
            </a:extLst>
          </p:cNvPr>
          <p:cNvSpPr>
            <a:spLocks noGrp="1"/>
          </p:cNvSpPr>
          <p:nvPr>
            <p:ph type="title"/>
          </p:nvPr>
        </p:nvSpPr>
        <p:spPr/>
        <p:txBody>
          <a:bodyPr>
            <a:normAutofit/>
          </a:bodyPr>
          <a:lstStyle/>
          <a:p>
            <a:r>
              <a:rPr lang="cs-CZ" dirty="0"/>
              <a:t>Boltz-2 </a:t>
            </a:r>
            <a:r>
              <a:rPr lang="cs-CZ" dirty="0" err="1"/>
              <a:t>predicted</a:t>
            </a:r>
            <a:r>
              <a:rPr lang="cs-CZ" dirty="0"/>
              <a:t> </a:t>
            </a:r>
            <a:r>
              <a:rPr lang="cs-CZ" dirty="0" err="1"/>
              <a:t>affinities</a:t>
            </a:r>
            <a:endParaRPr lang="en-US" dirty="0"/>
          </a:p>
        </p:txBody>
      </p:sp>
      <p:sp>
        <p:nvSpPr>
          <p:cNvPr id="3" name="Zástupný text 2">
            <a:extLst>
              <a:ext uri="{FF2B5EF4-FFF2-40B4-BE49-F238E27FC236}">
                <a16:creationId xmlns:a16="http://schemas.microsoft.com/office/drawing/2014/main" id="{4EA841D8-268D-47F5-47EB-C4C8F040AF81}"/>
              </a:ext>
            </a:extLst>
          </p:cNvPr>
          <p:cNvSpPr>
            <a:spLocks noGrp="1"/>
          </p:cNvSpPr>
          <p:nvPr>
            <p:ph type="body" idx="1"/>
          </p:nvPr>
        </p:nvSpPr>
        <p:spPr/>
        <p:txBody>
          <a:bodyPr/>
          <a:lstStyle/>
          <a:p>
            <a:endParaRPr lang="en-US" dirty="0"/>
          </a:p>
        </p:txBody>
      </p:sp>
      <p:sp>
        <p:nvSpPr>
          <p:cNvPr id="4" name="Zástupný text 3">
            <a:extLst>
              <a:ext uri="{FF2B5EF4-FFF2-40B4-BE49-F238E27FC236}">
                <a16:creationId xmlns:a16="http://schemas.microsoft.com/office/drawing/2014/main" id="{DDECDAE4-AA78-C4D5-8731-7E3E1458968A}"/>
              </a:ext>
            </a:extLst>
          </p:cNvPr>
          <p:cNvSpPr>
            <a:spLocks noGrp="1"/>
          </p:cNvSpPr>
          <p:nvPr>
            <p:ph type="body" idx="2"/>
          </p:nvPr>
        </p:nvSpPr>
        <p:spPr>
          <a:xfrm>
            <a:off x="0" y="1886343"/>
            <a:ext cx="3868200" cy="2763600"/>
          </a:xfrm>
        </p:spPr>
        <p:txBody>
          <a:bodyPr/>
          <a:lstStyle/>
          <a:p>
            <a:r>
              <a:rPr lang="cs-CZ" dirty="0"/>
              <a:t>PIN8_ARATH</a:t>
            </a:r>
            <a:endParaRPr lang="en-US" dirty="0"/>
          </a:p>
        </p:txBody>
      </p:sp>
      <p:sp>
        <p:nvSpPr>
          <p:cNvPr id="5" name="Zástupný text 4">
            <a:extLst>
              <a:ext uri="{FF2B5EF4-FFF2-40B4-BE49-F238E27FC236}">
                <a16:creationId xmlns:a16="http://schemas.microsoft.com/office/drawing/2014/main" id="{44759DFB-F0A2-122B-04F4-584150053750}"/>
              </a:ext>
            </a:extLst>
          </p:cNvPr>
          <p:cNvSpPr>
            <a:spLocks noGrp="1"/>
          </p:cNvSpPr>
          <p:nvPr>
            <p:ph type="body" idx="3"/>
          </p:nvPr>
        </p:nvSpPr>
        <p:spPr/>
        <p:txBody>
          <a:bodyPr/>
          <a:lstStyle/>
          <a:p>
            <a:endParaRPr lang="en-US"/>
          </a:p>
        </p:txBody>
      </p:sp>
      <p:sp>
        <p:nvSpPr>
          <p:cNvPr id="6" name="Zástupný text 5">
            <a:extLst>
              <a:ext uri="{FF2B5EF4-FFF2-40B4-BE49-F238E27FC236}">
                <a16:creationId xmlns:a16="http://schemas.microsoft.com/office/drawing/2014/main" id="{747247E1-126D-1379-9D47-82A7EA7D35D1}"/>
              </a:ext>
            </a:extLst>
          </p:cNvPr>
          <p:cNvSpPr>
            <a:spLocks noGrp="1"/>
          </p:cNvSpPr>
          <p:nvPr>
            <p:ph type="body" idx="4"/>
          </p:nvPr>
        </p:nvSpPr>
        <p:spPr/>
        <p:txBody>
          <a:bodyPr/>
          <a:lstStyle/>
          <a:p>
            <a:endParaRPr lang="en-US"/>
          </a:p>
        </p:txBody>
      </p:sp>
      <p:sp>
        <p:nvSpPr>
          <p:cNvPr id="7" name="Zástupný symbol pro číslo snímku 6">
            <a:extLst>
              <a:ext uri="{FF2B5EF4-FFF2-40B4-BE49-F238E27FC236}">
                <a16:creationId xmlns:a16="http://schemas.microsoft.com/office/drawing/2014/main" id="{E2F699B3-25C1-B21C-0E0C-2EFF3E5DC0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pic>
        <p:nvPicPr>
          <p:cNvPr id="11" name="Obrázek 10">
            <a:extLst>
              <a:ext uri="{FF2B5EF4-FFF2-40B4-BE49-F238E27FC236}">
                <a16:creationId xmlns:a16="http://schemas.microsoft.com/office/drawing/2014/main" id="{164CBE40-60AC-FE15-528E-605E55963601}"/>
              </a:ext>
            </a:extLst>
          </p:cNvPr>
          <p:cNvPicPr>
            <a:picLocks noChangeAspect="1"/>
          </p:cNvPicPr>
          <p:nvPr/>
        </p:nvPicPr>
        <p:blipFill>
          <a:blip r:embed="rId2"/>
          <a:stretch>
            <a:fillRect/>
          </a:stretch>
        </p:blipFill>
        <p:spPr>
          <a:xfrm>
            <a:off x="2485476" y="1081455"/>
            <a:ext cx="6658524" cy="4062046"/>
          </a:xfrm>
          <a:prstGeom prst="rect">
            <a:avLst/>
          </a:prstGeom>
        </p:spPr>
      </p:pic>
    </p:spTree>
    <p:extLst>
      <p:ext uri="{BB962C8B-B14F-4D97-AF65-F5344CB8AC3E}">
        <p14:creationId xmlns:p14="http://schemas.microsoft.com/office/powerpoint/2010/main" val="4052705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0"/>
          <p:cNvSpPr txBox="1">
            <a:spLocks noGrp="1"/>
          </p:cNvSpPr>
          <p:nvPr>
            <p:ph type="title"/>
          </p:nvPr>
        </p:nvSpPr>
        <p:spPr>
          <a:xfrm>
            <a:off x="623888" y="1282304"/>
            <a:ext cx="7886700" cy="2139600"/>
          </a:xfrm>
          <a:prstGeom prst="rect">
            <a:avLst/>
          </a:prstGeom>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en-US"/>
              <a:t>How?</a:t>
            </a:r>
            <a:endParaRPr/>
          </a:p>
        </p:txBody>
      </p:sp>
      <p:sp>
        <p:nvSpPr>
          <p:cNvPr id="313" name="Google Shape;313;p40"/>
          <p:cNvSpPr txBox="1">
            <a:spLocks noGrp="1"/>
          </p:cNvSpPr>
          <p:nvPr>
            <p:ph type="body" idx="1"/>
          </p:nvPr>
        </p:nvSpPr>
        <p:spPr>
          <a:xfrm>
            <a:off x="623888" y="3442097"/>
            <a:ext cx="7886700" cy="1125300"/>
          </a:xfrm>
          <a:prstGeom prst="rect">
            <a:avLst/>
          </a:prstGeom>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None/>
            </a:pPr>
            <a:r>
              <a:rPr lang="en-US"/>
              <a:t>AlphaFold - under the hood*</a:t>
            </a:r>
            <a:endParaRPr/>
          </a:p>
        </p:txBody>
      </p:sp>
      <p:sp>
        <p:nvSpPr>
          <p:cNvPr id="314" name="Google Shape;314;p40"/>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
        <p:nvSpPr>
          <p:cNvPr id="315" name="Google Shape;315;p40"/>
          <p:cNvSpPr txBox="1"/>
          <p:nvPr/>
        </p:nvSpPr>
        <p:spPr>
          <a:xfrm>
            <a:off x="184100" y="4053125"/>
            <a:ext cx="87663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dirty="0">
                <a:solidFill>
                  <a:schemeClr val="dk1"/>
                </a:solidFill>
                <a:latin typeface="Calibri"/>
                <a:ea typeface="Calibri"/>
                <a:cs typeface="Calibri"/>
                <a:sym typeface="Calibri"/>
              </a:rPr>
              <a:t>* briefly - there are excellent step-by-step resources:</a:t>
            </a:r>
            <a:br>
              <a:rPr lang="en-US" sz="2300" dirty="0">
                <a:solidFill>
                  <a:schemeClr val="dk1"/>
                </a:solidFill>
                <a:latin typeface="Calibri"/>
                <a:ea typeface="Calibri"/>
                <a:cs typeface="Calibri"/>
                <a:sym typeface="Calibri"/>
              </a:rPr>
            </a:br>
            <a:r>
              <a:rPr lang="en-US" sz="2300" dirty="0">
                <a:solidFill>
                  <a:schemeClr val="dk1"/>
                </a:solidFill>
                <a:latin typeface="Calibri"/>
                <a:ea typeface="Calibri"/>
                <a:cs typeface="Calibri"/>
                <a:sym typeface="Calibri"/>
              </a:rPr>
              <a:t>	</a:t>
            </a:r>
            <a:r>
              <a:rPr lang="en-US" sz="2300" u="sng" dirty="0">
                <a:solidFill>
                  <a:schemeClr val="hlink"/>
                </a:solidFill>
                <a:latin typeface="Calibri"/>
                <a:ea typeface="Calibri"/>
                <a:cs typeface="Calibri"/>
                <a:sym typeface="Calibri"/>
                <a:hlinkClick r:id="rId3"/>
              </a:rPr>
              <a:t>alphafold-decoded.com</a:t>
            </a:r>
            <a:r>
              <a:rPr lang="en-US" sz="2300" dirty="0">
                <a:solidFill>
                  <a:schemeClr val="dk1"/>
                </a:solidFill>
                <a:latin typeface="Calibri"/>
                <a:ea typeface="Calibri"/>
                <a:cs typeface="Calibri"/>
                <a:sym typeface="Calibri"/>
              </a:rPr>
              <a:t> , </a:t>
            </a:r>
            <a:r>
              <a:rPr lang="en-US" sz="2300" u="sng" dirty="0" err="1">
                <a:solidFill>
                  <a:schemeClr val="hlink"/>
                </a:solidFill>
                <a:latin typeface="Calibri"/>
                <a:ea typeface="Calibri"/>
                <a:cs typeface="Calibri"/>
                <a:sym typeface="Calibri"/>
                <a:hlinkClick r:id="rId4"/>
              </a:rPr>
              <a:t>alphafolding.ipynb</a:t>
            </a:r>
            <a:r>
              <a:rPr lang="en-US" sz="2300" dirty="0">
                <a:solidFill>
                  <a:schemeClr val="dk1"/>
                </a:solidFill>
                <a:latin typeface="Calibri"/>
                <a:ea typeface="Calibri"/>
                <a:cs typeface="Calibri"/>
                <a:sym typeface="Calibri"/>
              </a:rPr>
              <a:t>, YouTube videos… </a:t>
            </a:r>
            <a:endParaRPr sz="2300" dirty="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1"/>
          <p:cNvSpPr txBox="1">
            <a:spLocks noGrp="1"/>
          </p:cNvSpPr>
          <p:nvPr>
            <p:ph type="title"/>
          </p:nvPr>
        </p:nvSpPr>
        <p:spPr>
          <a:xfrm>
            <a:off x="628641" y="-6"/>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Alphafold 1 vz Alphafold 2</a:t>
            </a:r>
            <a:endParaRPr/>
          </a:p>
        </p:txBody>
      </p:sp>
      <p:sp>
        <p:nvSpPr>
          <p:cNvPr id="322" name="Google Shape;322;p41"/>
          <p:cNvSpPr txBox="1">
            <a:spLocks noGrp="1"/>
          </p:cNvSpPr>
          <p:nvPr>
            <p:ph type="body" idx="1"/>
          </p:nvPr>
        </p:nvSpPr>
        <p:spPr>
          <a:xfrm>
            <a:off x="628641" y="810397"/>
            <a:ext cx="3868200" cy="618000"/>
          </a:xfrm>
          <a:prstGeom prst="rect">
            <a:avLst/>
          </a:prstGeom>
        </p:spPr>
        <p:txBody>
          <a:bodyPr spcFirstLastPara="1" wrap="square" lIns="91425" tIns="45700" rIns="91425" bIns="45700" anchor="b" anchorCtr="0">
            <a:normAutofit/>
          </a:bodyPr>
          <a:lstStyle/>
          <a:p>
            <a:pPr marL="0" lvl="0" indent="0" algn="l" rtl="0">
              <a:spcBef>
                <a:spcPts val="1000"/>
              </a:spcBef>
              <a:spcAft>
                <a:spcPts val="0"/>
              </a:spcAft>
              <a:buNone/>
            </a:pPr>
            <a:r>
              <a:rPr lang="en-US"/>
              <a:t>Alphafold 1</a:t>
            </a:r>
            <a:endParaRPr/>
          </a:p>
        </p:txBody>
      </p:sp>
      <p:sp>
        <p:nvSpPr>
          <p:cNvPr id="323" name="Google Shape;323;p41"/>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
        <p:nvSpPr>
          <p:cNvPr id="324" name="Google Shape;324;p41"/>
          <p:cNvSpPr txBox="1">
            <a:spLocks noGrp="1"/>
          </p:cNvSpPr>
          <p:nvPr>
            <p:ph type="body" idx="2"/>
          </p:nvPr>
        </p:nvSpPr>
        <p:spPr>
          <a:xfrm>
            <a:off x="146200" y="1428400"/>
            <a:ext cx="3450300" cy="2763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000">
                <a:solidFill>
                  <a:srgbClr val="2A2A2A"/>
                </a:solidFill>
                <a:highlight>
                  <a:schemeClr val="lt1"/>
                </a:highlight>
              </a:rPr>
              <a:t>i) </a:t>
            </a:r>
            <a:r>
              <a:rPr lang="en-US" sz="2000" b="1">
                <a:solidFill>
                  <a:srgbClr val="2A2A2A"/>
                </a:solidFill>
                <a:highlight>
                  <a:schemeClr val="lt1"/>
                </a:highlight>
              </a:rPr>
              <a:t>co-evolutionary analysis</a:t>
            </a:r>
            <a:r>
              <a:rPr lang="en-US" sz="2000">
                <a:solidFill>
                  <a:srgbClr val="2A2A2A"/>
                </a:solidFill>
                <a:highlight>
                  <a:schemeClr val="lt1"/>
                </a:highlight>
              </a:rPr>
              <a:t> </a:t>
            </a:r>
            <a:endParaRPr sz="2000">
              <a:solidFill>
                <a:srgbClr val="2A2A2A"/>
              </a:solidFill>
              <a:highlight>
                <a:schemeClr val="lt1"/>
              </a:highlight>
            </a:endParaRPr>
          </a:p>
          <a:p>
            <a:pPr marL="0" lvl="0" indent="0" algn="l" rtl="0">
              <a:lnSpc>
                <a:spcPct val="100000"/>
              </a:lnSpc>
              <a:spcBef>
                <a:spcPts val="0"/>
              </a:spcBef>
              <a:spcAft>
                <a:spcPts val="0"/>
              </a:spcAft>
              <a:buNone/>
            </a:pPr>
            <a:r>
              <a:rPr lang="en-US" sz="2000">
                <a:solidFill>
                  <a:srgbClr val="2A2A2A"/>
                </a:solidFill>
                <a:highlight>
                  <a:schemeClr val="lt1"/>
                </a:highlight>
              </a:rPr>
              <a:t>to map residue co-variation in protein sequence to physical contact in protein structure,</a:t>
            </a:r>
            <a:br>
              <a:rPr lang="en-US" sz="2000">
                <a:solidFill>
                  <a:srgbClr val="2A2A2A"/>
                </a:solidFill>
                <a:highlight>
                  <a:schemeClr val="lt1"/>
                </a:highlight>
              </a:rPr>
            </a:br>
            <a:r>
              <a:rPr lang="en-US" sz="2000">
                <a:solidFill>
                  <a:srgbClr val="2A2A2A"/>
                </a:solidFill>
                <a:highlight>
                  <a:schemeClr val="lt1"/>
                </a:highlight>
              </a:rPr>
              <a:t>(ii) </a:t>
            </a:r>
            <a:r>
              <a:rPr lang="en-US" sz="2000" b="1">
                <a:solidFill>
                  <a:srgbClr val="2A2A2A"/>
                </a:solidFill>
                <a:highlight>
                  <a:schemeClr val="lt1"/>
                </a:highlight>
              </a:rPr>
              <a:t>deep neural networks</a:t>
            </a:r>
            <a:r>
              <a:rPr lang="en-US" sz="2000">
                <a:solidFill>
                  <a:srgbClr val="2A2A2A"/>
                </a:solidFill>
                <a:highlight>
                  <a:schemeClr val="lt1"/>
                </a:highlight>
              </a:rPr>
              <a:t> </a:t>
            </a:r>
            <a:endParaRPr sz="2000">
              <a:solidFill>
                <a:srgbClr val="2A2A2A"/>
              </a:solidFill>
              <a:highlight>
                <a:schemeClr val="lt1"/>
              </a:highlight>
            </a:endParaRPr>
          </a:p>
          <a:p>
            <a:pPr marL="0" lvl="0" indent="0" algn="l" rtl="0">
              <a:lnSpc>
                <a:spcPct val="100000"/>
              </a:lnSpc>
              <a:spcBef>
                <a:spcPts val="0"/>
              </a:spcBef>
              <a:spcAft>
                <a:spcPts val="0"/>
              </a:spcAft>
              <a:buNone/>
            </a:pPr>
            <a:r>
              <a:rPr lang="en-US" sz="2000">
                <a:solidFill>
                  <a:srgbClr val="2A2A2A"/>
                </a:solidFill>
                <a:highlight>
                  <a:schemeClr val="lt1"/>
                </a:highlight>
              </a:rPr>
              <a:t>to identify patterns in protein sequence and co-evolutionary couplings and convert into distance-wise </a:t>
            </a:r>
            <a:r>
              <a:rPr lang="en-US" sz="2000" b="1">
                <a:solidFill>
                  <a:srgbClr val="2A2A2A"/>
                </a:solidFill>
                <a:highlight>
                  <a:schemeClr val="lt1"/>
                </a:highlight>
              </a:rPr>
              <a:t>contact maps</a:t>
            </a:r>
            <a:r>
              <a:rPr lang="en-US" sz="2000">
                <a:solidFill>
                  <a:srgbClr val="2A2A2A"/>
                </a:solidFill>
                <a:highlight>
                  <a:schemeClr val="lt1"/>
                </a:highlight>
              </a:rPr>
              <a:t>.</a:t>
            </a:r>
            <a:endParaRPr sz="2000">
              <a:solidFill>
                <a:srgbClr val="2A2A2A"/>
              </a:solidFill>
              <a:highlight>
                <a:schemeClr val="lt1"/>
              </a:highlight>
            </a:endParaRPr>
          </a:p>
          <a:p>
            <a:pPr marL="0" lvl="0" indent="0" algn="l" rtl="0">
              <a:lnSpc>
                <a:spcPct val="100000"/>
              </a:lnSpc>
              <a:spcBef>
                <a:spcPts val="0"/>
              </a:spcBef>
              <a:spcAft>
                <a:spcPts val="0"/>
              </a:spcAft>
              <a:buClr>
                <a:schemeClr val="dk1"/>
              </a:buClr>
              <a:buSzPts val="1100"/>
              <a:buFont typeface="Arial"/>
              <a:buNone/>
            </a:pPr>
            <a:r>
              <a:rPr lang="en-US" sz="2000">
                <a:solidFill>
                  <a:srgbClr val="2A2A2A"/>
                </a:solidFill>
                <a:highlight>
                  <a:schemeClr val="lt1"/>
                </a:highlight>
              </a:rPr>
              <a:t>(iii) make </a:t>
            </a:r>
            <a:r>
              <a:rPr lang="en-US" sz="2000" b="1">
                <a:solidFill>
                  <a:srgbClr val="2A2A2A"/>
                </a:solidFill>
                <a:highlight>
                  <a:schemeClr val="lt1"/>
                </a:highlight>
              </a:rPr>
              <a:t>structure </a:t>
            </a:r>
            <a:r>
              <a:rPr lang="en-US" sz="2000">
                <a:solidFill>
                  <a:srgbClr val="2A2A2A"/>
                </a:solidFill>
                <a:highlight>
                  <a:schemeClr val="lt1"/>
                </a:highlight>
              </a:rPr>
              <a:t>from these contacts</a:t>
            </a:r>
            <a:endParaRPr sz="2000">
              <a:solidFill>
                <a:srgbClr val="2A2A2A"/>
              </a:solidFill>
              <a:highlight>
                <a:schemeClr val="lt1"/>
              </a:highlight>
            </a:endParaRPr>
          </a:p>
        </p:txBody>
      </p:sp>
      <p:sp>
        <p:nvSpPr>
          <p:cNvPr id="325" name="Google Shape;325;p41"/>
          <p:cNvSpPr txBox="1">
            <a:spLocks noGrp="1"/>
          </p:cNvSpPr>
          <p:nvPr>
            <p:ph type="body" idx="3"/>
          </p:nvPr>
        </p:nvSpPr>
        <p:spPr>
          <a:xfrm>
            <a:off x="5367175" y="810410"/>
            <a:ext cx="3887400" cy="618000"/>
          </a:xfrm>
          <a:prstGeom prst="rect">
            <a:avLst/>
          </a:prstGeom>
        </p:spPr>
        <p:txBody>
          <a:bodyPr spcFirstLastPara="1" wrap="square" lIns="91425" tIns="45700" rIns="91425" bIns="45700" anchor="b" anchorCtr="0">
            <a:normAutofit/>
          </a:bodyPr>
          <a:lstStyle/>
          <a:p>
            <a:pPr marL="0" lvl="0" indent="0" algn="l" rtl="0">
              <a:spcBef>
                <a:spcPts val="1000"/>
              </a:spcBef>
              <a:spcAft>
                <a:spcPts val="0"/>
              </a:spcAft>
              <a:buNone/>
            </a:pPr>
            <a:r>
              <a:rPr lang="en-US"/>
              <a:t>Alphafold 2</a:t>
            </a:r>
            <a:endParaRPr/>
          </a:p>
        </p:txBody>
      </p:sp>
      <p:sp>
        <p:nvSpPr>
          <p:cNvPr id="326" name="Google Shape;326;p41"/>
          <p:cNvSpPr txBox="1">
            <a:spLocks noGrp="1"/>
          </p:cNvSpPr>
          <p:nvPr>
            <p:ph type="body" idx="4"/>
          </p:nvPr>
        </p:nvSpPr>
        <p:spPr>
          <a:xfrm>
            <a:off x="5422525" y="1428400"/>
            <a:ext cx="3776700" cy="2763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000"/>
              <a:t>i) </a:t>
            </a:r>
            <a:r>
              <a:rPr lang="en-US" sz="2000" b="1"/>
              <a:t>co-evolution</a:t>
            </a:r>
            <a:r>
              <a:rPr lang="en-US" sz="2000"/>
              <a:t> stands (MSA)</a:t>
            </a:r>
            <a:endParaRPr sz="2000"/>
          </a:p>
          <a:p>
            <a:pPr marL="0" lvl="0" indent="0" algn="l" rtl="0">
              <a:spcBef>
                <a:spcPts val="1000"/>
              </a:spcBef>
              <a:spcAft>
                <a:spcPts val="0"/>
              </a:spcAft>
              <a:buNone/>
            </a:pPr>
            <a:r>
              <a:rPr lang="en-US" sz="2000"/>
              <a:t>ii) deep neural networks exchanged for </a:t>
            </a:r>
            <a:r>
              <a:rPr lang="en-US" sz="2000" b="1"/>
              <a:t>transformer </a:t>
            </a:r>
            <a:r>
              <a:rPr lang="en-US" sz="2000"/>
              <a:t>- Evoformer</a:t>
            </a:r>
            <a:endParaRPr sz="2000"/>
          </a:p>
          <a:p>
            <a:pPr marL="457200" marR="0" lvl="0" indent="-355600" algn="l" rtl="0">
              <a:lnSpc>
                <a:spcPct val="100000"/>
              </a:lnSpc>
              <a:spcBef>
                <a:spcPts val="0"/>
              </a:spcBef>
              <a:spcAft>
                <a:spcPts val="0"/>
              </a:spcAft>
              <a:buSzPts val="2000"/>
              <a:buChar char="-"/>
            </a:pPr>
            <a:r>
              <a:rPr lang="en-US" sz="2000" b="1">
                <a:solidFill>
                  <a:srgbClr val="2A2A2A"/>
                </a:solidFill>
                <a:highlight>
                  <a:schemeClr val="lt1"/>
                </a:highlight>
              </a:rPr>
              <a:t>contact</a:t>
            </a:r>
            <a:r>
              <a:rPr lang="en-US" sz="2000"/>
              <a:t> maps exchanged for triangles</a:t>
            </a:r>
            <a:endParaRPr sz="2000"/>
          </a:p>
          <a:p>
            <a:pPr marL="0" marR="0" lvl="0" indent="0" algn="l" rtl="0">
              <a:lnSpc>
                <a:spcPct val="100000"/>
              </a:lnSpc>
              <a:spcBef>
                <a:spcPts val="0"/>
              </a:spcBef>
              <a:spcAft>
                <a:spcPts val="0"/>
              </a:spcAft>
              <a:buNone/>
            </a:pPr>
            <a:r>
              <a:rPr lang="en-US" sz="2000"/>
              <a:t>iii) structure module with MD optimization  </a:t>
            </a:r>
            <a:endParaRPr sz="2000"/>
          </a:p>
        </p:txBody>
      </p:sp>
      <p:pic>
        <p:nvPicPr>
          <p:cNvPr id="327" name="Google Shape;327;p41"/>
          <p:cNvPicPr preferRelativeResize="0"/>
          <p:nvPr/>
        </p:nvPicPr>
        <p:blipFill>
          <a:blip r:embed="rId3">
            <a:alphaModFix/>
          </a:blip>
          <a:stretch>
            <a:fillRect/>
          </a:stretch>
        </p:blipFill>
        <p:spPr>
          <a:xfrm>
            <a:off x="3438131" y="918000"/>
            <a:ext cx="2015568" cy="4225500"/>
          </a:xfrm>
          <a:prstGeom prst="rect">
            <a:avLst/>
          </a:prstGeom>
          <a:noFill/>
          <a:ln w="9525" cap="flat" cmpd="sng">
            <a:solidFill>
              <a:schemeClr val="lt1"/>
            </a:solidFill>
            <a:prstDash val="solid"/>
            <a:round/>
            <a:headEnd type="none" w="sm" len="sm"/>
            <a:tailEnd type="none" w="sm" len="sm"/>
          </a:ln>
        </p:spPr>
      </p:pic>
      <p:sp>
        <p:nvSpPr>
          <p:cNvPr id="328" name="Google Shape;328;p41"/>
          <p:cNvSpPr/>
          <p:nvPr/>
        </p:nvSpPr>
        <p:spPr>
          <a:xfrm>
            <a:off x="5283200" y="808975"/>
            <a:ext cx="84000" cy="61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5"/>
          <p:cNvSpPr txBox="1">
            <a:spLocks noGrp="1"/>
          </p:cNvSpPr>
          <p:nvPr>
            <p:ph type="body" idx="1"/>
          </p:nvPr>
        </p:nvSpPr>
        <p:spPr>
          <a:xfrm>
            <a:off x="533994" y="1073750"/>
            <a:ext cx="1173900" cy="618000"/>
          </a:xfrm>
          <a:prstGeom prst="rect">
            <a:avLst/>
          </a:prstGeom>
        </p:spPr>
        <p:txBody>
          <a:bodyPr spcFirstLastPara="1" wrap="square" lIns="91425" tIns="45700" rIns="91425" bIns="45700" anchor="b" anchorCtr="0">
            <a:normAutofit/>
          </a:bodyPr>
          <a:lstStyle/>
          <a:p>
            <a:pPr marL="0" lvl="0" indent="0" algn="l" rtl="0">
              <a:spcBef>
                <a:spcPts val="1000"/>
              </a:spcBef>
              <a:spcAft>
                <a:spcPts val="0"/>
              </a:spcAft>
              <a:buNone/>
            </a:pPr>
            <a:r>
              <a:rPr lang="en-US"/>
              <a:t>AF2</a:t>
            </a:r>
            <a:endParaRPr/>
          </a:p>
        </p:txBody>
      </p:sp>
      <p:sp>
        <p:nvSpPr>
          <p:cNvPr id="365" name="Google Shape;365;p45"/>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
        <p:nvSpPr>
          <p:cNvPr id="366" name="Google Shape;366;p45"/>
          <p:cNvSpPr txBox="1">
            <a:spLocks noGrp="1"/>
          </p:cNvSpPr>
          <p:nvPr>
            <p:ph type="body" idx="3"/>
          </p:nvPr>
        </p:nvSpPr>
        <p:spPr>
          <a:xfrm>
            <a:off x="534000" y="3043672"/>
            <a:ext cx="3887400" cy="618000"/>
          </a:xfrm>
          <a:prstGeom prst="rect">
            <a:avLst/>
          </a:prstGeom>
        </p:spPr>
        <p:txBody>
          <a:bodyPr spcFirstLastPara="1" wrap="square" lIns="91425" tIns="45700" rIns="91425" bIns="45700" anchor="b" anchorCtr="0">
            <a:normAutofit/>
          </a:bodyPr>
          <a:lstStyle/>
          <a:p>
            <a:pPr marL="0" lvl="0" indent="0" algn="l" rtl="0">
              <a:spcBef>
                <a:spcPts val="1000"/>
              </a:spcBef>
              <a:spcAft>
                <a:spcPts val="0"/>
              </a:spcAft>
              <a:buNone/>
            </a:pPr>
            <a:r>
              <a:rPr lang="en-US"/>
              <a:t>AF3</a:t>
            </a:r>
            <a:endParaRPr/>
          </a:p>
        </p:txBody>
      </p:sp>
      <p:sp>
        <p:nvSpPr>
          <p:cNvPr id="367" name="Google Shape;367;p45"/>
          <p:cNvSpPr txBox="1">
            <a:spLocks noGrp="1"/>
          </p:cNvSpPr>
          <p:nvPr>
            <p:ph type="body" idx="4"/>
          </p:nvPr>
        </p:nvSpPr>
        <p:spPr>
          <a:xfrm>
            <a:off x="620275" y="4654925"/>
            <a:ext cx="7668300" cy="498600"/>
          </a:xfrm>
          <a:prstGeom prst="rect">
            <a:avLst/>
          </a:prstGeom>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sz="1200">
                <a:solidFill>
                  <a:srgbClr val="222222"/>
                </a:solidFill>
                <a:highlight>
                  <a:srgbClr val="FFFFFF"/>
                </a:highlight>
                <a:latin typeface="Roboto"/>
                <a:ea typeface="Roboto"/>
                <a:cs typeface="Roboto"/>
                <a:sym typeface="Roboto"/>
              </a:rPr>
              <a:t>Abramson, J., Adler, J., Dunger, J. </a:t>
            </a:r>
            <a:r>
              <a:rPr lang="en-US" sz="1200" i="1">
                <a:solidFill>
                  <a:srgbClr val="222222"/>
                </a:solidFill>
                <a:highlight>
                  <a:srgbClr val="FFFFFF"/>
                </a:highlight>
                <a:latin typeface="Roboto"/>
                <a:ea typeface="Roboto"/>
                <a:cs typeface="Roboto"/>
                <a:sym typeface="Roboto"/>
              </a:rPr>
              <a:t>et al.</a:t>
            </a:r>
            <a:r>
              <a:rPr lang="en-US" sz="1200">
                <a:solidFill>
                  <a:srgbClr val="222222"/>
                </a:solidFill>
                <a:highlight>
                  <a:srgbClr val="FFFFFF"/>
                </a:highlight>
                <a:latin typeface="Roboto"/>
                <a:ea typeface="Roboto"/>
                <a:cs typeface="Roboto"/>
                <a:sym typeface="Roboto"/>
              </a:rPr>
              <a:t> Accurate structure prediction of biomolecular interactions with AlphaFold 3. </a:t>
            </a:r>
            <a:r>
              <a:rPr lang="en-US" sz="1200" i="1">
                <a:solidFill>
                  <a:srgbClr val="222222"/>
                </a:solidFill>
                <a:highlight>
                  <a:srgbClr val="FFFFFF"/>
                </a:highlight>
                <a:latin typeface="Roboto"/>
                <a:ea typeface="Roboto"/>
                <a:cs typeface="Roboto"/>
                <a:sym typeface="Roboto"/>
              </a:rPr>
              <a:t>Nature</a:t>
            </a:r>
            <a:r>
              <a:rPr lang="en-US" sz="1200">
                <a:solidFill>
                  <a:srgbClr val="222222"/>
                </a:solidFill>
                <a:highlight>
                  <a:srgbClr val="FFFFFF"/>
                </a:highlight>
                <a:latin typeface="Roboto"/>
                <a:ea typeface="Roboto"/>
                <a:cs typeface="Roboto"/>
                <a:sym typeface="Roboto"/>
              </a:rPr>
              <a:t> 630, 493–500 (2024). https://doi.org/10.1038/s41586-024-07487-w</a:t>
            </a:r>
            <a:endParaRPr/>
          </a:p>
        </p:txBody>
      </p:sp>
      <p:pic>
        <p:nvPicPr>
          <p:cNvPr id="368" name="Google Shape;368;p45"/>
          <p:cNvPicPr preferRelativeResize="0"/>
          <p:nvPr/>
        </p:nvPicPr>
        <p:blipFill>
          <a:blip r:embed="rId3">
            <a:alphaModFix/>
          </a:blip>
          <a:stretch>
            <a:fillRect/>
          </a:stretch>
        </p:blipFill>
        <p:spPr>
          <a:xfrm>
            <a:off x="8303250" y="79814"/>
            <a:ext cx="750225" cy="1262710"/>
          </a:xfrm>
          <a:prstGeom prst="rect">
            <a:avLst/>
          </a:prstGeom>
          <a:noFill/>
          <a:ln>
            <a:noFill/>
          </a:ln>
        </p:spPr>
      </p:pic>
      <p:pic>
        <p:nvPicPr>
          <p:cNvPr id="369" name="Google Shape;369;p45"/>
          <p:cNvPicPr preferRelativeResize="0"/>
          <p:nvPr/>
        </p:nvPicPr>
        <p:blipFill>
          <a:blip r:embed="rId4">
            <a:alphaModFix/>
          </a:blip>
          <a:stretch>
            <a:fillRect/>
          </a:stretch>
        </p:blipFill>
        <p:spPr>
          <a:xfrm>
            <a:off x="2223097" y="398725"/>
            <a:ext cx="5749425" cy="1979925"/>
          </a:xfrm>
          <a:prstGeom prst="rect">
            <a:avLst/>
          </a:prstGeom>
          <a:noFill/>
          <a:ln>
            <a:noFill/>
          </a:ln>
        </p:spPr>
      </p:pic>
      <p:sp>
        <p:nvSpPr>
          <p:cNvPr id="370" name="Google Shape;370;p45"/>
          <p:cNvSpPr txBox="1">
            <a:spLocks noGrp="1"/>
          </p:cNvSpPr>
          <p:nvPr>
            <p:ph type="body" idx="2"/>
          </p:nvPr>
        </p:nvSpPr>
        <p:spPr>
          <a:xfrm>
            <a:off x="668550" y="2349475"/>
            <a:ext cx="7806900" cy="6180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sz="1200">
                <a:solidFill>
                  <a:srgbClr val="222222"/>
                </a:solidFill>
                <a:highlight>
                  <a:srgbClr val="FFFFFF"/>
                </a:highlight>
                <a:latin typeface="Roboto"/>
                <a:ea typeface="Roboto"/>
                <a:cs typeface="Roboto"/>
                <a:sym typeface="Roboto"/>
              </a:rPr>
              <a:t>Jumper, J., Evans, R., Pritzel, A. </a:t>
            </a:r>
            <a:r>
              <a:rPr lang="en-US" sz="1200" i="1">
                <a:solidFill>
                  <a:srgbClr val="222222"/>
                </a:solidFill>
                <a:highlight>
                  <a:srgbClr val="FFFFFF"/>
                </a:highlight>
                <a:latin typeface="Roboto"/>
                <a:ea typeface="Roboto"/>
                <a:cs typeface="Roboto"/>
                <a:sym typeface="Roboto"/>
              </a:rPr>
              <a:t>et al.</a:t>
            </a:r>
            <a:r>
              <a:rPr lang="en-US" sz="1200">
                <a:solidFill>
                  <a:srgbClr val="222222"/>
                </a:solidFill>
                <a:highlight>
                  <a:srgbClr val="FFFFFF"/>
                </a:highlight>
                <a:latin typeface="Roboto"/>
                <a:ea typeface="Roboto"/>
                <a:cs typeface="Roboto"/>
                <a:sym typeface="Roboto"/>
              </a:rPr>
              <a:t> Highly accurate protein structure prediction with AlphaFold. </a:t>
            </a:r>
            <a:r>
              <a:rPr lang="en-US" sz="1200" i="1">
                <a:solidFill>
                  <a:srgbClr val="222222"/>
                </a:solidFill>
                <a:highlight>
                  <a:srgbClr val="FFFFFF"/>
                </a:highlight>
                <a:latin typeface="Roboto"/>
                <a:ea typeface="Roboto"/>
                <a:cs typeface="Roboto"/>
                <a:sym typeface="Roboto"/>
              </a:rPr>
              <a:t>Nature</a:t>
            </a:r>
            <a:r>
              <a:rPr lang="en-US" sz="1200">
                <a:solidFill>
                  <a:srgbClr val="222222"/>
                </a:solidFill>
                <a:highlight>
                  <a:srgbClr val="FFFFFF"/>
                </a:highlight>
                <a:latin typeface="Roboto"/>
                <a:ea typeface="Roboto"/>
                <a:cs typeface="Roboto"/>
                <a:sym typeface="Roboto"/>
              </a:rPr>
              <a:t> 596, 583–589 (2021). https://doi.org/10.1038/s41586-021-03819-2</a:t>
            </a:r>
            <a:endParaRPr/>
          </a:p>
        </p:txBody>
      </p:sp>
      <p:sp>
        <p:nvSpPr>
          <p:cNvPr id="371" name="Google Shape;371;p45"/>
          <p:cNvSpPr txBox="1">
            <a:spLocks noGrp="1"/>
          </p:cNvSpPr>
          <p:nvPr>
            <p:ph type="title"/>
          </p:nvPr>
        </p:nvSpPr>
        <p:spPr>
          <a:xfrm>
            <a:off x="-9" y="-6"/>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AF2 vz AF3</a:t>
            </a:r>
            <a:endParaRPr/>
          </a:p>
        </p:txBody>
      </p:sp>
      <p:pic>
        <p:nvPicPr>
          <p:cNvPr id="372" name="Google Shape;372;p45"/>
          <p:cNvPicPr preferRelativeResize="0"/>
          <p:nvPr/>
        </p:nvPicPr>
        <p:blipFill>
          <a:blip r:embed="rId5">
            <a:alphaModFix/>
          </a:blip>
          <a:stretch>
            <a:fillRect/>
          </a:stretch>
        </p:blipFill>
        <p:spPr>
          <a:xfrm>
            <a:off x="2223100" y="2824103"/>
            <a:ext cx="5749425" cy="183082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p:nvPr/>
        </p:nvSpPr>
        <p:spPr>
          <a:xfrm>
            <a:off x="929149" y="263476"/>
            <a:ext cx="75807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Principles of prediction from sequence</a:t>
            </a:r>
            <a:endParaRPr/>
          </a:p>
        </p:txBody>
      </p:sp>
      <p:pic>
        <p:nvPicPr>
          <p:cNvPr id="228" name="Google Shape;228;p33"/>
          <p:cNvPicPr preferRelativeResize="0"/>
          <p:nvPr/>
        </p:nvPicPr>
        <p:blipFill rotWithShape="1">
          <a:blip r:embed="rId3">
            <a:alphaModFix/>
          </a:blip>
          <a:srcRect/>
          <a:stretch/>
        </p:blipFill>
        <p:spPr>
          <a:xfrm>
            <a:off x="3410875" y="1370723"/>
            <a:ext cx="3154475" cy="1293575"/>
          </a:xfrm>
          <a:prstGeom prst="rect">
            <a:avLst/>
          </a:prstGeom>
          <a:noFill/>
          <a:ln>
            <a:noFill/>
          </a:ln>
        </p:spPr>
      </p:pic>
      <p:pic>
        <p:nvPicPr>
          <p:cNvPr id="229" name="Google Shape;229;p33" descr="https://www.unil.ch/webdav/site/pmf/shared/Technologies/Homology-modeling-450.jpg"/>
          <p:cNvPicPr preferRelativeResize="0"/>
          <p:nvPr/>
        </p:nvPicPr>
        <p:blipFill rotWithShape="1">
          <a:blip r:embed="rId4">
            <a:alphaModFix/>
          </a:blip>
          <a:srcRect/>
          <a:stretch/>
        </p:blipFill>
        <p:spPr>
          <a:xfrm>
            <a:off x="640507" y="1370725"/>
            <a:ext cx="2262818" cy="3027375"/>
          </a:xfrm>
          <a:prstGeom prst="rect">
            <a:avLst/>
          </a:prstGeom>
          <a:noFill/>
          <a:ln>
            <a:noFill/>
          </a:ln>
        </p:spPr>
      </p:pic>
      <p:sp>
        <p:nvSpPr>
          <p:cNvPr id="230" name="Google Shape;230;p33"/>
          <p:cNvSpPr/>
          <p:nvPr/>
        </p:nvSpPr>
        <p:spPr>
          <a:xfrm>
            <a:off x="1082450" y="4398100"/>
            <a:ext cx="1892700" cy="3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u="sng">
                <a:solidFill>
                  <a:schemeClr val="hlink"/>
                </a:solidFill>
                <a:latin typeface="Calibri"/>
                <a:ea typeface="Calibri"/>
                <a:cs typeface="Calibri"/>
                <a:sym typeface="Calibri"/>
                <a:hlinkClick r:id="rId5"/>
              </a:rPr>
              <a:t>https://www.unil.ch/pmf/en/home/menuinst/technologies/homology-modeling.html</a:t>
            </a:r>
            <a:r>
              <a:rPr lang="en-US" sz="1000">
                <a:solidFill>
                  <a:schemeClr val="dk1"/>
                </a:solidFill>
                <a:latin typeface="Calibri"/>
                <a:ea typeface="Calibri"/>
                <a:cs typeface="Calibri"/>
                <a:sym typeface="Calibri"/>
              </a:rPr>
              <a:t> </a:t>
            </a:r>
            <a:endParaRPr sz="1000">
              <a:solidFill>
                <a:schemeClr val="dk1"/>
              </a:solidFill>
              <a:latin typeface="Calibri"/>
              <a:ea typeface="Calibri"/>
              <a:cs typeface="Calibri"/>
              <a:sym typeface="Calibri"/>
            </a:endParaRPr>
          </a:p>
        </p:txBody>
      </p:sp>
      <p:pic>
        <p:nvPicPr>
          <p:cNvPr id="231" name="Google Shape;231;p33"/>
          <p:cNvPicPr preferRelativeResize="0"/>
          <p:nvPr/>
        </p:nvPicPr>
        <p:blipFill>
          <a:blip r:embed="rId6">
            <a:alphaModFix/>
          </a:blip>
          <a:stretch>
            <a:fillRect/>
          </a:stretch>
        </p:blipFill>
        <p:spPr>
          <a:xfrm>
            <a:off x="258966" y="4140249"/>
            <a:ext cx="762007" cy="558158"/>
          </a:xfrm>
          <a:prstGeom prst="rect">
            <a:avLst/>
          </a:prstGeom>
          <a:noFill/>
          <a:ln>
            <a:noFill/>
          </a:ln>
        </p:spPr>
      </p:pic>
      <p:pic>
        <p:nvPicPr>
          <p:cNvPr id="232" name="Google Shape;232;p33" descr="People"/>
          <p:cNvPicPr preferRelativeResize="0"/>
          <p:nvPr/>
        </p:nvPicPr>
        <p:blipFill rotWithShape="1">
          <a:blip r:embed="rId7">
            <a:alphaModFix/>
          </a:blip>
          <a:srcRect/>
          <a:stretch/>
        </p:blipFill>
        <p:spPr>
          <a:xfrm flipH="1">
            <a:off x="7189625" y="1870025"/>
            <a:ext cx="1806255" cy="1137962"/>
          </a:xfrm>
          <a:prstGeom prst="rect">
            <a:avLst/>
          </a:prstGeom>
          <a:noFill/>
          <a:ln>
            <a:noFill/>
          </a:ln>
        </p:spPr>
      </p:pic>
      <p:sp>
        <p:nvSpPr>
          <p:cNvPr id="233" name="Google Shape;233;p33"/>
          <p:cNvSpPr txBox="1"/>
          <p:nvPr/>
        </p:nvSpPr>
        <p:spPr>
          <a:xfrm>
            <a:off x="179525" y="835875"/>
            <a:ext cx="5385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Template-based           Covariance </a:t>
            </a:r>
            <a:endParaRPr sz="2800">
              <a:solidFill>
                <a:schemeClr val="dk1"/>
              </a:solidFill>
              <a:latin typeface="Calibri"/>
              <a:ea typeface="Calibri"/>
              <a:cs typeface="Calibri"/>
              <a:sym typeface="Calibri"/>
            </a:endParaRPr>
          </a:p>
        </p:txBody>
      </p:sp>
      <p:sp>
        <p:nvSpPr>
          <p:cNvPr id="234" name="Google Shape;234;p33"/>
          <p:cNvSpPr txBox="1"/>
          <p:nvPr/>
        </p:nvSpPr>
        <p:spPr>
          <a:xfrm>
            <a:off x="7072900" y="3007975"/>
            <a:ext cx="2039700" cy="597900"/>
          </a:xfrm>
          <a:prstGeom prst="rect">
            <a:avLst/>
          </a:prstGeom>
          <a:noFill/>
          <a:ln>
            <a:noFill/>
          </a:ln>
        </p:spPr>
        <p:txBody>
          <a:bodyPr spcFirstLastPara="1" wrap="square" lIns="91425" tIns="91425" rIns="91425" bIns="91425" anchor="t" anchorCtr="0">
            <a:spAutoFit/>
          </a:bodyPr>
          <a:lstStyle/>
          <a:p>
            <a:pPr marL="0" lvl="0" indent="0" algn="ctr" rtl="0">
              <a:lnSpc>
                <a:spcPct val="107916"/>
              </a:lnSpc>
              <a:spcBef>
                <a:spcPts val="0"/>
              </a:spcBef>
              <a:spcAft>
                <a:spcPts val="0"/>
              </a:spcAft>
              <a:buNone/>
            </a:pPr>
            <a:r>
              <a:rPr lang="en-US" sz="850" b="1" cap="small">
                <a:solidFill>
                  <a:srgbClr val="123693"/>
                </a:solidFill>
                <a:latin typeface="Helvetica Neue"/>
                <a:ea typeface="Helvetica Neue"/>
                <a:cs typeface="Helvetica Neue"/>
                <a:sym typeface="Helvetica Neue"/>
              </a:rPr>
              <a:t>JOHN MOULT</a:t>
            </a:r>
            <a:endParaRPr sz="850" b="1" cap="small">
              <a:solidFill>
                <a:srgbClr val="123693"/>
              </a:solidFill>
              <a:latin typeface="Helvetica Neue"/>
              <a:ea typeface="Helvetica Neue"/>
              <a:cs typeface="Helvetica Neue"/>
              <a:sym typeface="Helvetica Neue"/>
            </a:endParaRPr>
          </a:p>
          <a:p>
            <a:pPr marL="0" lvl="0" indent="0" algn="ctr" rtl="0">
              <a:lnSpc>
                <a:spcPct val="107916"/>
              </a:lnSpc>
              <a:spcBef>
                <a:spcPts val="0"/>
              </a:spcBef>
              <a:spcAft>
                <a:spcPts val="2250"/>
              </a:spcAft>
              <a:buNone/>
            </a:pPr>
            <a:r>
              <a:rPr lang="en-US" sz="850" cap="small">
                <a:solidFill>
                  <a:srgbClr val="123693"/>
                </a:solidFill>
                <a:latin typeface="Helvetica Neue"/>
                <a:ea typeface="Helvetica Neue"/>
                <a:cs typeface="Helvetica Neue"/>
                <a:sym typeface="Helvetica Neue"/>
              </a:rPr>
              <a:t>CO-FOUNDER AND CHAIR OF </a:t>
            </a:r>
            <a:r>
              <a:rPr lang="en-US" sz="850" b="1" cap="small">
                <a:solidFill>
                  <a:srgbClr val="123693"/>
                </a:solidFill>
                <a:latin typeface="Helvetica Neue"/>
                <a:ea typeface="Helvetica Neue"/>
                <a:cs typeface="Helvetica Neue"/>
                <a:sym typeface="Helvetica Neue"/>
              </a:rPr>
              <a:t>CASP</a:t>
            </a:r>
            <a:r>
              <a:rPr lang="en-US" sz="850" cap="small">
                <a:solidFill>
                  <a:srgbClr val="123693"/>
                </a:solidFill>
                <a:latin typeface="Helvetica Neue"/>
                <a:ea typeface="Helvetica Neue"/>
                <a:cs typeface="Helvetica Neue"/>
                <a:sym typeface="Helvetica Neue"/>
              </a:rPr>
              <a:t>, UNIVERSITY OF MARYLAND</a:t>
            </a:r>
            <a:endParaRPr>
              <a:solidFill>
                <a:schemeClr val="dk1"/>
              </a:solidFill>
            </a:endParaRPr>
          </a:p>
        </p:txBody>
      </p:sp>
      <p:sp>
        <p:nvSpPr>
          <p:cNvPr id="235" name="Google Shape;235;p33"/>
          <p:cNvSpPr txBox="1"/>
          <p:nvPr/>
        </p:nvSpPr>
        <p:spPr>
          <a:xfrm>
            <a:off x="6927800" y="909963"/>
            <a:ext cx="2262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NEED for VALIDATION</a:t>
            </a:r>
            <a:endParaRPr sz="2800">
              <a:solidFill>
                <a:schemeClr val="dk1"/>
              </a:solidFill>
              <a:latin typeface="Calibri"/>
              <a:ea typeface="Calibri"/>
              <a:cs typeface="Calibri"/>
              <a:sym typeface="Calibri"/>
            </a:endParaRPr>
          </a:p>
        </p:txBody>
      </p:sp>
      <p:sp>
        <p:nvSpPr>
          <p:cNvPr id="236" name="Google Shape;236;p33"/>
          <p:cNvSpPr txBox="1"/>
          <p:nvPr/>
        </p:nvSpPr>
        <p:spPr>
          <a:xfrm>
            <a:off x="2836200" y="3007975"/>
            <a:ext cx="4806900" cy="1877700"/>
          </a:xfrm>
          <a:prstGeom prst="rect">
            <a:avLst/>
          </a:prstGeom>
          <a:noFill/>
          <a:ln>
            <a:noFill/>
          </a:ln>
        </p:spPr>
        <p:txBody>
          <a:bodyPr spcFirstLastPara="1" wrap="square" lIns="91425" tIns="91425" rIns="91425" bIns="91425" anchor="t" anchorCtr="0">
            <a:spAutoFit/>
          </a:bodyPr>
          <a:lstStyle/>
          <a:p>
            <a:pPr marL="285750" lvl="0" indent="-273050" algn="l" rtl="0">
              <a:spcBef>
                <a:spcPts val="0"/>
              </a:spcBef>
              <a:spcAft>
                <a:spcPts val="0"/>
              </a:spcAft>
              <a:buClr>
                <a:srgbClr val="D22D40"/>
              </a:buClr>
              <a:buSzPts val="2200"/>
              <a:buChar char="•"/>
            </a:pPr>
            <a:r>
              <a:rPr lang="en-US" sz="2200" b="1">
                <a:solidFill>
                  <a:schemeClr val="dk1"/>
                </a:solidFill>
              </a:rPr>
              <a:t>CASP - critical assessment of protein structure prediction</a:t>
            </a:r>
            <a:endParaRPr sz="1200" b="1">
              <a:solidFill>
                <a:schemeClr val="dk1"/>
              </a:solidFill>
            </a:endParaRPr>
          </a:p>
          <a:p>
            <a:pPr marL="285750" lvl="0" indent="-273050" algn="l" rtl="0">
              <a:spcBef>
                <a:spcPts val="0"/>
              </a:spcBef>
              <a:spcAft>
                <a:spcPts val="0"/>
              </a:spcAft>
              <a:buClr>
                <a:srgbClr val="D22D40"/>
              </a:buClr>
              <a:buSzPts val="2200"/>
              <a:buChar char="•"/>
            </a:pPr>
            <a:r>
              <a:rPr lang="en-US" sz="2200">
                <a:solidFill>
                  <a:schemeClr val="dk1"/>
                </a:solidFill>
              </a:rPr>
              <a:t>since 1994 biannually</a:t>
            </a:r>
            <a:endParaRPr sz="1200">
              <a:solidFill>
                <a:schemeClr val="dk1"/>
              </a:solidFill>
            </a:endParaRPr>
          </a:p>
          <a:p>
            <a:pPr marL="285750" lvl="0" indent="-273050" algn="l" rtl="0">
              <a:spcBef>
                <a:spcPts val="0"/>
              </a:spcBef>
              <a:spcAft>
                <a:spcPts val="0"/>
              </a:spcAft>
              <a:buClr>
                <a:srgbClr val="D22D40"/>
              </a:buClr>
              <a:buSzPts val="2200"/>
              <a:buChar char="•"/>
            </a:pPr>
            <a:r>
              <a:rPr lang="en-US" sz="2200">
                <a:solidFill>
                  <a:schemeClr val="dk1"/>
                </a:solidFill>
              </a:rPr>
              <a:t>compare with experimentally solved structures in PDB</a:t>
            </a:r>
            <a:endParaRPr sz="1200"/>
          </a:p>
        </p:txBody>
      </p:sp>
      <p:sp>
        <p:nvSpPr>
          <p:cNvPr id="237" name="Google Shape;237;p33"/>
          <p:cNvSpPr/>
          <p:nvPr/>
        </p:nvSpPr>
        <p:spPr>
          <a:xfrm>
            <a:off x="6674300" y="1421563"/>
            <a:ext cx="253500" cy="300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38" name="Google Shape;238;p33"/>
          <p:cNvSpPr/>
          <p:nvPr/>
        </p:nvSpPr>
        <p:spPr>
          <a:xfrm rot="-4269437">
            <a:off x="6444622" y="2254317"/>
            <a:ext cx="1026406" cy="300268"/>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39" name="Google Shape;239;p33"/>
          <p:cNvPicPr preferRelativeResize="0"/>
          <p:nvPr/>
        </p:nvPicPr>
        <p:blipFill rotWithShape="1">
          <a:blip r:embed="rId8">
            <a:alphaModFix/>
          </a:blip>
          <a:srcRect b="35467"/>
          <a:stretch/>
        </p:blipFill>
        <p:spPr>
          <a:xfrm>
            <a:off x="7235187" y="3605875"/>
            <a:ext cx="858175" cy="825674"/>
          </a:xfrm>
          <a:prstGeom prst="rect">
            <a:avLst/>
          </a:prstGeom>
          <a:noFill/>
          <a:ln>
            <a:noFill/>
          </a:ln>
        </p:spPr>
      </p:pic>
      <p:sp>
        <p:nvSpPr>
          <p:cNvPr id="240" name="Google Shape;240;p33"/>
          <p:cNvSpPr txBox="1"/>
          <p:nvPr/>
        </p:nvSpPr>
        <p:spPr>
          <a:xfrm>
            <a:off x="7014150" y="4471725"/>
            <a:ext cx="2176800" cy="456600"/>
          </a:xfrm>
          <a:prstGeom prst="rect">
            <a:avLst/>
          </a:prstGeom>
          <a:noFill/>
          <a:ln>
            <a:noFill/>
          </a:ln>
        </p:spPr>
        <p:txBody>
          <a:bodyPr spcFirstLastPara="1" wrap="square" lIns="91425" tIns="91425" rIns="91425" bIns="91425" anchor="t" anchorCtr="0">
            <a:spAutoFit/>
          </a:bodyPr>
          <a:lstStyle/>
          <a:p>
            <a:pPr marL="0" lvl="0" indent="0" algn="ctr" rtl="0">
              <a:lnSpc>
                <a:spcPct val="107916"/>
              </a:lnSpc>
              <a:spcBef>
                <a:spcPts val="0"/>
              </a:spcBef>
              <a:spcAft>
                <a:spcPts val="0"/>
              </a:spcAft>
              <a:buNone/>
            </a:pPr>
            <a:r>
              <a:rPr lang="en-US" sz="850" b="1" cap="small">
                <a:solidFill>
                  <a:srgbClr val="123693"/>
                </a:solidFill>
                <a:latin typeface="Helvetica Neue"/>
                <a:ea typeface="Helvetica Neue"/>
                <a:cs typeface="Helvetica Neue"/>
                <a:sym typeface="Helvetica Neue"/>
              </a:rPr>
              <a:t>HELEN BERMAN    PHILIP BOURNE</a:t>
            </a:r>
            <a:endParaRPr sz="850" b="1" cap="small">
              <a:solidFill>
                <a:srgbClr val="123693"/>
              </a:solidFill>
              <a:latin typeface="Helvetica Neue"/>
              <a:ea typeface="Helvetica Neue"/>
              <a:cs typeface="Helvetica Neue"/>
              <a:sym typeface="Helvetica Neue"/>
            </a:endParaRPr>
          </a:p>
          <a:p>
            <a:pPr marL="0" lvl="0" indent="0" algn="ctr" rtl="0">
              <a:lnSpc>
                <a:spcPct val="107916"/>
              </a:lnSpc>
              <a:spcBef>
                <a:spcPts val="0"/>
              </a:spcBef>
              <a:spcAft>
                <a:spcPts val="2250"/>
              </a:spcAft>
              <a:buNone/>
            </a:pPr>
            <a:r>
              <a:rPr lang="en-US" sz="850" cap="small">
                <a:solidFill>
                  <a:srgbClr val="123693"/>
                </a:solidFill>
                <a:latin typeface="Helvetica Neue"/>
                <a:ea typeface="Helvetica Neue"/>
                <a:cs typeface="Helvetica Neue"/>
                <a:sym typeface="Helvetica Neue"/>
              </a:rPr>
              <a:t>former PDB directors</a:t>
            </a:r>
            <a:endParaRPr>
              <a:solidFill>
                <a:schemeClr val="dk1"/>
              </a:solidFill>
            </a:endParaRPr>
          </a:p>
        </p:txBody>
      </p:sp>
      <p:pic>
        <p:nvPicPr>
          <p:cNvPr id="241" name="Google Shape;241;p33"/>
          <p:cNvPicPr preferRelativeResize="0"/>
          <p:nvPr/>
        </p:nvPicPr>
        <p:blipFill rotWithShape="1">
          <a:blip r:embed="rId9">
            <a:alphaModFix/>
          </a:blip>
          <a:srcRect l="9584" t="3236" b="21508"/>
          <a:stretch/>
        </p:blipFill>
        <p:spPr>
          <a:xfrm>
            <a:off x="8264298" y="3605875"/>
            <a:ext cx="661382" cy="8256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623888" y="1282304"/>
            <a:ext cx="7886700" cy="2139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Why?</a:t>
            </a:r>
            <a:endParaRPr/>
          </a:p>
        </p:txBody>
      </p:sp>
      <p:sp>
        <p:nvSpPr>
          <p:cNvPr id="165" name="Google Shape;165;p28"/>
          <p:cNvSpPr txBox="1">
            <a:spLocks noGrp="1"/>
          </p:cNvSpPr>
          <p:nvPr>
            <p:ph type="body" idx="1"/>
          </p:nvPr>
        </p:nvSpPr>
        <p:spPr>
          <a:xfrm>
            <a:off x="623888" y="3442097"/>
            <a:ext cx="7886700" cy="1125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Proteins are workers and their structure means function</a:t>
            </a:r>
            <a:endParaRPr/>
          </a:p>
        </p:txBody>
      </p:sp>
      <p:sp>
        <p:nvSpPr>
          <p:cNvPr id="166" name="Google Shape;166;p28"/>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8"/>
          <p:cNvSpPr/>
          <p:nvPr/>
        </p:nvSpPr>
        <p:spPr>
          <a:xfrm>
            <a:off x="1003111" y="3195800"/>
            <a:ext cx="73017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 </a:t>
            </a:r>
            <a:endParaRPr sz="1200">
              <a:solidFill>
                <a:schemeClr val="dk1"/>
              </a:solidFill>
              <a:latin typeface="Calibri"/>
              <a:ea typeface="Calibri"/>
              <a:cs typeface="Calibri"/>
              <a:sym typeface="Calibri"/>
            </a:endParaRPr>
          </a:p>
        </p:txBody>
      </p:sp>
      <p:pic>
        <p:nvPicPr>
          <p:cNvPr id="120" name="Google Shape;120;p18" descr="https://upload.wikimedia.org/wikipedia/commons/5/5f/1IEP.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10103" y="1624727"/>
            <a:ext cx="2553076" cy="1914816"/>
          </a:xfrm>
          <a:prstGeom prst="rect">
            <a:avLst/>
          </a:prstGeom>
          <a:noFill/>
          <a:ln>
            <a:noFill/>
          </a:ln>
        </p:spPr>
      </p:pic>
      <p:sp>
        <p:nvSpPr>
          <p:cNvPr id="121" name="Google Shape;121;p18"/>
          <p:cNvSpPr txBox="1"/>
          <p:nvPr/>
        </p:nvSpPr>
        <p:spPr>
          <a:xfrm>
            <a:off x="0" y="4474356"/>
            <a:ext cx="5410103" cy="72939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en-US" sz="1200" dirty="0">
                <a:solidFill>
                  <a:srgbClr val="595959"/>
                </a:solidFill>
                <a:highlight>
                  <a:srgbClr val="FFFFFF"/>
                </a:highlight>
                <a:latin typeface="Roboto"/>
                <a:ea typeface="Roboto"/>
                <a:cs typeface="Roboto"/>
                <a:sym typeface="Roboto"/>
              </a:rPr>
              <a:t>Soung-Hun Roh </a:t>
            </a:r>
            <a:r>
              <a:rPr lang="en-US" sz="1200" i="1" dirty="0">
                <a:solidFill>
                  <a:srgbClr val="595959"/>
                </a:solidFill>
                <a:highlight>
                  <a:srgbClr val="FFFFFF"/>
                </a:highlight>
                <a:latin typeface="Roboto"/>
                <a:ea typeface="Roboto"/>
                <a:cs typeface="Roboto"/>
                <a:sym typeface="Roboto"/>
              </a:rPr>
              <a:t>et al. </a:t>
            </a:r>
            <a:r>
              <a:rPr lang="en-US" sz="1200" dirty="0">
                <a:solidFill>
                  <a:srgbClr val="595959"/>
                </a:solidFill>
                <a:highlight>
                  <a:srgbClr val="FFFFFF"/>
                </a:highlight>
                <a:latin typeface="Roboto"/>
                <a:ea typeface="Roboto"/>
                <a:cs typeface="Roboto"/>
                <a:sym typeface="Roboto"/>
              </a:rPr>
              <a:t>Cryo-EM and MD infer water-mediated proton transport and autoinhibition mechanisms of V</a:t>
            </a:r>
            <a:r>
              <a:rPr lang="en-US" sz="1000" dirty="0">
                <a:solidFill>
                  <a:srgbClr val="595959"/>
                </a:solidFill>
                <a:highlight>
                  <a:srgbClr val="FFFFFF"/>
                </a:highlight>
                <a:latin typeface="Roboto"/>
                <a:ea typeface="Roboto"/>
                <a:cs typeface="Roboto"/>
                <a:sym typeface="Roboto"/>
              </a:rPr>
              <a:t>o</a:t>
            </a:r>
            <a:r>
              <a:rPr lang="en-US" sz="1200" dirty="0">
                <a:solidFill>
                  <a:srgbClr val="595959"/>
                </a:solidFill>
                <a:highlight>
                  <a:srgbClr val="FFFFFF"/>
                </a:highlight>
                <a:latin typeface="Roboto"/>
                <a:ea typeface="Roboto"/>
                <a:cs typeface="Roboto"/>
                <a:sym typeface="Roboto"/>
              </a:rPr>
              <a:t> complex. </a:t>
            </a:r>
            <a:r>
              <a:rPr lang="en-US" sz="1200" i="1" dirty="0" err="1">
                <a:solidFill>
                  <a:srgbClr val="595959"/>
                </a:solidFill>
                <a:highlight>
                  <a:srgbClr val="FFFFFF"/>
                </a:highlight>
                <a:latin typeface="Roboto"/>
                <a:ea typeface="Roboto"/>
                <a:cs typeface="Roboto"/>
                <a:sym typeface="Roboto"/>
              </a:rPr>
              <a:t>Sci.Adv</a:t>
            </a:r>
            <a:r>
              <a:rPr lang="en-US" sz="1200" i="1" dirty="0">
                <a:solidFill>
                  <a:srgbClr val="595959"/>
                </a:solidFill>
                <a:highlight>
                  <a:srgbClr val="FFFFFF"/>
                </a:highlight>
                <a:latin typeface="Roboto"/>
                <a:ea typeface="Roboto"/>
                <a:cs typeface="Roboto"/>
                <a:sym typeface="Roboto"/>
              </a:rPr>
              <a:t>. </a:t>
            </a:r>
            <a:r>
              <a:rPr lang="en-US" sz="1200" b="1" dirty="0">
                <a:solidFill>
                  <a:srgbClr val="595959"/>
                </a:solidFill>
                <a:highlight>
                  <a:srgbClr val="FFFFFF"/>
                </a:highlight>
                <a:latin typeface="Roboto"/>
                <a:ea typeface="Roboto"/>
                <a:cs typeface="Roboto"/>
                <a:sym typeface="Roboto"/>
              </a:rPr>
              <a:t>6 </a:t>
            </a:r>
            <a:r>
              <a:rPr lang="en-US" sz="1200" dirty="0">
                <a:solidFill>
                  <a:srgbClr val="595959"/>
                </a:solidFill>
                <a:highlight>
                  <a:srgbClr val="FFFFFF"/>
                </a:highlight>
                <a:latin typeface="Roboto"/>
                <a:ea typeface="Roboto"/>
                <a:cs typeface="Roboto"/>
                <a:sym typeface="Roboto"/>
              </a:rPr>
              <a:t>,eabb9605 (2020). DOI:</a:t>
            </a:r>
            <a:r>
              <a:rPr lang="en-US" sz="1200" dirty="0">
                <a:solidFill>
                  <a:srgbClr val="CA2015"/>
                </a:solidFill>
                <a:highlight>
                  <a:srgbClr val="FFFFFF"/>
                </a:highlight>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10.1126/sciadv.abb9605</a:t>
            </a:r>
            <a:endParaRPr sz="2400" dirty="0">
              <a:solidFill>
                <a:schemeClr val="dk1"/>
              </a:solidFill>
              <a:latin typeface="Calibri"/>
              <a:ea typeface="Calibri"/>
              <a:cs typeface="Calibri"/>
              <a:sym typeface="Calibri"/>
            </a:endParaRPr>
          </a:p>
        </p:txBody>
      </p:sp>
      <p:sp>
        <p:nvSpPr>
          <p:cNvPr id="122" name="Google Shape;122;p18"/>
          <p:cNvSpPr txBox="1"/>
          <p:nvPr/>
        </p:nvSpPr>
        <p:spPr>
          <a:xfrm>
            <a:off x="430306" y="2"/>
            <a:ext cx="8713694"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dirty="0">
                <a:solidFill>
                  <a:schemeClr val="dk1"/>
                </a:solidFill>
                <a:latin typeface="Calibri"/>
                <a:ea typeface="Calibri"/>
                <a:cs typeface="Calibri"/>
                <a:sym typeface="Calibri"/>
              </a:rPr>
              <a:t>Why the fuzz? Knowing structure helps to understand the function</a:t>
            </a:r>
            <a:endParaRPr lang="en-US" sz="200" dirty="0"/>
          </a:p>
        </p:txBody>
      </p:sp>
      <p:sp>
        <p:nvSpPr>
          <p:cNvPr id="123" name="Google Shape;123;p18"/>
          <p:cNvSpPr txBox="1"/>
          <p:nvPr/>
        </p:nvSpPr>
        <p:spPr>
          <a:xfrm>
            <a:off x="5899588" y="3417250"/>
            <a:ext cx="21777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imatinib + Abl kinase </a:t>
            </a: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800">
                <a:solidFill>
                  <a:schemeClr val="dk1"/>
                </a:solidFill>
                <a:latin typeface="Calibri"/>
                <a:ea typeface="Calibri"/>
                <a:cs typeface="Calibri"/>
                <a:sym typeface="Calibri"/>
              </a:rPr>
              <a:t>PDBID: 2HYY</a:t>
            </a:r>
            <a:endParaRPr sz="1800">
              <a:solidFill>
                <a:schemeClr val="dk1"/>
              </a:solidFill>
              <a:latin typeface="Calibri"/>
              <a:ea typeface="Calibri"/>
              <a:cs typeface="Calibri"/>
              <a:sym typeface="Calibri"/>
            </a:endParaRPr>
          </a:p>
        </p:txBody>
      </p:sp>
      <p:sp>
        <p:nvSpPr>
          <p:cNvPr id="124" name="Google Shape;124;p18"/>
          <p:cNvSpPr txBox="1"/>
          <p:nvPr/>
        </p:nvSpPr>
        <p:spPr>
          <a:xfrm>
            <a:off x="5410103" y="790792"/>
            <a:ext cx="3610800" cy="60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err="1">
                <a:solidFill>
                  <a:schemeClr val="dk1"/>
                </a:solidFill>
                <a:latin typeface="Calibri"/>
                <a:ea typeface="Calibri"/>
                <a:cs typeface="Calibri"/>
                <a:sym typeface="Calibri"/>
              </a:rPr>
              <a:t>biomole</a:t>
            </a:r>
            <a:r>
              <a:rPr lang="cs-CZ" sz="2800" dirty="0">
                <a:solidFill>
                  <a:schemeClr val="dk1"/>
                </a:solidFill>
                <a:latin typeface="Calibri"/>
                <a:ea typeface="Calibri"/>
                <a:cs typeface="Calibri"/>
                <a:sym typeface="Calibri"/>
              </a:rPr>
              <a:t>c</a:t>
            </a:r>
            <a:r>
              <a:rPr lang="en-US" sz="2800" dirty="0">
                <a:solidFill>
                  <a:schemeClr val="dk1"/>
                </a:solidFill>
                <a:latin typeface="Calibri"/>
                <a:ea typeface="Calibri"/>
                <a:cs typeface="Calibri"/>
                <a:sym typeface="Calibri"/>
              </a:rPr>
              <a:t>ul</a:t>
            </a:r>
            <a:r>
              <a:rPr lang="cs-CZ" sz="2800" dirty="0">
                <a:solidFill>
                  <a:schemeClr val="dk1"/>
                </a:solidFill>
                <a:latin typeface="Calibri"/>
                <a:ea typeface="Calibri"/>
                <a:cs typeface="Calibri"/>
                <a:sym typeface="Calibri"/>
              </a:rPr>
              <a:t>ar</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chemi</a:t>
            </a:r>
            <a:r>
              <a:rPr lang="cs-CZ" sz="2800" dirty="0" err="1">
                <a:solidFill>
                  <a:schemeClr val="dk1"/>
                </a:solidFill>
                <a:latin typeface="Calibri"/>
                <a:ea typeface="Calibri"/>
                <a:cs typeface="Calibri"/>
                <a:sym typeface="Calibri"/>
              </a:rPr>
              <a:t>stry</a:t>
            </a:r>
            <a:br>
              <a:rPr lang="en-US" sz="2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e.g</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drug</a:t>
            </a:r>
            <a:r>
              <a:rPr lang="cs-CZ" sz="1800" dirty="0">
                <a:solidFill>
                  <a:schemeClr val="dk1"/>
                </a:solidFill>
                <a:latin typeface="Calibri"/>
                <a:ea typeface="Calibri"/>
                <a:cs typeface="Calibri"/>
                <a:sym typeface="Calibri"/>
              </a:rPr>
              <a:t> design</a:t>
            </a:r>
            <a:endParaRPr sz="1800" dirty="0">
              <a:solidFill>
                <a:schemeClr val="dk1"/>
              </a:solidFill>
              <a:latin typeface="Calibri"/>
              <a:ea typeface="Calibri"/>
              <a:cs typeface="Calibri"/>
              <a:sym typeface="Calibri"/>
            </a:endParaRPr>
          </a:p>
        </p:txBody>
      </p:sp>
      <p:sp>
        <p:nvSpPr>
          <p:cNvPr id="125" name="Google Shape;125;p18"/>
          <p:cNvSpPr txBox="1"/>
          <p:nvPr/>
        </p:nvSpPr>
        <p:spPr>
          <a:xfrm>
            <a:off x="219957" y="790792"/>
            <a:ext cx="3177900" cy="60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err="1">
                <a:solidFill>
                  <a:schemeClr val="dk1"/>
                </a:solidFill>
                <a:latin typeface="Calibri"/>
                <a:ea typeface="Calibri"/>
                <a:cs typeface="Calibri"/>
                <a:sym typeface="Calibri"/>
              </a:rPr>
              <a:t>stru</a:t>
            </a:r>
            <a:r>
              <a:rPr lang="cs-CZ" sz="2800" dirty="0">
                <a:solidFill>
                  <a:schemeClr val="dk1"/>
                </a:solidFill>
                <a:latin typeface="Calibri"/>
                <a:ea typeface="Calibri"/>
                <a:cs typeface="Calibri"/>
                <a:sym typeface="Calibri"/>
              </a:rPr>
              <a:t>c</a:t>
            </a:r>
            <a:r>
              <a:rPr lang="en-US" sz="2800" dirty="0">
                <a:solidFill>
                  <a:schemeClr val="dk1"/>
                </a:solidFill>
                <a:latin typeface="Calibri"/>
                <a:ea typeface="Calibri"/>
                <a:cs typeface="Calibri"/>
                <a:sym typeface="Calibri"/>
              </a:rPr>
              <a:t>tur</a:t>
            </a:r>
            <a:r>
              <a:rPr lang="cs-CZ" sz="2800" dirty="0">
                <a:solidFill>
                  <a:schemeClr val="dk1"/>
                </a:solidFill>
                <a:latin typeface="Calibri"/>
                <a:ea typeface="Calibri"/>
                <a:cs typeface="Calibri"/>
                <a:sym typeface="Calibri"/>
              </a:rPr>
              <a:t>al</a:t>
            </a:r>
            <a:r>
              <a:rPr lang="en-US" sz="2800" dirty="0">
                <a:solidFill>
                  <a:schemeClr val="dk1"/>
                </a:solidFill>
                <a:latin typeface="Calibri"/>
                <a:ea typeface="Calibri"/>
                <a:cs typeface="Calibri"/>
                <a:sym typeface="Calibri"/>
              </a:rPr>
              <a:t> </a:t>
            </a:r>
            <a:br>
              <a:rPr lang="cs-CZ" sz="2800" dirty="0">
                <a:solidFill>
                  <a:schemeClr val="dk1"/>
                </a:solidFill>
                <a:latin typeface="Calibri"/>
                <a:ea typeface="Calibri"/>
                <a:cs typeface="Calibri"/>
                <a:sym typeface="Calibri"/>
              </a:rPr>
            </a:br>
            <a:r>
              <a:rPr lang="en-US" sz="2800" dirty="0" err="1">
                <a:solidFill>
                  <a:schemeClr val="dk1"/>
                </a:solidFill>
                <a:latin typeface="Calibri"/>
                <a:ea typeface="Calibri"/>
                <a:cs typeface="Calibri"/>
                <a:sym typeface="Calibri"/>
              </a:rPr>
              <a:t>biolog</a:t>
            </a:r>
            <a:r>
              <a:rPr lang="cs-CZ" sz="2800" dirty="0">
                <a:solidFill>
                  <a:schemeClr val="dk1"/>
                </a:solidFill>
                <a:latin typeface="Calibri"/>
                <a:ea typeface="Calibri"/>
                <a:cs typeface="Calibri"/>
                <a:sym typeface="Calibri"/>
              </a:rPr>
              <a:t>y</a:t>
            </a:r>
            <a:endParaRPr sz="2800" dirty="0">
              <a:solidFill>
                <a:schemeClr val="dk1"/>
              </a:solidFill>
              <a:latin typeface="Calibri"/>
              <a:ea typeface="Calibri"/>
              <a:cs typeface="Calibri"/>
              <a:sym typeface="Calibri"/>
            </a:endParaRPr>
          </a:p>
          <a:p>
            <a:pPr marL="0" lvl="0" indent="0" algn="l" rtl="0">
              <a:spcBef>
                <a:spcPts val="0"/>
              </a:spcBef>
              <a:spcAft>
                <a:spcPts val="0"/>
              </a:spcAft>
              <a:buNone/>
            </a:pPr>
            <a:r>
              <a:rPr lang="en-US" sz="1800" dirty="0">
                <a:solidFill>
                  <a:schemeClr val="dk1"/>
                </a:solidFill>
                <a:latin typeface="Calibri"/>
                <a:ea typeface="Calibri"/>
                <a:cs typeface="Calibri"/>
                <a:sym typeface="Calibri"/>
              </a:rPr>
              <a:t>= </a:t>
            </a:r>
            <a:r>
              <a:rPr lang="cs-CZ" sz="1800" dirty="0">
                <a:solidFill>
                  <a:schemeClr val="dk1"/>
                </a:solidFill>
                <a:latin typeface="Calibri"/>
                <a:ea typeface="Calibri"/>
                <a:cs typeface="Calibri"/>
                <a:sym typeface="Calibri"/>
              </a:rPr>
              <a:t>f</a:t>
            </a:r>
            <a:r>
              <a:rPr lang="en-US" sz="1800" dirty="0" err="1">
                <a:solidFill>
                  <a:schemeClr val="dk1"/>
                </a:solidFill>
                <a:latin typeface="Calibri"/>
                <a:ea typeface="Calibri"/>
                <a:cs typeface="Calibri"/>
                <a:sym typeface="Calibri"/>
              </a:rPr>
              <a:t>unc</a:t>
            </a:r>
            <a:r>
              <a:rPr lang="cs-CZ" sz="1800" dirty="0" err="1">
                <a:solidFill>
                  <a:schemeClr val="dk1"/>
                </a:solidFill>
                <a:latin typeface="Calibri"/>
                <a:ea typeface="Calibri"/>
                <a:cs typeface="Calibri"/>
                <a:sym typeface="Calibri"/>
              </a:rPr>
              <a:t>tion</a:t>
            </a:r>
            <a:r>
              <a:rPr lang="cs-CZ" sz="1800" dirty="0">
                <a:solidFill>
                  <a:schemeClr val="dk1"/>
                </a:solidFill>
                <a:latin typeface="Calibri"/>
                <a:ea typeface="Calibri"/>
                <a:cs typeface="Calibri"/>
                <a:sym typeface="Calibri"/>
              </a:rPr>
              <a:t> </a:t>
            </a:r>
            <a:br>
              <a:rPr lang="cs-CZ" sz="1800" dirty="0">
                <a:solidFill>
                  <a:schemeClr val="dk1"/>
                </a:solidFill>
                <a:latin typeface="Calibri"/>
                <a:ea typeface="Calibri"/>
                <a:cs typeface="Calibri"/>
                <a:sym typeface="Calibri"/>
              </a:rPr>
            </a:br>
            <a:r>
              <a:rPr lang="cs-CZ" sz="1800" dirty="0" err="1">
                <a:solidFill>
                  <a:schemeClr val="dk1"/>
                </a:solidFill>
                <a:latin typeface="Calibri"/>
                <a:ea typeface="Calibri"/>
                <a:cs typeface="Calibri"/>
                <a:sym typeface="Calibri"/>
              </a:rPr>
              <a:t>understanding</a:t>
            </a:r>
            <a:endParaRPr sz="2800" dirty="0">
              <a:solidFill>
                <a:schemeClr val="dk1"/>
              </a:solidFill>
              <a:latin typeface="Calibri"/>
              <a:ea typeface="Calibri"/>
              <a:cs typeface="Calibri"/>
              <a:sym typeface="Calibri"/>
            </a:endParaRPr>
          </a:p>
        </p:txBody>
      </p:sp>
      <p:pic>
        <p:nvPicPr>
          <p:cNvPr id="126" name="Google Shape;126;p1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489642" y="790792"/>
            <a:ext cx="2795400" cy="36340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1"/>
          <p:cNvSpPr txBox="1">
            <a:spLocks noGrp="1"/>
          </p:cNvSpPr>
          <p:nvPr>
            <p:ph type="title"/>
          </p:nvPr>
        </p:nvSpPr>
        <p:spPr>
          <a:xfrm>
            <a:off x="623888" y="1282304"/>
            <a:ext cx="7886700" cy="2139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What?</a:t>
            </a:r>
            <a:endParaRPr/>
          </a:p>
        </p:txBody>
      </p:sp>
      <p:sp>
        <p:nvSpPr>
          <p:cNvPr id="202" name="Google Shape;202;p31"/>
          <p:cNvSpPr txBox="1">
            <a:spLocks noGrp="1"/>
          </p:cNvSpPr>
          <p:nvPr>
            <p:ph type="body" idx="1"/>
          </p:nvPr>
        </p:nvSpPr>
        <p:spPr>
          <a:xfrm>
            <a:off x="623888" y="3442097"/>
            <a:ext cx="7886700" cy="1125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Protein structure prediction problem</a:t>
            </a:r>
            <a:endParaRPr/>
          </a:p>
        </p:txBody>
      </p:sp>
      <p:sp>
        <p:nvSpPr>
          <p:cNvPr id="203" name="Google Shape;203;p31"/>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2" descr="Pancreatic ribonuclease - Wikipedia"/>
          <p:cNvPicPr preferRelativeResize="0"/>
          <p:nvPr/>
        </p:nvPicPr>
        <p:blipFill rotWithShape="1">
          <a:blip r:embed="rId3">
            <a:alphaModFix/>
          </a:blip>
          <a:srcRect/>
          <a:stretch/>
        </p:blipFill>
        <p:spPr>
          <a:xfrm>
            <a:off x="7458300" y="3269749"/>
            <a:ext cx="1606124" cy="1240549"/>
          </a:xfrm>
          <a:prstGeom prst="rect">
            <a:avLst/>
          </a:prstGeom>
          <a:noFill/>
          <a:ln>
            <a:noFill/>
          </a:ln>
        </p:spPr>
      </p:pic>
      <p:sp>
        <p:nvSpPr>
          <p:cNvPr id="210" name="Google Shape;210;p32"/>
          <p:cNvSpPr txBox="1"/>
          <p:nvPr/>
        </p:nvSpPr>
        <p:spPr>
          <a:xfrm>
            <a:off x="18226" y="98584"/>
            <a:ext cx="9144000" cy="27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a:p>
        </p:txBody>
      </p:sp>
      <p:sp>
        <p:nvSpPr>
          <p:cNvPr id="211" name="Google Shape;211;p32"/>
          <p:cNvSpPr/>
          <p:nvPr/>
        </p:nvSpPr>
        <p:spPr>
          <a:xfrm>
            <a:off x="1344000" y="4442675"/>
            <a:ext cx="6114300" cy="383400"/>
          </a:xfrm>
          <a:prstGeom prst="rect">
            <a:avLst/>
          </a:prstGeom>
          <a:noFill/>
          <a:ln>
            <a:noFill/>
          </a:ln>
        </p:spPr>
        <p:txBody>
          <a:bodyPr spcFirstLastPara="1" wrap="square" lIns="91425" tIns="45700" rIns="91425" bIns="45700" anchor="t" anchorCtr="0">
            <a:noAutofit/>
          </a:bodyPr>
          <a:lstStyle/>
          <a:p>
            <a:pPr marL="285750" marR="0" lvl="0" indent="-304800" algn="l" rtl="0">
              <a:spcBef>
                <a:spcPts val="0"/>
              </a:spcBef>
              <a:spcAft>
                <a:spcPts val="0"/>
              </a:spcAft>
              <a:buClr>
                <a:srgbClr val="D22D40"/>
              </a:buClr>
              <a:buSzPts val="2100"/>
              <a:buFont typeface="Arial"/>
              <a:buChar char="•"/>
            </a:pPr>
            <a:r>
              <a:rPr lang="en-US" sz="2100">
                <a:solidFill>
                  <a:schemeClr val="dk1"/>
                </a:solidFill>
              </a:rPr>
              <a:t>but how to predict structure from sequence?</a:t>
            </a:r>
            <a:endParaRPr sz="2100">
              <a:solidFill>
                <a:schemeClr val="dk1"/>
              </a:solidFill>
              <a:latin typeface="Arial"/>
              <a:ea typeface="Arial"/>
              <a:cs typeface="Arial"/>
              <a:sym typeface="Arial"/>
            </a:endParaRPr>
          </a:p>
        </p:txBody>
      </p:sp>
      <p:pic>
        <p:nvPicPr>
          <p:cNvPr id="212" name="Google Shape;212;p32"/>
          <p:cNvPicPr preferRelativeResize="0"/>
          <p:nvPr/>
        </p:nvPicPr>
        <p:blipFill rotWithShape="1">
          <a:blip r:embed="rId4">
            <a:alphaModFix/>
          </a:blip>
          <a:srcRect/>
          <a:stretch/>
        </p:blipFill>
        <p:spPr>
          <a:xfrm>
            <a:off x="7458299" y="1091898"/>
            <a:ext cx="1389600" cy="1769538"/>
          </a:xfrm>
          <a:prstGeom prst="rect">
            <a:avLst/>
          </a:prstGeom>
          <a:noFill/>
          <a:ln>
            <a:noFill/>
          </a:ln>
        </p:spPr>
      </p:pic>
      <p:sp>
        <p:nvSpPr>
          <p:cNvPr id="213" name="Google Shape;213;p32"/>
          <p:cNvSpPr txBox="1"/>
          <p:nvPr/>
        </p:nvSpPr>
        <p:spPr>
          <a:xfrm>
            <a:off x="7754400" y="4520888"/>
            <a:ext cx="1389600" cy="5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50">
                <a:solidFill>
                  <a:srgbClr val="202122"/>
                </a:solidFill>
                <a:highlight>
                  <a:srgbClr val="F8F9FA"/>
                </a:highlight>
              </a:rPr>
              <a:t>Ribonuclease A</a:t>
            </a: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wikipedia</a:t>
            </a:r>
            <a:endParaRPr>
              <a:latin typeface="Calibri"/>
              <a:ea typeface="Calibri"/>
              <a:cs typeface="Calibri"/>
              <a:sym typeface="Calibri"/>
            </a:endParaRPr>
          </a:p>
        </p:txBody>
      </p:sp>
      <p:pic>
        <p:nvPicPr>
          <p:cNvPr id="214" name="Google Shape;214;p32"/>
          <p:cNvPicPr preferRelativeResize="0"/>
          <p:nvPr/>
        </p:nvPicPr>
        <p:blipFill>
          <a:blip r:embed="rId5">
            <a:alphaModFix/>
          </a:blip>
          <a:stretch>
            <a:fillRect/>
          </a:stretch>
        </p:blipFill>
        <p:spPr>
          <a:xfrm>
            <a:off x="155319" y="1131000"/>
            <a:ext cx="1326357" cy="1769525"/>
          </a:xfrm>
          <a:prstGeom prst="rect">
            <a:avLst/>
          </a:prstGeom>
          <a:noFill/>
          <a:ln>
            <a:noFill/>
          </a:ln>
        </p:spPr>
      </p:pic>
      <p:sp>
        <p:nvSpPr>
          <p:cNvPr id="215" name="Google Shape;215;p32"/>
          <p:cNvSpPr txBox="1">
            <a:spLocks noGrp="1"/>
          </p:cNvSpPr>
          <p:nvPr>
            <p:ph type="title"/>
          </p:nvPr>
        </p:nvSpPr>
        <p:spPr>
          <a:xfrm>
            <a:off x="628650" y="1"/>
            <a:ext cx="7886700" cy="966900"/>
          </a:xfrm>
          <a:prstGeom prst="rect">
            <a:avLst/>
          </a:prstGeom>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Font typeface="Arial"/>
              <a:buNone/>
            </a:pPr>
            <a:r>
              <a:rPr lang="en-US" sz="3800"/>
              <a:t>Sequence to predict 3D structure?</a:t>
            </a:r>
            <a:endParaRPr/>
          </a:p>
        </p:txBody>
      </p:sp>
      <p:sp>
        <p:nvSpPr>
          <p:cNvPr id="216" name="Google Shape;216;p32"/>
          <p:cNvSpPr txBox="1">
            <a:spLocks noGrp="1"/>
          </p:cNvSpPr>
          <p:nvPr>
            <p:ph type="body" idx="1"/>
          </p:nvPr>
        </p:nvSpPr>
        <p:spPr>
          <a:xfrm>
            <a:off x="1575150" y="1131000"/>
            <a:ext cx="3033300" cy="2721000"/>
          </a:xfrm>
          <a:prstGeom prst="rect">
            <a:avLst/>
          </a:prstGeom>
        </p:spPr>
        <p:txBody>
          <a:bodyPr spcFirstLastPara="1" wrap="square" lIns="91425" tIns="45700" rIns="91425" bIns="45700" anchor="t" anchorCtr="0">
            <a:normAutofit fontScale="92500" lnSpcReduction="20000"/>
          </a:bodyPr>
          <a:lstStyle/>
          <a:p>
            <a:pPr marL="0" lvl="0" indent="0" algn="l" rtl="0">
              <a:lnSpc>
                <a:spcPct val="80000"/>
              </a:lnSpc>
              <a:spcBef>
                <a:spcPts val="1000"/>
              </a:spcBef>
              <a:spcAft>
                <a:spcPts val="0"/>
              </a:spcAft>
              <a:buSzPts val="770"/>
              <a:buNone/>
            </a:pPr>
            <a:r>
              <a:rPr lang="en-US" sz="1800" b="1"/>
              <a:t>Levinthal </a:t>
            </a:r>
            <a:r>
              <a:rPr lang="en-US" sz="1800"/>
              <a:t>paradox (1969)</a:t>
            </a:r>
            <a:endParaRPr sz="1800"/>
          </a:p>
          <a:p>
            <a:pPr marL="0" lvl="0" indent="0" algn="l" rtl="0">
              <a:lnSpc>
                <a:spcPct val="80000"/>
              </a:lnSpc>
              <a:spcBef>
                <a:spcPts val="1000"/>
              </a:spcBef>
              <a:spcAft>
                <a:spcPts val="0"/>
              </a:spcAft>
              <a:buSzPts val="770"/>
              <a:buNone/>
            </a:pPr>
            <a:r>
              <a:rPr lang="en-US" sz="1800"/>
              <a:t>100 residues = 99 peptide bonds = 198 angles φ,ψ </a:t>
            </a:r>
            <a:br>
              <a:rPr lang="en-US" sz="1800"/>
            </a:br>
            <a:r>
              <a:rPr lang="en-US" sz="1800"/>
              <a:t>if each in 3 stable angles, =&gt; 3</a:t>
            </a:r>
            <a:r>
              <a:rPr lang="en-US" sz="1800" baseline="30000"/>
              <a:t>198</a:t>
            </a:r>
            <a:r>
              <a:rPr lang="en-US" sz="1800"/>
              <a:t> conformations. </a:t>
            </a:r>
            <a:endParaRPr sz="1800"/>
          </a:p>
          <a:p>
            <a:pPr marL="0" lvl="0" indent="0" algn="l" rtl="0">
              <a:lnSpc>
                <a:spcPct val="80000"/>
              </a:lnSpc>
              <a:spcBef>
                <a:spcPts val="1000"/>
              </a:spcBef>
              <a:spcAft>
                <a:spcPts val="0"/>
              </a:spcAft>
              <a:buSzPts val="770"/>
              <a:buNone/>
            </a:pPr>
            <a:r>
              <a:rPr lang="en-US" sz="1800"/>
              <a:t>Sequential sampling of all the possible conformations, =&gt; longer than the age of the universe</a:t>
            </a:r>
            <a:endParaRPr sz="1800"/>
          </a:p>
          <a:p>
            <a:pPr marL="0" lvl="0" indent="0" algn="l" rtl="0">
              <a:lnSpc>
                <a:spcPct val="80000"/>
              </a:lnSpc>
              <a:spcBef>
                <a:spcPts val="1000"/>
              </a:spcBef>
              <a:spcAft>
                <a:spcPts val="0"/>
              </a:spcAft>
              <a:buSzPts val="770"/>
              <a:buNone/>
            </a:pPr>
            <a:endParaRPr sz="1800"/>
          </a:p>
          <a:p>
            <a:pPr marL="0" lvl="0" indent="457200" algn="l" rtl="0">
              <a:lnSpc>
                <a:spcPct val="80000"/>
              </a:lnSpc>
              <a:spcBef>
                <a:spcPts val="1000"/>
              </a:spcBef>
              <a:spcAft>
                <a:spcPts val="0"/>
              </a:spcAft>
              <a:buSzPts val="770"/>
              <a:buNone/>
            </a:pPr>
            <a:r>
              <a:rPr lang="en-US" sz="1800"/>
              <a:t>=&gt; folding pathways</a:t>
            </a:r>
            <a:endParaRPr sz="1800"/>
          </a:p>
        </p:txBody>
      </p:sp>
      <p:sp>
        <p:nvSpPr>
          <p:cNvPr id="217" name="Google Shape;217;p32"/>
          <p:cNvSpPr txBox="1">
            <a:spLocks noGrp="1"/>
          </p:cNvSpPr>
          <p:nvPr>
            <p:ph type="body" idx="2"/>
          </p:nvPr>
        </p:nvSpPr>
        <p:spPr>
          <a:xfrm>
            <a:off x="4515000" y="1091900"/>
            <a:ext cx="2943300" cy="3263400"/>
          </a:xfrm>
          <a:prstGeom prst="rect">
            <a:avLst/>
          </a:prstGeom>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018"/>
              <a:buNone/>
            </a:pPr>
            <a:r>
              <a:rPr lang="en-US" sz="1842" b="1"/>
              <a:t>Anfinsen </a:t>
            </a:r>
            <a:r>
              <a:rPr lang="en-US" sz="1842"/>
              <a:t>Nobel prize in Chemistry (1972) </a:t>
            </a:r>
            <a:endParaRPr sz="1842"/>
          </a:p>
          <a:p>
            <a:pPr marL="0" lvl="0" indent="0" algn="l" rtl="0">
              <a:lnSpc>
                <a:spcPct val="80000"/>
              </a:lnSpc>
              <a:spcBef>
                <a:spcPts val="0"/>
              </a:spcBef>
              <a:spcAft>
                <a:spcPts val="0"/>
              </a:spcAft>
              <a:buNone/>
            </a:pPr>
            <a:r>
              <a:rPr lang="en-US" sz="1842"/>
              <a:t>for describing the relationship between sequence and structure</a:t>
            </a:r>
            <a:endParaRPr sz="1842"/>
          </a:p>
          <a:p>
            <a:pPr marL="0" lvl="0" indent="0" algn="l" rtl="0">
              <a:lnSpc>
                <a:spcPct val="80000"/>
              </a:lnSpc>
              <a:spcBef>
                <a:spcPts val="0"/>
              </a:spcBef>
              <a:spcAft>
                <a:spcPts val="0"/>
              </a:spcAft>
              <a:buNone/>
            </a:pPr>
            <a:endParaRPr sz="1842"/>
          </a:p>
          <a:p>
            <a:pPr marL="457200" lvl="0" indent="0" algn="l" rtl="0">
              <a:lnSpc>
                <a:spcPct val="80000"/>
              </a:lnSpc>
              <a:spcBef>
                <a:spcPts val="0"/>
              </a:spcBef>
              <a:spcAft>
                <a:spcPts val="0"/>
              </a:spcAft>
              <a:buNone/>
            </a:pPr>
            <a:r>
              <a:rPr lang="en-US" sz="1842"/>
              <a:t>"The native conformation is determined by the totality of interatomic interactions and hence by the amino acid sequence, in a given environment.”</a:t>
            </a:r>
            <a:endParaRPr sz="1842"/>
          </a:p>
        </p:txBody>
      </p:sp>
      <p:sp>
        <p:nvSpPr>
          <p:cNvPr id="218" name="Google Shape;218;p32"/>
          <p:cNvSpPr txBox="1">
            <a:spLocks noGrp="1"/>
          </p:cNvSpPr>
          <p:nvPr>
            <p:ph type="sldNum" idx="12"/>
          </p:nvPr>
        </p:nvSpPr>
        <p:spPr>
          <a:xfrm>
            <a:off x="7203688" y="4664888"/>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
        <p:nvSpPr>
          <p:cNvPr id="219" name="Google Shape;219;p32"/>
          <p:cNvSpPr txBox="1"/>
          <p:nvPr/>
        </p:nvSpPr>
        <p:spPr>
          <a:xfrm>
            <a:off x="7458300" y="2861425"/>
            <a:ext cx="1704000" cy="315600"/>
          </a:xfrm>
          <a:prstGeom prst="rect">
            <a:avLst/>
          </a:prstGeom>
          <a:noFill/>
          <a:ln>
            <a:noFill/>
          </a:ln>
        </p:spPr>
        <p:txBody>
          <a:bodyPr spcFirstLastPara="1" wrap="square" lIns="91425" tIns="91425" rIns="91425" bIns="91425" anchor="t" anchorCtr="0">
            <a:spAutoFit/>
          </a:bodyPr>
          <a:lstStyle/>
          <a:p>
            <a:pPr marL="0" marR="0" lvl="0" indent="0" algn="ctr" rtl="0">
              <a:lnSpc>
                <a:spcPct val="107916"/>
              </a:lnSpc>
              <a:spcBef>
                <a:spcPts val="0"/>
              </a:spcBef>
              <a:spcAft>
                <a:spcPts val="0"/>
              </a:spcAft>
              <a:buNone/>
            </a:pPr>
            <a:r>
              <a:rPr lang="en-US" sz="850" b="1" cap="small">
                <a:solidFill>
                  <a:srgbClr val="123693"/>
                </a:solidFill>
                <a:latin typeface="Helvetica Neue"/>
                <a:ea typeface="Helvetica Neue"/>
                <a:cs typeface="Helvetica Neue"/>
                <a:sym typeface="Helvetica Neue"/>
              </a:rPr>
              <a:t>C.B. Anfinsen</a:t>
            </a:r>
            <a:endParaRPr sz="850" b="1" cap="small">
              <a:solidFill>
                <a:srgbClr val="123693"/>
              </a:solidFill>
              <a:latin typeface="Helvetica Neue"/>
              <a:ea typeface="Helvetica Neue"/>
              <a:cs typeface="Helvetica Neue"/>
              <a:sym typeface="Helvetica Neue"/>
            </a:endParaRPr>
          </a:p>
        </p:txBody>
      </p:sp>
      <p:sp>
        <p:nvSpPr>
          <p:cNvPr id="220" name="Google Shape;220;p32"/>
          <p:cNvSpPr txBox="1"/>
          <p:nvPr/>
        </p:nvSpPr>
        <p:spPr>
          <a:xfrm>
            <a:off x="92250" y="2788375"/>
            <a:ext cx="14829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850" b="1" cap="small">
                <a:solidFill>
                  <a:srgbClr val="123693"/>
                </a:solidFill>
                <a:latin typeface="Helvetica Neue"/>
                <a:ea typeface="Helvetica Neue"/>
                <a:cs typeface="Helvetica Neue"/>
                <a:sym typeface="Helvetica Neue"/>
              </a:rPr>
              <a:t>C.</a:t>
            </a:r>
            <a:r>
              <a:rPr lang="en-US" sz="1800">
                <a:solidFill>
                  <a:schemeClr val="dk1"/>
                </a:solidFill>
              </a:rPr>
              <a:t> </a:t>
            </a:r>
            <a:r>
              <a:rPr lang="en-US" sz="850" b="1" cap="small">
                <a:solidFill>
                  <a:srgbClr val="123693"/>
                </a:solidFill>
                <a:latin typeface="Helvetica Neue"/>
                <a:ea typeface="Helvetica Neue"/>
                <a:cs typeface="Helvetica Neue"/>
                <a:sym typeface="Helvetica Neue"/>
              </a:rPr>
              <a:t>Levinthal</a:t>
            </a:r>
            <a:endParaRPr sz="1800"/>
          </a:p>
        </p:txBody>
      </p:sp>
      <p:pic>
        <p:nvPicPr>
          <p:cNvPr id="221" name="Google Shape;221;p32"/>
          <p:cNvPicPr preferRelativeResize="0"/>
          <p:nvPr/>
        </p:nvPicPr>
        <p:blipFill>
          <a:blip r:embed="rId6">
            <a:alphaModFix/>
          </a:blip>
          <a:stretch>
            <a:fillRect/>
          </a:stretch>
        </p:blipFill>
        <p:spPr>
          <a:xfrm>
            <a:off x="10" y="3418993"/>
            <a:ext cx="1973265" cy="966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4"/>
          <p:cNvPicPr preferRelativeResize="0"/>
          <p:nvPr/>
        </p:nvPicPr>
        <p:blipFill rotWithShape="1">
          <a:blip r:embed="rId3">
            <a:alphaModFix/>
          </a:blip>
          <a:srcRect/>
          <a:stretch/>
        </p:blipFill>
        <p:spPr>
          <a:xfrm>
            <a:off x="645876" y="739050"/>
            <a:ext cx="5632511" cy="3489061"/>
          </a:xfrm>
          <a:prstGeom prst="rect">
            <a:avLst/>
          </a:prstGeom>
          <a:noFill/>
          <a:ln>
            <a:noFill/>
          </a:ln>
        </p:spPr>
      </p:pic>
      <p:sp>
        <p:nvSpPr>
          <p:cNvPr id="248" name="Google Shape;248;p34"/>
          <p:cNvSpPr txBox="1"/>
          <p:nvPr/>
        </p:nvSpPr>
        <p:spPr>
          <a:xfrm>
            <a:off x="1065350" y="120609"/>
            <a:ext cx="6953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to compare structures?</a:t>
            </a:r>
            <a:endParaRPr/>
          </a:p>
        </p:txBody>
      </p:sp>
      <p:sp>
        <p:nvSpPr>
          <p:cNvPr id="249" name="Google Shape;249;p34"/>
          <p:cNvSpPr txBox="1"/>
          <p:nvPr/>
        </p:nvSpPr>
        <p:spPr>
          <a:xfrm>
            <a:off x="1285809" y="4228103"/>
            <a:ext cx="64155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u="sng">
                <a:solidFill>
                  <a:schemeClr val="hlink"/>
                </a:solidFill>
                <a:latin typeface="Calibri"/>
                <a:ea typeface="Calibri"/>
                <a:cs typeface="Calibri"/>
                <a:sym typeface="Calibri"/>
                <a:hlinkClick r:id="rId4"/>
              </a:rPr>
              <a:t>https://predictioncenter.org/casp14/doc/presentations/2020_11_30_CASP14_Introduction_Moult.pdf</a:t>
            </a:r>
            <a:r>
              <a:rPr lang="en-US" sz="1000">
                <a:solidFill>
                  <a:schemeClr val="dk1"/>
                </a:solidFill>
                <a:latin typeface="Calibri"/>
                <a:ea typeface="Calibri"/>
                <a:cs typeface="Calibri"/>
                <a:sym typeface="Calibri"/>
              </a:rPr>
              <a:t> </a:t>
            </a:r>
            <a:endParaRPr/>
          </a:p>
        </p:txBody>
      </p:sp>
      <p:pic>
        <p:nvPicPr>
          <p:cNvPr id="250" name="Google Shape;250;p34"/>
          <p:cNvPicPr preferRelativeResize="0"/>
          <p:nvPr/>
        </p:nvPicPr>
        <p:blipFill>
          <a:blip r:embed="rId5">
            <a:alphaModFix/>
          </a:blip>
          <a:stretch>
            <a:fillRect/>
          </a:stretch>
        </p:blipFill>
        <p:spPr>
          <a:xfrm>
            <a:off x="258966" y="4140249"/>
            <a:ext cx="762007" cy="558158"/>
          </a:xfrm>
          <a:prstGeom prst="rect">
            <a:avLst/>
          </a:prstGeom>
          <a:noFill/>
          <a:ln>
            <a:noFill/>
          </a:ln>
        </p:spPr>
      </p:pic>
      <p:sp>
        <p:nvSpPr>
          <p:cNvPr id="251" name="Google Shape;251;p34"/>
          <p:cNvSpPr txBox="1"/>
          <p:nvPr/>
        </p:nvSpPr>
        <p:spPr>
          <a:xfrm>
            <a:off x="1084650" y="4422250"/>
            <a:ext cx="80595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GDT_TS</a:t>
            </a:r>
            <a:r>
              <a:rPr lang="en-US" sz="1600"/>
              <a:t> = Global distance test - total score (max 100%)</a:t>
            </a:r>
            <a:endParaRPr sz="1600"/>
          </a:p>
          <a:p>
            <a:pPr marL="0" lvl="0" indent="0" algn="l" rtl="0">
              <a:spcBef>
                <a:spcPts val="0"/>
              </a:spcBef>
              <a:spcAft>
                <a:spcPts val="0"/>
              </a:spcAft>
              <a:buNone/>
            </a:pPr>
            <a:r>
              <a:rPr lang="en-US" sz="1250">
                <a:solidFill>
                  <a:srgbClr val="202122"/>
                </a:solidFill>
                <a:highlight>
                  <a:srgbClr val="FFFFFF"/>
                </a:highlight>
              </a:rPr>
              <a:t>The conventional GDT_TS total score in </a:t>
            </a:r>
            <a:r>
              <a:rPr lang="en-US" sz="1250">
                <a:solidFill>
                  <a:srgbClr val="0645AD"/>
                </a:solidFill>
                <a:highlight>
                  <a:srgbClr val="FFFFFF"/>
                </a:highlight>
                <a:uFill>
                  <a:noFill/>
                </a:uFill>
                <a:hlinkClick r:id="rId6">
                  <a:extLst>
                    <a:ext uri="{A12FA001-AC4F-418D-AE19-62706E023703}">
                      <ahyp:hlinkClr xmlns:ahyp="http://schemas.microsoft.com/office/drawing/2018/hyperlinkcolor" val="tx"/>
                    </a:ext>
                  </a:extLst>
                </a:hlinkClick>
              </a:rPr>
              <a:t>CASP</a:t>
            </a:r>
            <a:r>
              <a:rPr lang="en-US" sz="1250">
                <a:solidFill>
                  <a:srgbClr val="202122"/>
                </a:solidFill>
                <a:highlight>
                  <a:srgbClr val="FFFFFF"/>
                </a:highlight>
              </a:rPr>
              <a:t> is the average result of cutoffs at 1, 2, 4, and 8 Å falling within experimental position</a:t>
            </a:r>
            <a:endParaRPr sz="1600"/>
          </a:p>
        </p:txBody>
      </p:sp>
      <p:sp>
        <p:nvSpPr>
          <p:cNvPr id="252" name="Google Shape;252;p34"/>
          <p:cNvSpPr txBox="1"/>
          <p:nvPr/>
        </p:nvSpPr>
        <p:spPr>
          <a:xfrm>
            <a:off x="5854975" y="833050"/>
            <a:ext cx="32013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dk1"/>
                </a:solidFill>
                <a:latin typeface="Calibri"/>
                <a:ea typeface="Calibri"/>
                <a:cs typeface="Calibri"/>
                <a:sym typeface="Calibri"/>
              </a:rPr>
              <a:t>After precision growth CASP1(1994) -&gt; CASP6(2006)</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protein prediction field was stuck </a:t>
            </a:r>
            <a:endParaRPr sz="20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txBox="1"/>
          <p:nvPr/>
        </p:nvSpPr>
        <p:spPr>
          <a:xfrm>
            <a:off x="258972" y="238189"/>
            <a:ext cx="77691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latin typeface="Calibri"/>
                <a:ea typeface="Calibri"/>
                <a:cs typeface="Calibri"/>
                <a:sym typeface="Calibri"/>
              </a:rPr>
              <a:t>AlphaFold(ology)</a:t>
            </a:r>
            <a:endParaRPr sz="3000">
              <a:latin typeface="Calibri"/>
              <a:ea typeface="Calibri"/>
              <a:cs typeface="Calibri"/>
              <a:sym typeface="Calibri"/>
            </a:endParaRPr>
          </a:p>
        </p:txBody>
      </p:sp>
      <p:sp>
        <p:nvSpPr>
          <p:cNvPr id="154" name="Google Shape;154;p27"/>
          <p:cNvSpPr txBox="1"/>
          <p:nvPr/>
        </p:nvSpPr>
        <p:spPr>
          <a:xfrm>
            <a:off x="258975" y="939900"/>
            <a:ext cx="4791825" cy="289305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3200"/>
            </a:pPr>
            <a:r>
              <a:rPr lang="en-US" sz="2400" dirty="0" err="1">
                <a:solidFill>
                  <a:schemeClr val="dk1"/>
                </a:solidFill>
                <a:latin typeface="Corbel"/>
                <a:ea typeface="Corbel"/>
                <a:cs typeface="Corbel"/>
                <a:sym typeface="Corbel"/>
              </a:rPr>
              <a:t>Alphafold</a:t>
            </a:r>
            <a:r>
              <a:rPr lang="en-US" sz="2400" dirty="0">
                <a:solidFill>
                  <a:schemeClr val="dk1"/>
                </a:solidFill>
                <a:latin typeface="Corbel"/>
                <a:ea typeface="Corbel"/>
                <a:cs typeface="Corbel"/>
                <a:sym typeface="Corbel"/>
              </a:rPr>
              <a:t> 2 in 2020 has brought reliable protein models – BUT in July 2021 went open source </a:t>
            </a:r>
          </a:p>
          <a:p>
            <a:pPr marR="0" lvl="0" algn="l" rtl="0">
              <a:spcBef>
                <a:spcPts val="0"/>
              </a:spcBef>
              <a:spcAft>
                <a:spcPts val="0"/>
              </a:spcAft>
              <a:buClr>
                <a:schemeClr val="dk1"/>
              </a:buClr>
              <a:buSzPts val="3200"/>
            </a:pPr>
            <a:endParaRPr sz="2400" dirty="0"/>
          </a:p>
          <a:p>
            <a:pPr marR="0" lvl="0" algn="l" rtl="0">
              <a:spcBef>
                <a:spcPts val="0"/>
              </a:spcBef>
              <a:spcAft>
                <a:spcPts val="0"/>
              </a:spcAft>
              <a:buClr>
                <a:schemeClr val="dk1"/>
              </a:buClr>
              <a:buSzPts val="3200"/>
            </a:pPr>
            <a:r>
              <a:rPr lang="en-US" sz="3200" dirty="0">
                <a:solidFill>
                  <a:schemeClr val="dk1"/>
                </a:solidFill>
                <a:latin typeface="Corbel"/>
                <a:ea typeface="Corbel"/>
                <a:cs typeface="Corbel"/>
                <a:sym typeface="Corbel"/>
              </a:rPr>
              <a:t>What comes next?</a:t>
            </a:r>
            <a:endParaRPr sz="3200" dirty="0">
              <a:solidFill>
                <a:schemeClr val="dk1"/>
              </a:solidFill>
              <a:latin typeface="Corbel"/>
              <a:ea typeface="Corbel"/>
              <a:cs typeface="Corbel"/>
              <a:sym typeface="Corbel"/>
            </a:endParaRPr>
          </a:p>
          <a:p>
            <a:pPr marL="914400" marR="0" lvl="1" indent="-381000" algn="l" rtl="0">
              <a:spcBef>
                <a:spcPts val="0"/>
              </a:spcBef>
              <a:spcAft>
                <a:spcPts val="0"/>
              </a:spcAft>
              <a:buClr>
                <a:schemeClr val="dk1"/>
              </a:buClr>
              <a:buSzPts val="2400"/>
              <a:buFont typeface="Corbel"/>
              <a:buChar char="○"/>
            </a:pPr>
            <a:r>
              <a:rPr lang="en-US" sz="2400" dirty="0" err="1">
                <a:solidFill>
                  <a:schemeClr val="dk1"/>
                </a:solidFill>
                <a:latin typeface="Corbel"/>
                <a:ea typeface="Corbel"/>
                <a:cs typeface="Corbel"/>
                <a:sym typeface="Corbel"/>
              </a:rPr>
              <a:t>AlphaFoldology</a:t>
            </a:r>
            <a:endParaRPr sz="2400" dirty="0">
              <a:solidFill>
                <a:schemeClr val="dk1"/>
              </a:solidFill>
              <a:latin typeface="Corbel"/>
              <a:ea typeface="Corbel"/>
              <a:cs typeface="Corbel"/>
              <a:sym typeface="Corbel"/>
            </a:endParaRPr>
          </a:p>
          <a:p>
            <a:pPr marL="457200" marR="0" lvl="0" indent="0" algn="l" rtl="0">
              <a:spcBef>
                <a:spcPts val="0"/>
              </a:spcBef>
              <a:spcAft>
                <a:spcPts val="0"/>
              </a:spcAft>
              <a:buNone/>
            </a:pPr>
            <a:endParaRPr sz="3000" dirty="0">
              <a:solidFill>
                <a:schemeClr val="dk1"/>
              </a:solidFill>
              <a:latin typeface="Corbel"/>
              <a:ea typeface="Corbel"/>
              <a:cs typeface="Corbel"/>
              <a:sym typeface="Corbel"/>
            </a:endParaRPr>
          </a:p>
        </p:txBody>
      </p:sp>
      <p:pic>
        <p:nvPicPr>
          <p:cNvPr id="155" name="Google Shape;155;p27"/>
          <p:cNvPicPr preferRelativeResize="0"/>
          <p:nvPr/>
        </p:nvPicPr>
        <p:blipFill>
          <a:blip r:embed="rId3">
            <a:alphaModFix/>
          </a:blip>
          <a:stretch>
            <a:fillRect/>
          </a:stretch>
        </p:blipFill>
        <p:spPr>
          <a:xfrm>
            <a:off x="258966" y="4140249"/>
            <a:ext cx="762007" cy="558158"/>
          </a:xfrm>
          <a:prstGeom prst="rect">
            <a:avLst/>
          </a:prstGeom>
          <a:noFill/>
          <a:ln>
            <a:noFill/>
          </a:ln>
        </p:spPr>
      </p:pic>
      <p:sp>
        <p:nvSpPr>
          <p:cNvPr id="156" name="Google Shape;156;p27"/>
          <p:cNvSpPr txBox="1">
            <a:spLocks noGrp="1"/>
          </p:cNvSpPr>
          <p:nvPr>
            <p:ph type="body" idx="4294967295"/>
          </p:nvPr>
        </p:nvSpPr>
        <p:spPr>
          <a:xfrm>
            <a:off x="5050800" y="1131950"/>
            <a:ext cx="4093200" cy="369270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1800">
                <a:solidFill>
                  <a:srgbClr val="1A1C1A"/>
                </a:solidFill>
                <a:highlight>
                  <a:srgbClr val="FFFFFF"/>
                </a:highlight>
                <a:latin typeface="Arial"/>
                <a:ea typeface="Arial"/>
                <a:cs typeface="Arial"/>
                <a:sym typeface="Arial"/>
              </a:rPr>
              <a:t>“Disruptive scientific breakthroughs </a:t>
            </a:r>
            <a:r>
              <a:rPr lang="en-US" sz="1800" b="1">
                <a:solidFill>
                  <a:srgbClr val="1A1C1A"/>
                </a:solidFill>
                <a:highlight>
                  <a:srgbClr val="FFFFFF"/>
                </a:highlight>
                <a:latin typeface="Arial"/>
                <a:ea typeface="Arial"/>
                <a:cs typeface="Arial"/>
                <a:sym typeface="Arial"/>
              </a:rPr>
              <a:t>raise more questions than they answer</a:t>
            </a:r>
            <a:r>
              <a:rPr lang="en-US" sz="1800">
                <a:solidFill>
                  <a:srgbClr val="1A1C1A"/>
                </a:solidFill>
                <a:highlight>
                  <a:srgbClr val="FFFFFF"/>
                </a:highlight>
                <a:latin typeface="Arial"/>
                <a:ea typeface="Arial"/>
                <a:cs typeface="Arial"/>
                <a:sym typeface="Arial"/>
              </a:rPr>
              <a:t>. They open new research avenues and can inspire entirely new fields of study. Just as the Human Genome moment marked the beginning of a revolution in genomics, so too </a:t>
            </a:r>
            <a:r>
              <a:rPr lang="en-US" sz="1800" b="1">
                <a:solidFill>
                  <a:srgbClr val="1A1C1A"/>
                </a:solidFill>
                <a:highlight>
                  <a:srgbClr val="FFFFFF"/>
                </a:highlight>
                <a:latin typeface="Arial"/>
                <a:ea typeface="Arial"/>
                <a:cs typeface="Arial"/>
                <a:sym typeface="Arial"/>
              </a:rPr>
              <a:t>AlphaFold might usher in a new era in biology</a:t>
            </a:r>
            <a:r>
              <a:rPr lang="en-US" sz="1800">
                <a:solidFill>
                  <a:srgbClr val="1A1C1A"/>
                </a:solidFill>
                <a:highlight>
                  <a:srgbClr val="FFFFFF"/>
                </a:highlight>
                <a:latin typeface="Arial"/>
                <a:ea typeface="Arial"/>
                <a:cs typeface="Arial"/>
                <a:sym typeface="Arial"/>
              </a:rPr>
              <a:t>.”</a:t>
            </a:r>
            <a:endParaRPr sz="1800">
              <a:solidFill>
                <a:srgbClr val="1A1C1A"/>
              </a:solidFill>
              <a:highlight>
                <a:srgbClr val="FFFFFF"/>
              </a:highlight>
              <a:latin typeface="Arial"/>
              <a:ea typeface="Arial"/>
              <a:cs typeface="Arial"/>
              <a:sym typeface="Arial"/>
            </a:endParaRPr>
          </a:p>
          <a:p>
            <a:pPr marL="0" lvl="0" indent="0" algn="l" rtl="0">
              <a:lnSpc>
                <a:spcPct val="90000"/>
              </a:lnSpc>
              <a:spcBef>
                <a:spcPts val="0"/>
              </a:spcBef>
              <a:spcAft>
                <a:spcPts val="0"/>
              </a:spcAft>
              <a:buNone/>
            </a:pPr>
            <a:endParaRPr sz="1800">
              <a:solidFill>
                <a:srgbClr val="1A1C1A"/>
              </a:solidFill>
              <a:highlight>
                <a:srgbClr val="FFFFFF"/>
              </a:highlight>
              <a:latin typeface="Arial"/>
              <a:ea typeface="Arial"/>
              <a:cs typeface="Arial"/>
              <a:sym typeface="Arial"/>
            </a:endParaRPr>
          </a:p>
          <a:p>
            <a:pPr marL="0" lvl="0" indent="0" algn="l" rtl="0">
              <a:lnSpc>
                <a:spcPct val="90000"/>
              </a:lnSpc>
              <a:spcBef>
                <a:spcPts val="0"/>
              </a:spcBef>
              <a:spcAft>
                <a:spcPts val="0"/>
              </a:spcAft>
              <a:buNone/>
            </a:pPr>
            <a:r>
              <a:rPr lang="en-US" sz="1800" b="1">
                <a:solidFill>
                  <a:srgbClr val="1A1C1A"/>
                </a:solidFill>
                <a:highlight>
                  <a:srgbClr val="FFFFFF"/>
                </a:highlight>
                <a:latin typeface="Arial"/>
                <a:ea typeface="Arial"/>
                <a:cs typeface="Arial"/>
                <a:sym typeface="Arial"/>
              </a:rPr>
              <a:t>Janet Thornton</a:t>
            </a:r>
            <a:r>
              <a:rPr lang="en-US" sz="1800">
                <a:solidFill>
                  <a:srgbClr val="1A1C1A"/>
                </a:solidFill>
                <a:highlight>
                  <a:srgbClr val="FFFFFF"/>
                </a:highlight>
                <a:latin typeface="Arial"/>
                <a:ea typeface="Arial"/>
                <a:cs typeface="Arial"/>
                <a:sym typeface="Arial"/>
              </a:rPr>
              <a:t>, director emeritus EMBL-EBI - </a:t>
            </a:r>
            <a:r>
              <a:rPr lang="en-US" sz="1800" i="1">
                <a:solidFill>
                  <a:srgbClr val="1A1C1A"/>
                </a:solidFill>
                <a:highlight>
                  <a:srgbClr val="FFFFFF"/>
                </a:highlight>
                <a:latin typeface="Arial"/>
                <a:ea typeface="Arial"/>
                <a:cs typeface="Arial"/>
                <a:sym typeface="Arial"/>
              </a:rPr>
              <a:t>22 July </a:t>
            </a:r>
            <a:r>
              <a:rPr lang="en-US" sz="1800" b="1" i="1">
                <a:solidFill>
                  <a:srgbClr val="1A1C1A"/>
                </a:solidFill>
                <a:highlight>
                  <a:srgbClr val="FFFFFF"/>
                </a:highlight>
                <a:latin typeface="Arial"/>
                <a:ea typeface="Arial"/>
                <a:cs typeface="Arial"/>
                <a:sym typeface="Arial"/>
              </a:rPr>
              <a:t>2021</a:t>
            </a:r>
            <a:r>
              <a:rPr lang="en-US" sz="1800" i="1">
                <a:solidFill>
                  <a:srgbClr val="1A1C1A"/>
                </a:solidFill>
                <a:highlight>
                  <a:srgbClr val="FFFFFF"/>
                </a:highlight>
                <a:latin typeface="Arial"/>
                <a:ea typeface="Arial"/>
                <a:cs typeface="Arial"/>
                <a:sym typeface="Arial"/>
              </a:rPr>
              <a:t>, Cambridge</a:t>
            </a:r>
            <a:endParaRPr sz="1800">
              <a:solidFill>
                <a:srgbClr val="1A1C1A"/>
              </a:solidFill>
              <a:highlight>
                <a:srgbClr val="FFFFFF"/>
              </a:highlight>
              <a:latin typeface="Arial"/>
              <a:ea typeface="Arial"/>
              <a:cs typeface="Arial"/>
              <a:sym typeface="Arial"/>
            </a:endParaRPr>
          </a:p>
          <a:p>
            <a:pPr marL="0" lvl="0" indent="0" algn="l" rtl="0">
              <a:lnSpc>
                <a:spcPct val="80000"/>
              </a:lnSpc>
              <a:spcBef>
                <a:spcPts val="1000"/>
              </a:spcBef>
              <a:spcAft>
                <a:spcPts val="0"/>
              </a:spcAft>
              <a:buNone/>
            </a:pPr>
            <a:endParaRPr sz="1800"/>
          </a:p>
        </p:txBody>
      </p:sp>
      <p:sp>
        <p:nvSpPr>
          <p:cNvPr id="157" name="Google Shape;157;p27"/>
          <p:cNvSpPr txBox="1"/>
          <p:nvPr/>
        </p:nvSpPr>
        <p:spPr>
          <a:xfrm>
            <a:off x="6144000" y="215100"/>
            <a:ext cx="3000000" cy="600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3000">
                <a:solidFill>
                  <a:schemeClr val="dk1"/>
                </a:solidFill>
                <a:latin typeface="Calibri"/>
                <a:ea typeface="Calibri"/>
                <a:cs typeface="Calibri"/>
                <a:sym typeface="Calibri"/>
              </a:rPr>
              <a:t>Motto:</a:t>
            </a:r>
            <a:endParaRPr sz="3000">
              <a:latin typeface="Calibri"/>
              <a:ea typeface="Calibri"/>
              <a:cs typeface="Calibri"/>
              <a:sym typeface="Calibri"/>
            </a:endParaRPr>
          </a:p>
        </p:txBody>
      </p:sp>
      <p:pic>
        <p:nvPicPr>
          <p:cNvPr id="158" name="Google Shape;158;p27"/>
          <p:cNvPicPr preferRelativeResize="0"/>
          <p:nvPr/>
        </p:nvPicPr>
        <p:blipFill rotWithShape="1">
          <a:blip r:embed="rId4">
            <a:alphaModFix/>
          </a:blip>
          <a:srcRect l="11547" r="15777"/>
          <a:stretch/>
        </p:blipFill>
        <p:spPr>
          <a:xfrm flipH="1">
            <a:off x="7927675" y="8500"/>
            <a:ext cx="1216325" cy="10134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5"/>
          <p:cNvPicPr preferRelativeResize="0"/>
          <p:nvPr/>
        </p:nvPicPr>
        <p:blipFill rotWithShape="1">
          <a:blip r:embed="rId3">
            <a:alphaModFix/>
          </a:blip>
          <a:srcRect/>
          <a:stretch/>
        </p:blipFill>
        <p:spPr>
          <a:xfrm>
            <a:off x="890886" y="740131"/>
            <a:ext cx="5235932" cy="3487979"/>
          </a:xfrm>
          <a:prstGeom prst="rect">
            <a:avLst/>
          </a:prstGeom>
          <a:noFill/>
          <a:ln>
            <a:noFill/>
          </a:ln>
        </p:spPr>
      </p:pic>
      <p:sp>
        <p:nvSpPr>
          <p:cNvPr id="259" name="Google Shape;259;p35"/>
          <p:cNvSpPr txBox="1"/>
          <p:nvPr/>
        </p:nvSpPr>
        <p:spPr>
          <a:xfrm>
            <a:off x="0" y="146000"/>
            <a:ext cx="68877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CASP13(2018) - AlphaFold enters...</a:t>
            </a:r>
            <a:endParaRPr/>
          </a:p>
        </p:txBody>
      </p:sp>
      <p:sp>
        <p:nvSpPr>
          <p:cNvPr id="260" name="Google Shape;260;p35"/>
          <p:cNvSpPr txBox="1"/>
          <p:nvPr/>
        </p:nvSpPr>
        <p:spPr>
          <a:xfrm>
            <a:off x="1976284" y="4228103"/>
            <a:ext cx="64155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u="sng">
                <a:solidFill>
                  <a:schemeClr val="hlink"/>
                </a:solidFill>
                <a:latin typeface="Calibri"/>
                <a:ea typeface="Calibri"/>
                <a:cs typeface="Calibri"/>
                <a:sym typeface="Calibri"/>
                <a:hlinkClick r:id="rId4"/>
              </a:rPr>
              <a:t>https://predictioncenter.org/casp14/doc/presentations/2020_11_30_CASP14_Introduction_Moult.pdf</a:t>
            </a:r>
            <a:r>
              <a:rPr lang="en-US" sz="1000">
                <a:solidFill>
                  <a:schemeClr val="dk1"/>
                </a:solidFill>
                <a:latin typeface="Calibri"/>
                <a:ea typeface="Calibri"/>
                <a:cs typeface="Calibri"/>
                <a:sym typeface="Calibri"/>
              </a:rPr>
              <a:t> </a:t>
            </a:r>
            <a:endParaRPr/>
          </a:p>
        </p:txBody>
      </p:sp>
      <p:pic>
        <p:nvPicPr>
          <p:cNvPr id="261" name="Google Shape;261;p35" descr="Demis Hassabis (@demishassabis) | Twitter"/>
          <p:cNvPicPr preferRelativeResize="0"/>
          <p:nvPr/>
        </p:nvPicPr>
        <p:blipFill rotWithShape="1">
          <a:blip r:embed="rId5">
            <a:alphaModFix/>
          </a:blip>
          <a:srcRect/>
          <a:stretch/>
        </p:blipFill>
        <p:spPr>
          <a:xfrm>
            <a:off x="7518593" y="482170"/>
            <a:ext cx="1043681" cy="1043681"/>
          </a:xfrm>
          <a:prstGeom prst="rect">
            <a:avLst/>
          </a:prstGeom>
          <a:noFill/>
          <a:ln>
            <a:noFill/>
          </a:ln>
        </p:spPr>
      </p:pic>
      <p:pic>
        <p:nvPicPr>
          <p:cNvPr id="262" name="Google Shape;262;p35"/>
          <p:cNvPicPr preferRelativeResize="0"/>
          <p:nvPr/>
        </p:nvPicPr>
        <p:blipFill>
          <a:blip r:embed="rId6">
            <a:alphaModFix/>
          </a:blip>
          <a:stretch>
            <a:fillRect/>
          </a:stretch>
        </p:blipFill>
        <p:spPr>
          <a:xfrm>
            <a:off x="258966" y="4140249"/>
            <a:ext cx="762007" cy="558158"/>
          </a:xfrm>
          <a:prstGeom prst="rect">
            <a:avLst/>
          </a:prstGeom>
          <a:noFill/>
          <a:ln>
            <a:noFill/>
          </a:ln>
        </p:spPr>
      </p:pic>
      <p:sp>
        <p:nvSpPr>
          <p:cNvPr id="263" name="Google Shape;263;p35"/>
          <p:cNvSpPr txBox="1"/>
          <p:nvPr/>
        </p:nvSpPr>
        <p:spPr>
          <a:xfrm>
            <a:off x="7014150" y="1525850"/>
            <a:ext cx="2176800" cy="597900"/>
          </a:xfrm>
          <a:prstGeom prst="rect">
            <a:avLst/>
          </a:prstGeom>
          <a:noFill/>
          <a:ln>
            <a:noFill/>
          </a:ln>
        </p:spPr>
        <p:txBody>
          <a:bodyPr spcFirstLastPara="1" wrap="square" lIns="91425" tIns="91425" rIns="91425" bIns="91425" anchor="t" anchorCtr="0">
            <a:spAutoFit/>
          </a:bodyPr>
          <a:lstStyle/>
          <a:p>
            <a:pPr marL="0" lvl="0" indent="0" algn="ctr" rtl="0">
              <a:lnSpc>
                <a:spcPct val="107916"/>
              </a:lnSpc>
              <a:spcBef>
                <a:spcPts val="0"/>
              </a:spcBef>
              <a:spcAft>
                <a:spcPts val="0"/>
              </a:spcAft>
              <a:buNone/>
            </a:pPr>
            <a:r>
              <a:rPr lang="en-US" sz="850" b="1" cap="small">
                <a:solidFill>
                  <a:srgbClr val="123693"/>
                </a:solidFill>
                <a:latin typeface="Helvetica Neue"/>
                <a:ea typeface="Helvetica Neue"/>
                <a:cs typeface="Helvetica Neue"/>
                <a:sym typeface="Helvetica Neue"/>
              </a:rPr>
              <a:t>DEMIS HASSABIS</a:t>
            </a:r>
            <a:endParaRPr sz="850" b="1" cap="small">
              <a:solidFill>
                <a:srgbClr val="123693"/>
              </a:solidFill>
              <a:latin typeface="Helvetica Neue"/>
              <a:ea typeface="Helvetica Neue"/>
              <a:cs typeface="Helvetica Neue"/>
              <a:sym typeface="Helvetica Neue"/>
            </a:endParaRPr>
          </a:p>
          <a:p>
            <a:pPr marL="0" lvl="0" indent="0" algn="ctr" rtl="0">
              <a:lnSpc>
                <a:spcPct val="107916"/>
              </a:lnSpc>
              <a:spcBef>
                <a:spcPts val="0"/>
              </a:spcBef>
              <a:spcAft>
                <a:spcPts val="2250"/>
              </a:spcAft>
              <a:buNone/>
            </a:pPr>
            <a:r>
              <a:rPr lang="en-US" sz="850" cap="small">
                <a:solidFill>
                  <a:srgbClr val="123693"/>
                </a:solidFill>
                <a:latin typeface="Helvetica Neue"/>
                <a:ea typeface="Helvetica Neue"/>
                <a:cs typeface="Helvetica Neue"/>
                <a:sym typeface="Helvetica Neue"/>
              </a:rPr>
              <a:t>DEEPMIND, </a:t>
            </a:r>
            <a:br>
              <a:rPr lang="en-US" sz="850" cap="small">
                <a:solidFill>
                  <a:srgbClr val="123693"/>
                </a:solidFill>
                <a:latin typeface="Helvetica Neue"/>
                <a:ea typeface="Helvetica Neue"/>
                <a:cs typeface="Helvetica Neue"/>
                <a:sym typeface="Helvetica Neue"/>
              </a:rPr>
            </a:br>
            <a:r>
              <a:rPr lang="en-US" sz="850" cap="small">
                <a:solidFill>
                  <a:srgbClr val="123693"/>
                </a:solidFill>
                <a:latin typeface="Helvetica Neue"/>
                <a:ea typeface="Helvetica Neue"/>
                <a:cs typeface="Helvetica Neue"/>
                <a:sym typeface="Helvetica Neue"/>
              </a:rPr>
              <a:t>former Bullfrog Productions (Theme Park)</a:t>
            </a:r>
            <a:endParaRPr>
              <a:solidFill>
                <a:schemeClr val="dk1"/>
              </a:solidFill>
            </a:endParaRPr>
          </a:p>
        </p:txBody>
      </p:sp>
      <p:sp>
        <p:nvSpPr>
          <p:cNvPr id="264" name="Google Shape;264;p35"/>
          <p:cNvSpPr txBox="1"/>
          <p:nvPr/>
        </p:nvSpPr>
        <p:spPr>
          <a:xfrm>
            <a:off x="5889575" y="2121050"/>
            <a:ext cx="3254400" cy="2031900"/>
          </a:xfrm>
          <a:prstGeom prst="rect">
            <a:avLst/>
          </a:prstGeom>
          <a:solidFill>
            <a:srgbClr val="F8F9FA"/>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2A2A2A"/>
                </a:solidFill>
                <a:highlight>
                  <a:srgbClr val="EFF2F7"/>
                </a:highlight>
                <a:latin typeface="Calibri"/>
                <a:ea typeface="Calibri"/>
                <a:cs typeface="Calibri"/>
                <a:sym typeface="Calibri"/>
              </a:rPr>
              <a:t>DeepMind: 1st company to ever attend CASP</a:t>
            </a:r>
            <a:endParaRPr sz="2400">
              <a:solidFill>
                <a:srgbClr val="2A2A2A"/>
              </a:solidFill>
              <a:highlight>
                <a:srgbClr val="EFF2F7"/>
              </a:highlight>
              <a:latin typeface="Calibri"/>
              <a:ea typeface="Calibri"/>
              <a:cs typeface="Calibri"/>
              <a:sym typeface="Calibri"/>
            </a:endParaRPr>
          </a:p>
          <a:p>
            <a:pPr marL="0" lvl="0" indent="0" algn="l" rtl="0">
              <a:spcBef>
                <a:spcPts val="0"/>
              </a:spcBef>
              <a:spcAft>
                <a:spcPts val="0"/>
              </a:spcAft>
              <a:buNone/>
            </a:pPr>
            <a:r>
              <a:rPr lang="en-US" sz="2400">
                <a:solidFill>
                  <a:srgbClr val="2A2A2A"/>
                </a:solidFill>
                <a:highlight>
                  <a:srgbClr val="EFF2F7"/>
                </a:highlight>
                <a:latin typeface="Calibri"/>
                <a:ea typeface="Calibri"/>
                <a:cs typeface="Calibri"/>
                <a:sym typeface="Calibri"/>
              </a:rPr>
              <a:t>! not open model </a:t>
            </a:r>
            <a:br>
              <a:rPr lang="en-US" sz="2400">
                <a:solidFill>
                  <a:srgbClr val="2A2A2A"/>
                </a:solidFill>
                <a:highlight>
                  <a:srgbClr val="EFF2F7"/>
                </a:highlight>
                <a:latin typeface="Calibri"/>
                <a:ea typeface="Calibri"/>
                <a:cs typeface="Calibri"/>
                <a:sym typeface="Calibri"/>
              </a:rPr>
            </a:br>
            <a:r>
              <a:rPr lang="en-US" sz="2400">
                <a:solidFill>
                  <a:srgbClr val="2A2A2A"/>
                </a:solidFill>
                <a:highlight>
                  <a:srgbClr val="EFF2F7"/>
                </a:highlight>
                <a:latin typeface="Calibri"/>
                <a:ea typeface="Calibri"/>
                <a:cs typeface="Calibri"/>
                <a:sym typeface="Calibri"/>
              </a:rPr>
              <a:t>(too expensive to use)</a:t>
            </a:r>
            <a:br>
              <a:rPr lang="en-US" sz="2400">
                <a:solidFill>
                  <a:srgbClr val="2A2A2A"/>
                </a:solidFill>
                <a:highlight>
                  <a:srgbClr val="EFF2F7"/>
                </a:highlight>
                <a:latin typeface="Calibri"/>
                <a:ea typeface="Calibri"/>
                <a:cs typeface="Calibri"/>
                <a:sym typeface="Calibri"/>
              </a:rPr>
            </a:br>
            <a:endParaRPr sz="24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7"/>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284" name="Google Shape;284;p37"/>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285" name="Google Shape;285;p37"/>
          <p:cNvPicPr preferRelativeResize="0"/>
          <p:nvPr/>
        </p:nvPicPr>
        <p:blipFill rotWithShape="1">
          <a:blip r:embed="rId3">
            <a:alphaModFix/>
          </a:blip>
          <a:srcRect t="14395" b="4959"/>
          <a:stretch/>
        </p:blipFill>
        <p:spPr>
          <a:xfrm>
            <a:off x="0" y="0"/>
            <a:ext cx="8503892" cy="5143500"/>
          </a:xfrm>
          <a:prstGeom prst="rect">
            <a:avLst/>
          </a:prstGeom>
          <a:noFill/>
          <a:ln>
            <a:noFill/>
          </a:ln>
        </p:spPr>
      </p:pic>
      <p:sp>
        <p:nvSpPr>
          <p:cNvPr id="286" name="Google Shape;286;p37"/>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8"/>
          <p:cNvSpPr txBox="1">
            <a:spLocks noGrp="1"/>
          </p:cNvSpPr>
          <p:nvPr>
            <p:ph type="title"/>
          </p:nvPr>
        </p:nvSpPr>
        <p:spPr>
          <a:xfrm>
            <a:off x="0" y="0"/>
            <a:ext cx="9144000" cy="9942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May 2024:Return of the king - AlphaFold3</a:t>
            </a:r>
            <a:endParaRPr/>
          </a:p>
        </p:txBody>
      </p:sp>
      <p:sp>
        <p:nvSpPr>
          <p:cNvPr id="293" name="Google Shape;293;p38"/>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pic>
        <p:nvPicPr>
          <p:cNvPr id="294" name="Google Shape;294;p38"/>
          <p:cNvPicPr preferRelativeResize="0"/>
          <p:nvPr/>
        </p:nvPicPr>
        <p:blipFill rotWithShape="1">
          <a:blip r:embed="rId3">
            <a:alphaModFix/>
          </a:blip>
          <a:srcRect b="30420"/>
          <a:stretch/>
        </p:blipFill>
        <p:spPr>
          <a:xfrm>
            <a:off x="2776875" y="998088"/>
            <a:ext cx="6367124" cy="3430823"/>
          </a:xfrm>
          <a:prstGeom prst="rect">
            <a:avLst/>
          </a:prstGeom>
          <a:noFill/>
          <a:ln>
            <a:noFill/>
          </a:ln>
        </p:spPr>
      </p:pic>
      <p:sp>
        <p:nvSpPr>
          <p:cNvPr id="295" name="Google Shape;295;p38"/>
          <p:cNvSpPr txBox="1"/>
          <p:nvPr/>
        </p:nvSpPr>
        <p:spPr>
          <a:xfrm>
            <a:off x="0" y="4589400"/>
            <a:ext cx="8196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222222"/>
                </a:solidFill>
                <a:highlight>
                  <a:srgbClr val="FFFFFF"/>
                </a:highlight>
                <a:latin typeface="Roboto"/>
                <a:ea typeface="Roboto"/>
                <a:cs typeface="Roboto"/>
                <a:sym typeface="Roboto"/>
              </a:rPr>
              <a:t>Abramson, J., Adler, J., Dunger, J. </a:t>
            </a:r>
            <a:r>
              <a:rPr lang="en-US" sz="1200" i="1">
                <a:solidFill>
                  <a:srgbClr val="222222"/>
                </a:solidFill>
                <a:highlight>
                  <a:srgbClr val="FFFFFF"/>
                </a:highlight>
                <a:latin typeface="Roboto"/>
                <a:ea typeface="Roboto"/>
                <a:cs typeface="Roboto"/>
                <a:sym typeface="Roboto"/>
              </a:rPr>
              <a:t>et al.</a:t>
            </a:r>
            <a:r>
              <a:rPr lang="en-US" sz="1200">
                <a:solidFill>
                  <a:srgbClr val="222222"/>
                </a:solidFill>
                <a:highlight>
                  <a:srgbClr val="FFFFFF"/>
                </a:highlight>
                <a:latin typeface="Roboto"/>
                <a:ea typeface="Roboto"/>
                <a:cs typeface="Roboto"/>
                <a:sym typeface="Roboto"/>
              </a:rPr>
              <a:t> Accurate structure prediction of biomolecular interactions with AlphaFold 3. </a:t>
            </a:r>
            <a:r>
              <a:rPr lang="en-US" sz="1200" i="1">
                <a:solidFill>
                  <a:srgbClr val="222222"/>
                </a:solidFill>
                <a:highlight>
                  <a:srgbClr val="FFFFFF"/>
                </a:highlight>
                <a:latin typeface="Roboto"/>
                <a:ea typeface="Roboto"/>
                <a:cs typeface="Roboto"/>
                <a:sym typeface="Roboto"/>
              </a:rPr>
              <a:t>Nature</a:t>
            </a:r>
            <a:r>
              <a:rPr lang="en-US" sz="1200">
                <a:solidFill>
                  <a:srgbClr val="222222"/>
                </a:solidFill>
                <a:highlight>
                  <a:srgbClr val="FFFFFF"/>
                </a:highlight>
                <a:latin typeface="Roboto"/>
                <a:ea typeface="Roboto"/>
                <a:cs typeface="Roboto"/>
                <a:sym typeface="Roboto"/>
              </a:rPr>
              <a:t> 630, 493–500 (2024). https://doi.org/10.1038/s41586-024-07487-w</a:t>
            </a:r>
            <a:endParaRPr/>
          </a:p>
        </p:txBody>
      </p:sp>
      <p:sp>
        <p:nvSpPr>
          <p:cNvPr id="296" name="Google Shape;296;p38"/>
          <p:cNvSpPr txBox="1">
            <a:spLocks noGrp="1"/>
          </p:cNvSpPr>
          <p:nvPr>
            <p:ph type="body" idx="1"/>
          </p:nvPr>
        </p:nvSpPr>
        <p:spPr>
          <a:xfrm>
            <a:off x="155100" y="994194"/>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Model with ligands</a:t>
            </a:r>
            <a:endParaRPr/>
          </a:p>
          <a:p>
            <a:pPr marL="0" lvl="0" indent="0" algn="l" rtl="0">
              <a:spcBef>
                <a:spcPts val="1000"/>
              </a:spcBef>
              <a:spcAft>
                <a:spcPts val="0"/>
              </a:spcAft>
              <a:buNone/>
            </a:pPr>
            <a:r>
              <a:rPr lang="en-US"/>
              <a:t>Public server </a:t>
            </a:r>
            <a:endParaRPr/>
          </a:p>
          <a:p>
            <a:pPr marL="0" lvl="0" indent="0" algn="l" rtl="0">
              <a:spcBef>
                <a:spcPts val="100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9"/>
          <p:cNvSpPr txBox="1">
            <a:spLocks noGrp="1"/>
          </p:cNvSpPr>
          <p:nvPr>
            <p:ph type="title"/>
          </p:nvPr>
        </p:nvSpPr>
        <p:spPr>
          <a:xfrm>
            <a:off x="0" y="0"/>
            <a:ext cx="9144000" cy="5781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October 2024: Nobel prize in Chemistry </a:t>
            </a:r>
            <a:endParaRPr/>
          </a:p>
        </p:txBody>
      </p:sp>
      <p:sp>
        <p:nvSpPr>
          <p:cNvPr id="303" name="Google Shape;303;p39"/>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304" name="Google Shape;304;p39"/>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pic>
        <p:nvPicPr>
          <p:cNvPr id="305" name="Google Shape;305;p39"/>
          <p:cNvPicPr preferRelativeResize="0"/>
          <p:nvPr/>
        </p:nvPicPr>
        <p:blipFill>
          <a:blip r:embed="rId3">
            <a:alphaModFix/>
          </a:blip>
          <a:stretch>
            <a:fillRect/>
          </a:stretch>
        </p:blipFill>
        <p:spPr>
          <a:xfrm>
            <a:off x="0" y="549336"/>
            <a:ext cx="9144003" cy="4625579"/>
          </a:xfrm>
          <a:prstGeom prst="rect">
            <a:avLst/>
          </a:prstGeom>
          <a:noFill/>
          <a:ln>
            <a:noFill/>
          </a:ln>
        </p:spPr>
      </p:pic>
      <p:sp>
        <p:nvSpPr>
          <p:cNvPr id="306" name="Google Shape;306;p39"/>
          <p:cNvSpPr txBox="1"/>
          <p:nvPr/>
        </p:nvSpPr>
        <p:spPr>
          <a:xfrm>
            <a:off x="7633725" y="4767275"/>
            <a:ext cx="1510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dk1"/>
                </a:solidFill>
                <a:latin typeface="Calibri"/>
                <a:ea typeface="Calibri"/>
                <a:cs typeface="Calibri"/>
                <a:sym typeface="Calibri"/>
              </a:rPr>
              <a:t>9.10.2024</a:t>
            </a:r>
            <a:endParaRPr sz="20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2"/>
          <p:cNvSpPr txBox="1">
            <a:spLocks noGrp="1"/>
          </p:cNvSpPr>
          <p:nvPr>
            <p:ph type="title"/>
          </p:nvPr>
        </p:nvSpPr>
        <p:spPr>
          <a:xfrm>
            <a:off x="628650" y="0"/>
            <a:ext cx="85155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AlphaFold 2 </a:t>
            </a:r>
            <a:endParaRPr/>
          </a:p>
        </p:txBody>
      </p:sp>
      <p:sp>
        <p:nvSpPr>
          <p:cNvPr id="335" name="Google Shape;335;p42"/>
          <p:cNvSpPr txBox="1">
            <a:spLocks noGrp="1"/>
          </p:cNvSpPr>
          <p:nvPr>
            <p:ph type="body" idx="1"/>
          </p:nvPr>
        </p:nvSpPr>
        <p:spPr>
          <a:xfrm>
            <a:off x="628650" y="622347"/>
            <a:ext cx="8515500" cy="3637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400" b="1" dirty="0"/>
              <a:t>Input</a:t>
            </a:r>
            <a:r>
              <a:rPr lang="en-US" sz="2400" dirty="0"/>
              <a:t>: sequence </a:t>
            </a:r>
            <a:endParaRPr sz="2400" dirty="0"/>
          </a:p>
          <a:p>
            <a:pPr marL="0" lvl="0" indent="0" algn="l" rtl="0">
              <a:spcBef>
                <a:spcPts val="1000"/>
              </a:spcBef>
              <a:spcAft>
                <a:spcPts val="0"/>
              </a:spcAft>
              <a:buNone/>
            </a:pPr>
            <a:r>
              <a:rPr lang="en-US" sz="2400" dirty="0"/>
              <a:t>extended by </a:t>
            </a:r>
            <a:r>
              <a:rPr lang="en-US" sz="2400" b="1" dirty="0"/>
              <a:t>MSA</a:t>
            </a:r>
            <a:r>
              <a:rPr lang="en-US" sz="2400" dirty="0"/>
              <a:t> (at least 30 sequences) + </a:t>
            </a:r>
            <a:r>
              <a:rPr lang="en-US" sz="2400" b="1" dirty="0"/>
              <a:t>structural templates</a:t>
            </a:r>
            <a:r>
              <a:rPr lang="en-US" sz="2400" dirty="0"/>
              <a:t> (UniRef30 PDB-trained self distillation) </a:t>
            </a:r>
            <a:endParaRPr sz="2400" dirty="0"/>
          </a:p>
          <a:p>
            <a:pPr marL="0" lvl="0" indent="0" algn="l" rtl="0">
              <a:spcBef>
                <a:spcPts val="1000"/>
              </a:spcBef>
              <a:spcAft>
                <a:spcPts val="0"/>
              </a:spcAft>
              <a:buNone/>
            </a:pPr>
            <a:r>
              <a:rPr lang="en-US" sz="2400" b="1" dirty="0" err="1"/>
              <a:t>Evoformer</a:t>
            </a:r>
            <a:r>
              <a:rPr lang="en-US" sz="2400" b="1" dirty="0"/>
              <a:t> </a:t>
            </a:r>
            <a:r>
              <a:rPr lang="en-US" sz="2400" dirty="0"/>
              <a:t>and </a:t>
            </a:r>
            <a:r>
              <a:rPr lang="en-US" sz="2400" b="1" dirty="0"/>
              <a:t>Structure </a:t>
            </a:r>
            <a:r>
              <a:rPr lang="en-US" sz="2400" dirty="0"/>
              <a:t>model (w Amber MD simulation)</a:t>
            </a:r>
            <a:endParaRPr sz="2400" dirty="0"/>
          </a:p>
          <a:p>
            <a:pPr marL="0" lvl="0" indent="0" algn="l" rtl="0">
              <a:spcBef>
                <a:spcPts val="1000"/>
              </a:spcBef>
              <a:spcAft>
                <a:spcPts val="0"/>
              </a:spcAft>
              <a:buNone/>
            </a:pPr>
            <a:r>
              <a:rPr lang="en-US" sz="2400" b="1" dirty="0" err="1"/>
              <a:t>plDDT</a:t>
            </a:r>
            <a:r>
              <a:rPr lang="en-US" sz="2400" dirty="0"/>
              <a:t> - predicted local confidence prediction</a:t>
            </a:r>
            <a:endParaRPr sz="2400" dirty="0"/>
          </a:p>
        </p:txBody>
      </p:sp>
      <p:sp>
        <p:nvSpPr>
          <p:cNvPr id="336" name="Google Shape;336;p42"/>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pic>
        <p:nvPicPr>
          <p:cNvPr id="337" name="Google Shape;337;p42"/>
          <p:cNvPicPr preferRelativeResize="0"/>
          <p:nvPr/>
        </p:nvPicPr>
        <p:blipFill rotWithShape="1">
          <a:blip r:embed="rId3">
            <a:alphaModFix/>
          </a:blip>
          <a:srcRect t="47889"/>
          <a:stretch/>
        </p:blipFill>
        <p:spPr>
          <a:xfrm>
            <a:off x="0" y="2816800"/>
            <a:ext cx="9143997" cy="2289424"/>
          </a:xfrm>
          <a:prstGeom prst="rect">
            <a:avLst/>
          </a:prstGeom>
          <a:noFill/>
          <a:ln>
            <a:noFill/>
          </a:ln>
        </p:spPr>
      </p:pic>
      <p:sp>
        <p:nvSpPr>
          <p:cNvPr id="338" name="Google Shape;338;p42"/>
          <p:cNvSpPr txBox="1"/>
          <p:nvPr/>
        </p:nvSpPr>
        <p:spPr>
          <a:xfrm>
            <a:off x="0" y="4708025"/>
            <a:ext cx="45825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50" u="sng">
                <a:solidFill>
                  <a:schemeClr val="hlink"/>
                </a:solidFill>
                <a:highlight>
                  <a:schemeClr val="lt1"/>
                </a:highlight>
                <a:latin typeface="Times New Roman"/>
                <a:ea typeface="Times New Roman"/>
                <a:cs typeface="Times New Roman"/>
                <a:sym typeface="Times New Roman"/>
                <a:hlinkClick r:id="rId4"/>
              </a:rPr>
              <a:t>https://www.nature.com/articles/s41586-021-03819-2</a:t>
            </a:r>
            <a:r>
              <a:rPr lang="en-US" sz="1350">
                <a:solidFill>
                  <a:srgbClr val="222222"/>
                </a:solidFill>
                <a:highlight>
                  <a:schemeClr val="lt1"/>
                </a:highlight>
                <a:latin typeface="Times New Roman"/>
                <a:ea typeface="Times New Roman"/>
                <a:cs typeface="Times New Roman"/>
                <a:sym typeface="Times New Roman"/>
              </a:rPr>
              <a:t>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3"/>
          <p:cNvSpPr txBox="1">
            <a:spLocks noGrp="1"/>
          </p:cNvSpPr>
          <p:nvPr>
            <p:ph type="title"/>
          </p:nvPr>
        </p:nvSpPr>
        <p:spPr>
          <a:xfrm>
            <a:off x="628650" y="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EvoFormer</a:t>
            </a:r>
            <a:endParaRPr/>
          </a:p>
        </p:txBody>
      </p:sp>
      <p:sp>
        <p:nvSpPr>
          <p:cNvPr id="345" name="Google Shape;345;p43"/>
          <p:cNvSpPr txBox="1">
            <a:spLocks noGrp="1"/>
          </p:cNvSpPr>
          <p:nvPr>
            <p:ph type="body" idx="1"/>
          </p:nvPr>
        </p:nvSpPr>
        <p:spPr>
          <a:xfrm>
            <a:off x="191575" y="696175"/>
            <a:ext cx="8810400" cy="3396300"/>
          </a:xfrm>
          <a:prstGeom prst="rect">
            <a:avLst/>
          </a:prstGeom>
        </p:spPr>
        <p:txBody>
          <a:bodyPr spcFirstLastPara="1" wrap="square" lIns="91425" tIns="45700" rIns="91425" bIns="45700" anchor="t" anchorCtr="0">
            <a:normAutofit/>
          </a:bodyPr>
          <a:lstStyle/>
          <a:p>
            <a:pPr marL="457200" lvl="0" indent="-311150" algn="l" rtl="0">
              <a:spcBef>
                <a:spcPts val="1000"/>
              </a:spcBef>
              <a:spcAft>
                <a:spcPts val="0"/>
              </a:spcAft>
              <a:buSzPts val="1300"/>
              <a:buChar char="-"/>
            </a:pPr>
            <a:r>
              <a:rPr lang="en-US" sz="2300"/>
              <a:t>mixing MSA and pairs via updates</a:t>
            </a:r>
            <a:endParaRPr sz="2300"/>
          </a:p>
          <a:p>
            <a:pPr marL="457200" lvl="0" indent="-311150" algn="l" rtl="0">
              <a:spcBef>
                <a:spcPts val="0"/>
              </a:spcBef>
              <a:spcAft>
                <a:spcPts val="0"/>
              </a:spcAft>
              <a:buSzPts val="1300"/>
              <a:buChar char="-"/>
            </a:pPr>
            <a:r>
              <a:rPr lang="en-US" sz="2300"/>
              <a:t>graph inference problem in 3D space</a:t>
            </a:r>
            <a:endParaRPr sz="2300"/>
          </a:p>
          <a:p>
            <a:pPr marL="914400" lvl="1" indent="-311150" algn="l" rtl="0">
              <a:spcBef>
                <a:spcPts val="0"/>
              </a:spcBef>
              <a:spcAft>
                <a:spcPts val="0"/>
              </a:spcAft>
              <a:buSzPts val="1300"/>
              <a:buChar char="-"/>
            </a:pPr>
            <a:r>
              <a:rPr lang="en-US" sz="1900"/>
              <a:t>edges = residues in proximity</a:t>
            </a:r>
            <a:endParaRPr sz="1900"/>
          </a:p>
          <a:p>
            <a:pPr marL="914400" lvl="1" indent="-311150" algn="l" rtl="0">
              <a:spcBef>
                <a:spcPts val="0"/>
              </a:spcBef>
              <a:spcAft>
                <a:spcPts val="0"/>
              </a:spcAft>
              <a:buSzPts val="1300"/>
              <a:buChar char="-"/>
            </a:pPr>
            <a:r>
              <a:rPr lang="en-US" sz="1900"/>
              <a:t>updates per each block (48 blocks) separately (AF1 updated all network at once)</a:t>
            </a:r>
            <a:endParaRPr sz="1900"/>
          </a:p>
          <a:p>
            <a:pPr marL="457200" lvl="0" indent="-311150" algn="l" rtl="0">
              <a:spcBef>
                <a:spcPts val="0"/>
              </a:spcBef>
              <a:spcAft>
                <a:spcPts val="0"/>
              </a:spcAft>
              <a:buSzPts val="1300"/>
              <a:buChar char="-"/>
            </a:pPr>
            <a:r>
              <a:rPr lang="en-US" sz="2300"/>
              <a:t>using triangles (instead of just pairs from contact map) </a:t>
            </a:r>
            <a:endParaRPr sz="2300"/>
          </a:p>
          <a:p>
            <a:pPr marL="0" lvl="0" indent="0" algn="l" rtl="0">
              <a:spcBef>
                <a:spcPts val="1000"/>
              </a:spcBef>
              <a:spcAft>
                <a:spcPts val="0"/>
              </a:spcAft>
              <a:buNone/>
            </a:pPr>
            <a:endParaRPr sz="2300"/>
          </a:p>
          <a:p>
            <a:pPr marL="0" lvl="0" indent="0" algn="l" rtl="0">
              <a:spcBef>
                <a:spcPts val="1000"/>
              </a:spcBef>
              <a:spcAft>
                <a:spcPts val="0"/>
              </a:spcAft>
              <a:buNone/>
            </a:pPr>
            <a:endParaRPr sz="2300"/>
          </a:p>
        </p:txBody>
      </p:sp>
      <p:sp>
        <p:nvSpPr>
          <p:cNvPr id="346" name="Google Shape;346;p43"/>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pic>
        <p:nvPicPr>
          <p:cNvPr id="347" name="Google Shape;347;p43"/>
          <p:cNvPicPr preferRelativeResize="0"/>
          <p:nvPr/>
        </p:nvPicPr>
        <p:blipFill rotWithShape="1">
          <a:blip r:embed="rId3">
            <a:alphaModFix/>
          </a:blip>
          <a:srcRect b="40033"/>
          <a:stretch/>
        </p:blipFill>
        <p:spPr>
          <a:xfrm>
            <a:off x="628650" y="2674448"/>
            <a:ext cx="7012726" cy="2366626"/>
          </a:xfrm>
          <a:prstGeom prst="rect">
            <a:avLst/>
          </a:prstGeom>
          <a:noFill/>
          <a:ln>
            <a:noFill/>
          </a:ln>
        </p:spPr>
      </p:pic>
      <p:sp>
        <p:nvSpPr>
          <p:cNvPr id="348" name="Google Shape;348;p43"/>
          <p:cNvSpPr txBox="1"/>
          <p:nvPr/>
        </p:nvSpPr>
        <p:spPr>
          <a:xfrm>
            <a:off x="359850" y="4871325"/>
            <a:ext cx="45825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50" u="sng">
                <a:solidFill>
                  <a:schemeClr val="hlink"/>
                </a:solidFill>
                <a:highlight>
                  <a:schemeClr val="lt1"/>
                </a:highlight>
                <a:latin typeface="Times New Roman"/>
                <a:ea typeface="Times New Roman"/>
                <a:cs typeface="Times New Roman"/>
                <a:sym typeface="Times New Roman"/>
                <a:hlinkClick r:id="rId4"/>
              </a:rPr>
              <a:t>https://www.nature.com/articles/s41586-021-03819-2</a:t>
            </a:r>
            <a:r>
              <a:rPr lang="en-US" sz="1350">
                <a:solidFill>
                  <a:srgbClr val="222222"/>
                </a:solidFill>
                <a:highlight>
                  <a:schemeClr val="lt1"/>
                </a:highlight>
                <a:latin typeface="Times New Roman"/>
                <a:ea typeface="Times New Roman"/>
                <a:cs typeface="Times New Roman"/>
                <a:sym typeface="Times New Roman"/>
              </a:rPr>
              <a:t>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4"/>
          <p:cNvSpPr txBox="1">
            <a:spLocks noGrp="1"/>
          </p:cNvSpPr>
          <p:nvPr>
            <p:ph type="title"/>
          </p:nvPr>
        </p:nvSpPr>
        <p:spPr>
          <a:xfrm>
            <a:off x="628650" y="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Structure model</a:t>
            </a:r>
            <a:endParaRPr/>
          </a:p>
        </p:txBody>
      </p:sp>
      <p:sp>
        <p:nvSpPr>
          <p:cNvPr id="355" name="Google Shape;355;p44"/>
          <p:cNvSpPr txBox="1">
            <a:spLocks noGrp="1"/>
          </p:cNvSpPr>
          <p:nvPr>
            <p:ph type="body" idx="1"/>
          </p:nvPr>
        </p:nvSpPr>
        <p:spPr>
          <a:xfrm>
            <a:off x="312275" y="760219"/>
            <a:ext cx="8657100" cy="2031107"/>
          </a:xfrm>
          <a:prstGeom prst="rect">
            <a:avLst/>
          </a:prstGeom>
        </p:spPr>
        <p:txBody>
          <a:bodyPr spcFirstLastPara="1" wrap="square" lIns="91425" tIns="45700" rIns="91425" bIns="45700" anchor="t" anchorCtr="0">
            <a:normAutofit lnSpcReduction="10000"/>
          </a:bodyPr>
          <a:lstStyle/>
          <a:p>
            <a:pPr marL="457200" lvl="0" indent="-319405" algn="l" rtl="0">
              <a:lnSpc>
                <a:spcPct val="70000"/>
              </a:lnSpc>
              <a:spcBef>
                <a:spcPts val="1000"/>
              </a:spcBef>
              <a:spcAft>
                <a:spcPts val="0"/>
              </a:spcAft>
              <a:buSzPts val="1430"/>
              <a:buChar char="•"/>
            </a:pPr>
            <a:r>
              <a:rPr lang="en-US" sz="2280" dirty="0"/>
              <a:t>prioritize backbone </a:t>
            </a:r>
            <a:r>
              <a:rPr lang="en-US" sz="2280" dirty="0" err="1"/>
              <a:t>positions+orientations</a:t>
            </a:r>
            <a:endParaRPr sz="2280" dirty="0"/>
          </a:p>
          <a:p>
            <a:pPr marL="914400" lvl="1" indent="-319405" algn="l" rtl="0">
              <a:lnSpc>
                <a:spcPct val="70000"/>
              </a:lnSpc>
              <a:spcBef>
                <a:spcPts val="0"/>
              </a:spcBef>
              <a:spcAft>
                <a:spcPts val="0"/>
              </a:spcAft>
              <a:buSzPts val="1430"/>
              <a:buChar char="•"/>
            </a:pPr>
            <a:r>
              <a:rPr lang="en-US" sz="1940" dirty="0"/>
              <a:t>residue gas - free floating rigid body rotations and translation</a:t>
            </a:r>
            <a:endParaRPr sz="1940" dirty="0"/>
          </a:p>
          <a:p>
            <a:pPr marL="914400" lvl="1" indent="-319405" algn="l" rtl="0">
              <a:lnSpc>
                <a:spcPct val="70000"/>
              </a:lnSpc>
              <a:spcBef>
                <a:spcPts val="0"/>
              </a:spcBef>
              <a:spcAft>
                <a:spcPts val="0"/>
              </a:spcAft>
              <a:buSzPts val="1430"/>
              <a:buChar char="•"/>
            </a:pPr>
            <a:r>
              <a:rPr lang="en-US" sz="1940" dirty="0"/>
              <a:t>updates</a:t>
            </a:r>
            <a:endParaRPr sz="1940" dirty="0"/>
          </a:p>
          <a:p>
            <a:pPr marL="1371600" lvl="2" indent="-319405" algn="l" rtl="0">
              <a:lnSpc>
                <a:spcPct val="70000"/>
              </a:lnSpc>
              <a:spcBef>
                <a:spcPts val="0"/>
              </a:spcBef>
              <a:spcAft>
                <a:spcPts val="0"/>
              </a:spcAft>
              <a:buSzPts val="1430"/>
              <a:buChar char="•"/>
            </a:pPr>
            <a:r>
              <a:rPr lang="en-US" sz="1600" dirty="0"/>
              <a:t>IPA (invariant point attention) - neural activations only in rigid 3D</a:t>
            </a:r>
            <a:endParaRPr sz="1600" dirty="0"/>
          </a:p>
          <a:p>
            <a:pPr marL="1371600" lvl="2" indent="-319405" algn="l" rtl="0">
              <a:lnSpc>
                <a:spcPct val="70000"/>
              </a:lnSpc>
              <a:spcBef>
                <a:spcPts val="0"/>
              </a:spcBef>
              <a:spcAft>
                <a:spcPts val="0"/>
              </a:spcAft>
              <a:buSzPts val="1430"/>
              <a:buChar char="•"/>
            </a:pPr>
            <a:r>
              <a:rPr lang="en-US" sz="1600" dirty="0"/>
              <a:t>equivariant update using updated activations</a:t>
            </a:r>
            <a:endParaRPr sz="1600" dirty="0"/>
          </a:p>
          <a:p>
            <a:pPr marL="457200" lvl="0" indent="-319405" algn="l" rtl="0">
              <a:lnSpc>
                <a:spcPct val="70000"/>
              </a:lnSpc>
              <a:spcBef>
                <a:spcPts val="0"/>
              </a:spcBef>
              <a:spcAft>
                <a:spcPts val="0"/>
              </a:spcAft>
              <a:buSzPts val="1430"/>
              <a:buChar char="•"/>
            </a:pPr>
            <a:r>
              <a:rPr lang="en-US" sz="2280" dirty="0"/>
              <a:t>later fix backbone geometry </a:t>
            </a:r>
            <a:endParaRPr sz="2280" dirty="0"/>
          </a:p>
          <a:p>
            <a:pPr marL="914400" lvl="1" indent="-319405" algn="l" rtl="0">
              <a:lnSpc>
                <a:spcPct val="70000"/>
              </a:lnSpc>
              <a:spcBef>
                <a:spcPts val="0"/>
              </a:spcBef>
              <a:spcAft>
                <a:spcPts val="0"/>
              </a:spcAft>
              <a:buSzPts val="1430"/>
              <a:buChar char="•"/>
            </a:pPr>
            <a:r>
              <a:rPr lang="en-US" sz="1940" dirty="0"/>
              <a:t>avoid loop closure problem)</a:t>
            </a:r>
            <a:endParaRPr sz="1940" dirty="0"/>
          </a:p>
          <a:p>
            <a:pPr marL="457200" lvl="0" indent="-319405" algn="l" rtl="0">
              <a:lnSpc>
                <a:spcPct val="70000"/>
              </a:lnSpc>
              <a:spcBef>
                <a:spcPts val="0"/>
              </a:spcBef>
              <a:spcAft>
                <a:spcPts val="0"/>
              </a:spcAft>
              <a:buSzPts val="1430"/>
              <a:buChar char="•"/>
            </a:pPr>
            <a:r>
              <a:rPr lang="en-US" sz="2280" dirty="0"/>
              <a:t>sidechain final refinement: </a:t>
            </a:r>
            <a:endParaRPr sz="2280" dirty="0"/>
          </a:p>
          <a:p>
            <a:pPr marL="914400" lvl="1" indent="-319405" algn="l" rtl="0">
              <a:lnSpc>
                <a:spcPct val="70000"/>
              </a:lnSpc>
              <a:spcBef>
                <a:spcPts val="0"/>
              </a:spcBef>
              <a:spcAft>
                <a:spcPts val="0"/>
              </a:spcAft>
              <a:buSzPts val="1430"/>
              <a:buChar char="•"/>
            </a:pPr>
            <a:r>
              <a:rPr lang="en-US" sz="1940" dirty="0" err="1"/>
              <a:t>OpenMM</a:t>
            </a:r>
            <a:r>
              <a:rPr lang="en-US" sz="1940" dirty="0"/>
              <a:t> with Amber 99sb forcefield</a:t>
            </a:r>
            <a:endParaRPr sz="1940" dirty="0"/>
          </a:p>
        </p:txBody>
      </p:sp>
      <p:sp>
        <p:nvSpPr>
          <p:cNvPr id="356" name="Google Shape;356;p44"/>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pic>
        <p:nvPicPr>
          <p:cNvPr id="357" name="Google Shape;357;p44"/>
          <p:cNvPicPr preferRelativeResize="0"/>
          <p:nvPr/>
        </p:nvPicPr>
        <p:blipFill rotWithShape="1">
          <a:blip r:embed="rId3">
            <a:alphaModFix/>
          </a:blip>
          <a:srcRect t="59966"/>
          <a:stretch/>
        </p:blipFill>
        <p:spPr>
          <a:xfrm>
            <a:off x="312275" y="2689625"/>
            <a:ext cx="6993352" cy="1726026"/>
          </a:xfrm>
          <a:prstGeom prst="rect">
            <a:avLst/>
          </a:prstGeom>
          <a:noFill/>
          <a:ln>
            <a:noFill/>
          </a:ln>
        </p:spPr>
      </p:pic>
      <p:sp>
        <p:nvSpPr>
          <p:cNvPr id="358" name="Google Shape;358;p44"/>
          <p:cNvSpPr txBox="1"/>
          <p:nvPr/>
        </p:nvSpPr>
        <p:spPr>
          <a:xfrm>
            <a:off x="359850" y="4757025"/>
            <a:ext cx="45825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50" u="sng">
                <a:solidFill>
                  <a:schemeClr val="hlink"/>
                </a:solidFill>
                <a:highlight>
                  <a:schemeClr val="lt1"/>
                </a:highlight>
                <a:latin typeface="Times New Roman"/>
                <a:ea typeface="Times New Roman"/>
                <a:cs typeface="Times New Roman"/>
                <a:sym typeface="Times New Roman"/>
                <a:hlinkClick r:id="rId4"/>
              </a:rPr>
              <a:t>https://www.nature.com/articles/s41586-021-03819-2</a:t>
            </a:r>
            <a:r>
              <a:rPr lang="en-US" sz="1350">
                <a:solidFill>
                  <a:srgbClr val="222222"/>
                </a:solidFill>
                <a:highlight>
                  <a:schemeClr val="lt1"/>
                </a:highlight>
                <a:latin typeface="Times New Roman"/>
                <a:ea typeface="Times New Roman"/>
                <a:cs typeface="Times New Roman"/>
                <a:sym typeface="Times New Roman"/>
              </a:rPr>
              <a:t>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6"/>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AF3 </a:t>
            </a:r>
            <a:endParaRPr/>
          </a:p>
        </p:txBody>
      </p:sp>
      <p:sp>
        <p:nvSpPr>
          <p:cNvPr id="379" name="Google Shape;379;p46"/>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a:t>diffusion </a:t>
            </a:r>
            <a:r>
              <a:rPr lang="en-US"/>
              <a:t>module - enables to build </a:t>
            </a:r>
            <a:r>
              <a:rPr lang="en-US" b="1"/>
              <a:t>ligands</a:t>
            </a:r>
            <a:endParaRPr b="1"/>
          </a:p>
          <a:p>
            <a:pPr marL="0" lvl="0" indent="0" algn="l" rtl="0">
              <a:spcBef>
                <a:spcPts val="1000"/>
              </a:spcBef>
              <a:spcAft>
                <a:spcPts val="0"/>
              </a:spcAft>
              <a:buNone/>
            </a:pPr>
            <a:r>
              <a:rPr lang="en-US"/>
              <a:t>-  denoising towards structure </a:t>
            </a:r>
            <a:endParaRPr/>
          </a:p>
          <a:p>
            <a:pPr marL="0" lvl="0" indent="0" algn="l" rtl="0">
              <a:spcBef>
                <a:spcPts val="1000"/>
              </a:spcBef>
              <a:spcAft>
                <a:spcPts val="0"/>
              </a:spcAft>
              <a:buNone/>
            </a:pPr>
            <a:r>
              <a:rPr lang="en-US"/>
              <a:t>shortening MSA module -&gt; speeding up calculations</a:t>
            </a:r>
            <a:endParaRPr/>
          </a:p>
        </p:txBody>
      </p:sp>
      <p:sp>
        <p:nvSpPr>
          <p:cNvPr id="380" name="Google Shape;380;p46"/>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pic>
        <p:nvPicPr>
          <p:cNvPr id="381" name="Google Shape;381;p46"/>
          <p:cNvPicPr preferRelativeResize="0"/>
          <p:nvPr/>
        </p:nvPicPr>
        <p:blipFill>
          <a:blip r:embed="rId3">
            <a:alphaModFix/>
          </a:blip>
          <a:stretch>
            <a:fillRect/>
          </a:stretch>
        </p:blipFill>
        <p:spPr>
          <a:xfrm>
            <a:off x="0" y="2980473"/>
            <a:ext cx="9144001" cy="216302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7"/>
          <p:cNvSpPr txBox="1">
            <a:spLocks noGrp="1"/>
          </p:cNvSpPr>
          <p:nvPr>
            <p:ph type="title"/>
          </p:nvPr>
        </p:nvSpPr>
        <p:spPr>
          <a:xfrm>
            <a:off x="623888" y="1282304"/>
            <a:ext cx="7886700" cy="2139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What next?</a:t>
            </a:r>
            <a:endParaRPr/>
          </a:p>
        </p:txBody>
      </p:sp>
      <p:sp>
        <p:nvSpPr>
          <p:cNvPr id="388" name="Google Shape;388;p47"/>
          <p:cNvSpPr txBox="1">
            <a:spLocks noGrp="1"/>
          </p:cNvSpPr>
          <p:nvPr>
            <p:ph type="body" idx="1"/>
          </p:nvPr>
        </p:nvSpPr>
        <p:spPr>
          <a:xfrm>
            <a:off x="623888" y="3442097"/>
            <a:ext cx="7886700" cy="1125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Usage - AlphaFoldology</a:t>
            </a:r>
            <a:endParaRPr/>
          </a:p>
        </p:txBody>
      </p:sp>
      <p:sp>
        <p:nvSpPr>
          <p:cNvPr id="389" name="Google Shape;389;p47"/>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0"/>
          <p:cNvSpPr txBox="1">
            <a:spLocks noGrp="1"/>
          </p:cNvSpPr>
          <p:nvPr>
            <p:ph type="title"/>
          </p:nvPr>
        </p:nvSpPr>
        <p:spPr>
          <a:xfrm>
            <a:off x="623888" y="1282304"/>
            <a:ext cx="7886700" cy="2139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AF on monomers</a:t>
            </a:r>
            <a:endParaRPr/>
          </a:p>
        </p:txBody>
      </p:sp>
      <p:sp>
        <p:nvSpPr>
          <p:cNvPr id="463" name="Google Shape;463;p50"/>
          <p:cNvSpPr txBox="1">
            <a:spLocks noGrp="1"/>
          </p:cNvSpPr>
          <p:nvPr>
            <p:ph type="body" idx="1"/>
          </p:nvPr>
        </p:nvSpPr>
        <p:spPr>
          <a:xfrm>
            <a:off x="623888" y="3442097"/>
            <a:ext cx="7886700" cy="1125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and proteomes</a:t>
            </a:r>
            <a:endParaRPr/>
          </a:p>
        </p:txBody>
      </p:sp>
      <p:sp>
        <p:nvSpPr>
          <p:cNvPr id="464" name="Google Shape;464;p50"/>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9"/>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Alphafoldology</a:t>
            </a:r>
            <a:endParaRPr/>
          </a:p>
        </p:txBody>
      </p:sp>
      <p:sp>
        <p:nvSpPr>
          <p:cNvPr id="414" name="Google Shape;414;p49"/>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
        <p:nvSpPr>
          <p:cNvPr id="417" name="Google Shape;417;p49"/>
          <p:cNvSpPr txBox="1">
            <a:spLocks noGrp="1"/>
          </p:cNvSpPr>
          <p:nvPr>
            <p:ph type="body" idx="1"/>
          </p:nvPr>
        </p:nvSpPr>
        <p:spPr>
          <a:xfrm>
            <a:off x="628650" y="1369220"/>
            <a:ext cx="7886700" cy="8475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en-US"/>
              <a:t>Alphafold led to enormous </a:t>
            </a:r>
            <a:br>
              <a:rPr lang="en-US"/>
            </a:br>
            <a:r>
              <a:rPr lang="en-US"/>
              <a:t>innovations in protein design</a:t>
            </a:r>
            <a:endParaRPr/>
          </a:p>
        </p:txBody>
      </p:sp>
      <p:grpSp>
        <p:nvGrpSpPr>
          <p:cNvPr id="418" name="Google Shape;418;p49"/>
          <p:cNvGrpSpPr/>
          <p:nvPr/>
        </p:nvGrpSpPr>
        <p:grpSpPr>
          <a:xfrm>
            <a:off x="-194910" y="2358491"/>
            <a:ext cx="1422615" cy="2785069"/>
            <a:chOff x="396001" y="1587097"/>
            <a:chExt cx="1626856" cy="2423275"/>
          </a:xfrm>
        </p:grpSpPr>
        <p:sp>
          <p:nvSpPr>
            <p:cNvPr id="419" name="Google Shape;419;p49"/>
            <p:cNvSpPr/>
            <p:nvPr/>
          </p:nvSpPr>
          <p:spPr>
            <a:xfrm flipH="1">
              <a:off x="618830" y="1908823"/>
              <a:ext cx="822600" cy="143400"/>
            </a:xfrm>
            <a:prstGeom prst="parallelogram">
              <a:avLst>
                <a:gd name="adj" fmla="val 96952"/>
              </a:avLst>
            </a:prstGeom>
            <a:solidFill>
              <a:srgbClr val="0D5C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420" name="Google Shape;420;p49"/>
            <p:cNvSpPr/>
            <p:nvPr/>
          </p:nvSpPr>
          <p:spPr>
            <a:xfrm>
              <a:off x="618950" y="2062647"/>
              <a:ext cx="822600" cy="143400"/>
            </a:xfrm>
            <a:prstGeom prst="parallelogram">
              <a:avLst>
                <a:gd name="adj" fmla="val 96952"/>
              </a:avLst>
            </a:prstGeom>
            <a:solidFill>
              <a:srgbClr val="094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 name="Google Shape;421;p49"/>
            <p:cNvGrpSpPr/>
            <p:nvPr/>
          </p:nvGrpSpPr>
          <p:grpSpPr>
            <a:xfrm>
              <a:off x="396001" y="1587097"/>
              <a:ext cx="1626856" cy="2423275"/>
              <a:chOff x="990959" y="1587097"/>
              <a:chExt cx="1626856" cy="2423275"/>
            </a:xfrm>
          </p:grpSpPr>
          <p:sp>
            <p:nvSpPr>
              <p:cNvPr id="422" name="Google Shape;422;p49"/>
              <p:cNvSpPr txBox="1"/>
              <p:nvPr/>
            </p:nvSpPr>
            <p:spPr>
              <a:xfrm>
                <a:off x="1234853" y="2276372"/>
                <a:ext cx="1382962" cy="173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600" b="1" dirty="0">
                    <a:solidFill>
                      <a:srgbClr val="0C57D3"/>
                    </a:solidFill>
                    <a:latin typeface="Roboto"/>
                    <a:ea typeface="Roboto"/>
                    <a:cs typeface="Roboto"/>
                    <a:sym typeface="Roboto"/>
                  </a:rPr>
                  <a:t>CASP13</a:t>
                </a:r>
                <a:endParaRPr sz="1600" b="1" dirty="0">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US" sz="1600" b="1" dirty="0">
                    <a:solidFill>
                      <a:srgbClr val="0C57D3"/>
                    </a:solidFill>
                    <a:latin typeface="Roboto"/>
                    <a:ea typeface="Roboto"/>
                    <a:cs typeface="Roboto"/>
                    <a:sym typeface="Roboto"/>
                  </a:rPr>
                  <a:t>Alphafold1</a:t>
                </a:r>
                <a:endParaRPr sz="1600" b="1" dirty="0">
                  <a:solidFill>
                    <a:srgbClr val="0C57D3"/>
                  </a:solidFill>
                  <a:latin typeface="Roboto"/>
                  <a:ea typeface="Roboto"/>
                  <a:cs typeface="Roboto"/>
                  <a:sym typeface="Roboto"/>
                </a:endParaRPr>
              </a:p>
            </p:txBody>
          </p:sp>
          <p:sp>
            <p:nvSpPr>
              <p:cNvPr id="423" name="Google Shape;423;p49"/>
              <p:cNvSpPr txBox="1"/>
              <p:nvPr/>
            </p:nvSpPr>
            <p:spPr>
              <a:xfrm>
                <a:off x="990959" y="1587097"/>
                <a:ext cx="1519495" cy="311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US" dirty="0">
                    <a:solidFill>
                      <a:srgbClr val="0C57D3"/>
                    </a:solidFill>
                    <a:latin typeface="Roboto"/>
                    <a:ea typeface="Roboto"/>
                    <a:cs typeface="Roboto"/>
                    <a:sym typeface="Roboto"/>
                  </a:rPr>
                  <a:t>2018  2019</a:t>
                </a:r>
                <a:endParaRPr dirty="0">
                  <a:solidFill>
                    <a:srgbClr val="0C57D3"/>
                  </a:solidFill>
                  <a:latin typeface="Roboto"/>
                  <a:ea typeface="Roboto"/>
                  <a:cs typeface="Roboto"/>
                  <a:sym typeface="Roboto"/>
                </a:endParaRPr>
              </a:p>
            </p:txBody>
          </p:sp>
        </p:grpSp>
      </p:grpSp>
      <p:grpSp>
        <p:nvGrpSpPr>
          <p:cNvPr id="424" name="Google Shape;424;p49"/>
          <p:cNvGrpSpPr/>
          <p:nvPr/>
        </p:nvGrpSpPr>
        <p:grpSpPr>
          <a:xfrm>
            <a:off x="1106356" y="2284200"/>
            <a:ext cx="1460955" cy="2859300"/>
            <a:chOff x="618466" y="1524616"/>
            <a:chExt cx="1418695" cy="2487862"/>
          </a:xfrm>
        </p:grpSpPr>
        <p:sp>
          <p:nvSpPr>
            <p:cNvPr id="425" name="Google Shape;425;p49"/>
            <p:cNvSpPr/>
            <p:nvPr/>
          </p:nvSpPr>
          <p:spPr>
            <a:xfrm flipH="1">
              <a:off x="618820" y="1908818"/>
              <a:ext cx="1418100" cy="143400"/>
            </a:xfrm>
            <a:prstGeom prst="parallelogram">
              <a:avLst>
                <a:gd name="adj" fmla="val 96952"/>
              </a:avLst>
            </a:prstGeom>
            <a:solidFill>
              <a:srgbClr val="0D5C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426" name="Google Shape;426;p49"/>
            <p:cNvSpPr/>
            <p:nvPr/>
          </p:nvSpPr>
          <p:spPr>
            <a:xfrm>
              <a:off x="619055" y="2062642"/>
              <a:ext cx="1418100" cy="143400"/>
            </a:xfrm>
            <a:prstGeom prst="parallelogram">
              <a:avLst>
                <a:gd name="adj" fmla="val 96952"/>
              </a:avLst>
            </a:prstGeom>
            <a:solidFill>
              <a:srgbClr val="094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 name="Google Shape;427;p49"/>
            <p:cNvGrpSpPr/>
            <p:nvPr/>
          </p:nvGrpSpPr>
          <p:grpSpPr>
            <a:xfrm>
              <a:off x="618466" y="1524616"/>
              <a:ext cx="1418695" cy="2487862"/>
              <a:chOff x="1213424" y="1524616"/>
              <a:chExt cx="1418695" cy="2487862"/>
            </a:xfrm>
          </p:grpSpPr>
          <p:sp>
            <p:nvSpPr>
              <p:cNvPr id="428" name="Google Shape;428;p49"/>
              <p:cNvSpPr txBox="1"/>
              <p:nvPr/>
            </p:nvSpPr>
            <p:spPr>
              <a:xfrm>
                <a:off x="1214019" y="2276378"/>
                <a:ext cx="1418100" cy="173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600" b="1" dirty="0">
                    <a:solidFill>
                      <a:srgbClr val="0C57D3"/>
                    </a:solidFill>
                    <a:latin typeface="Roboto"/>
                    <a:ea typeface="Roboto"/>
                    <a:cs typeface="Roboto"/>
                    <a:sym typeface="Roboto"/>
                  </a:rPr>
                  <a:t>CASP14</a:t>
                </a:r>
                <a:endParaRPr sz="1600" b="1" dirty="0">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US" sz="1600" b="1" dirty="0">
                    <a:solidFill>
                      <a:srgbClr val="0C57D3"/>
                    </a:solidFill>
                    <a:latin typeface="Roboto"/>
                    <a:ea typeface="Roboto"/>
                    <a:cs typeface="Roboto"/>
                    <a:sym typeface="Roboto"/>
                  </a:rPr>
                  <a:t>AlphaFold 2</a:t>
                </a:r>
                <a:br>
                  <a:rPr lang="en-US" sz="1600" dirty="0">
                    <a:solidFill>
                      <a:srgbClr val="0C57D3"/>
                    </a:solidFill>
                    <a:latin typeface="Roboto"/>
                    <a:ea typeface="Roboto"/>
                    <a:cs typeface="Roboto"/>
                    <a:sym typeface="Roboto"/>
                  </a:rPr>
                </a:br>
                <a:r>
                  <a:rPr lang="en-US" sz="1600" dirty="0" err="1">
                    <a:solidFill>
                      <a:srgbClr val="0C57D3"/>
                    </a:solidFill>
                    <a:latin typeface="Roboto"/>
                    <a:ea typeface="Roboto"/>
                    <a:cs typeface="Roboto"/>
                    <a:sym typeface="Roboto"/>
                  </a:rPr>
                  <a:t>RoseTTAFold</a:t>
                </a:r>
                <a:endParaRPr sz="1600" dirty="0">
                  <a:solidFill>
                    <a:srgbClr val="0C57D3"/>
                  </a:solidFill>
                  <a:latin typeface="Roboto"/>
                  <a:ea typeface="Roboto"/>
                  <a:cs typeface="Roboto"/>
                  <a:sym typeface="Roboto"/>
                </a:endParaRPr>
              </a:p>
              <a:p>
                <a:pPr marL="0" lvl="0" indent="0" algn="l" rtl="0">
                  <a:lnSpc>
                    <a:spcPct val="115000"/>
                  </a:lnSpc>
                  <a:spcBef>
                    <a:spcPts val="1600"/>
                  </a:spcBef>
                  <a:spcAft>
                    <a:spcPts val="1600"/>
                  </a:spcAft>
                  <a:buNone/>
                </a:pPr>
                <a:endParaRPr sz="1600" dirty="0">
                  <a:solidFill>
                    <a:srgbClr val="0C57D3"/>
                  </a:solidFill>
                  <a:latin typeface="Roboto"/>
                  <a:ea typeface="Roboto"/>
                  <a:cs typeface="Roboto"/>
                  <a:sym typeface="Roboto"/>
                </a:endParaRPr>
              </a:p>
            </p:txBody>
          </p:sp>
          <p:sp>
            <p:nvSpPr>
              <p:cNvPr id="429" name="Google Shape;429;p49"/>
              <p:cNvSpPr txBox="1"/>
              <p:nvPr/>
            </p:nvSpPr>
            <p:spPr>
              <a:xfrm>
                <a:off x="1213424" y="1524616"/>
                <a:ext cx="1275600" cy="311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US" sz="1800">
                    <a:solidFill>
                      <a:srgbClr val="0C57D3"/>
                    </a:solidFill>
                    <a:latin typeface="Roboto"/>
                    <a:ea typeface="Roboto"/>
                    <a:cs typeface="Roboto"/>
                    <a:sym typeface="Roboto"/>
                  </a:rPr>
                  <a:t>2020</a:t>
                </a:r>
                <a:endParaRPr sz="1800">
                  <a:solidFill>
                    <a:srgbClr val="0C57D3"/>
                  </a:solidFill>
                  <a:latin typeface="Roboto"/>
                  <a:ea typeface="Roboto"/>
                  <a:cs typeface="Roboto"/>
                  <a:sym typeface="Roboto"/>
                </a:endParaRPr>
              </a:p>
            </p:txBody>
          </p:sp>
        </p:grpSp>
      </p:grpSp>
      <p:grpSp>
        <p:nvGrpSpPr>
          <p:cNvPr id="430" name="Google Shape;430;p49"/>
          <p:cNvGrpSpPr/>
          <p:nvPr/>
        </p:nvGrpSpPr>
        <p:grpSpPr>
          <a:xfrm>
            <a:off x="2423137" y="2284200"/>
            <a:ext cx="918983" cy="2859300"/>
            <a:chOff x="618476" y="1524616"/>
            <a:chExt cx="1488301" cy="2487862"/>
          </a:xfrm>
        </p:grpSpPr>
        <p:sp>
          <p:nvSpPr>
            <p:cNvPr id="431" name="Google Shape;431;p49"/>
            <p:cNvSpPr/>
            <p:nvPr/>
          </p:nvSpPr>
          <p:spPr>
            <a:xfrm flipH="1">
              <a:off x="618820" y="1908818"/>
              <a:ext cx="1418100" cy="143400"/>
            </a:xfrm>
            <a:prstGeom prst="parallelogram">
              <a:avLst>
                <a:gd name="adj" fmla="val 96952"/>
              </a:avLst>
            </a:prstGeom>
            <a:solidFill>
              <a:srgbClr val="0D5C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432" name="Google Shape;432;p49"/>
            <p:cNvSpPr/>
            <p:nvPr/>
          </p:nvSpPr>
          <p:spPr>
            <a:xfrm>
              <a:off x="619055" y="2062642"/>
              <a:ext cx="1418100" cy="143400"/>
            </a:xfrm>
            <a:prstGeom prst="parallelogram">
              <a:avLst>
                <a:gd name="adj" fmla="val 96952"/>
              </a:avLst>
            </a:prstGeom>
            <a:solidFill>
              <a:srgbClr val="094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3" name="Google Shape;433;p49"/>
            <p:cNvGrpSpPr/>
            <p:nvPr/>
          </p:nvGrpSpPr>
          <p:grpSpPr>
            <a:xfrm>
              <a:off x="618476" y="1524616"/>
              <a:ext cx="1488301" cy="2487862"/>
              <a:chOff x="1213434" y="1524616"/>
              <a:chExt cx="1488301" cy="2487862"/>
            </a:xfrm>
          </p:grpSpPr>
          <p:sp>
            <p:nvSpPr>
              <p:cNvPr id="434" name="Google Shape;434;p49"/>
              <p:cNvSpPr txBox="1"/>
              <p:nvPr/>
            </p:nvSpPr>
            <p:spPr>
              <a:xfrm>
                <a:off x="1213435" y="2276378"/>
                <a:ext cx="1488300" cy="173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600" b="1" dirty="0">
                    <a:solidFill>
                      <a:srgbClr val="0C57D3"/>
                    </a:solidFill>
                    <a:latin typeface="Roboto"/>
                    <a:ea typeface="Roboto"/>
                    <a:cs typeface="Roboto"/>
                    <a:sym typeface="Roboto"/>
                  </a:rPr>
                  <a:t>AF2 code</a:t>
                </a:r>
                <a:endParaRPr sz="1600" b="1" dirty="0">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US" sz="1600" b="1" dirty="0">
                    <a:solidFill>
                      <a:srgbClr val="0C57D3"/>
                    </a:solidFill>
                    <a:latin typeface="Roboto"/>
                    <a:ea typeface="Roboto"/>
                    <a:cs typeface="Roboto"/>
                    <a:sym typeface="Roboto"/>
                  </a:rPr>
                  <a:t>AFDB</a:t>
                </a:r>
                <a:endParaRPr sz="1600" b="1" dirty="0">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US" sz="1600" b="1" dirty="0">
                    <a:solidFill>
                      <a:srgbClr val="0C57D3"/>
                    </a:solidFill>
                    <a:latin typeface="Roboto"/>
                    <a:ea typeface="Roboto"/>
                    <a:cs typeface="Roboto"/>
                    <a:sym typeface="Roboto"/>
                  </a:rPr>
                  <a:t>…</a:t>
                </a:r>
                <a:endParaRPr sz="1600" b="1" dirty="0">
                  <a:solidFill>
                    <a:srgbClr val="0C57D3"/>
                  </a:solidFill>
                  <a:latin typeface="Roboto"/>
                  <a:ea typeface="Roboto"/>
                  <a:cs typeface="Roboto"/>
                  <a:sym typeface="Roboto"/>
                </a:endParaRPr>
              </a:p>
            </p:txBody>
          </p:sp>
          <p:sp>
            <p:nvSpPr>
              <p:cNvPr id="435" name="Google Shape;435;p49"/>
              <p:cNvSpPr txBox="1"/>
              <p:nvPr/>
            </p:nvSpPr>
            <p:spPr>
              <a:xfrm>
                <a:off x="1213434" y="1524616"/>
                <a:ext cx="1275600" cy="311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US" sz="1800" b="1" dirty="0">
                    <a:solidFill>
                      <a:srgbClr val="0C57D3"/>
                    </a:solidFill>
                    <a:latin typeface="Roboto"/>
                    <a:ea typeface="Roboto"/>
                    <a:cs typeface="Roboto"/>
                    <a:sym typeface="Roboto"/>
                  </a:rPr>
                  <a:t>2021</a:t>
                </a:r>
                <a:endParaRPr sz="1800" b="1" dirty="0">
                  <a:solidFill>
                    <a:srgbClr val="0C57D3"/>
                  </a:solidFill>
                  <a:latin typeface="Roboto"/>
                  <a:ea typeface="Roboto"/>
                  <a:cs typeface="Roboto"/>
                  <a:sym typeface="Roboto"/>
                </a:endParaRPr>
              </a:p>
            </p:txBody>
          </p:sp>
        </p:grpSp>
      </p:grpSp>
      <p:grpSp>
        <p:nvGrpSpPr>
          <p:cNvPr id="436" name="Google Shape;436;p49"/>
          <p:cNvGrpSpPr/>
          <p:nvPr/>
        </p:nvGrpSpPr>
        <p:grpSpPr>
          <a:xfrm>
            <a:off x="3148600" y="2284200"/>
            <a:ext cx="1632763" cy="2859300"/>
            <a:chOff x="597172" y="1524616"/>
            <a:chExt cx="1440000" cy="2487862"/>
          </a:xfrm>
        </p:grpSpPr>
        <p:sp>
          <p:nvSpPr>
            <p:cNvPr id="437" name="Google Shape;437;p49"/>
            <p:cNvSpPr/>
            <p:nvPr/>
          </p:nvSpPr>
          <p:spPr>
            <a:xfrm flipH="1">
              <a:off x="618820" y="1908818"/>
              <a:ext cx="1418100" cy="143400"/>
            </a:xfrm>
            <a:prstGeom prst="parallelogram">
              <a:avLst>
                <a:gd name="adj" fmla="val 96952"/>
              </a:avLst>
            </a:prstGeom>
            <a:solidFill>
              <a:srgbClr val="0D5C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438" name="Google Shape;438;p49"/>
            <p:cNvSpPr/>
            <p:nvPr/>
          </p:nvSpPr>
          <p:spPr>
            <a:xfrm>
              <a:off x="619055" y="2062642"/>
              <a:ext cx="1418100" cy="143400"/>
            </a:xfrm>
            <a:prstGeom prst="parallelogram">
              <a:avLst>
                <a:gd name="adj" fmla="val 96952"/>
              </a:avLst>
            </a:prstGeom>
            <a:solidFill>
              <a:srgbClr val="094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9" name="Google Shape;439;p49"/>
            <p:cNvGrpSpPr/>
            <p:nvPr/>
          </p:nvGrpSpPr>
          <p:grpSpPr>
            <a:xfrm>
              <a:off x="597172" y="1524616"/>
              <a:ext cx="1440000" cy="2487862"/>
              <a:chOff x="1192130" y="1524616"/>
              <a:chExt cx="1440000" cy="2487862"/>
            </a:xfrm>
          </p:grpSpPr>
          <p:sp>
            <p:nvSpPr>
              <p:cNvPr id="440" name="Google Shape;440;p49"/>
              <p:cNvSpPr txBox="1"/>
              <p:nvPr/>
            </p:nvSpPr>
            <p:spPr>
              <a:xfrm>
                <a:off x="1192130" y="2276378"/>
                <a:ext cx="1440000" cy="173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600" b="1" dirty="0" err="1">
                    <a:solidFill>
                      <a:srgbClr val="0C57D3"/>
                    </a:solidFill>
                    <a:latin typeface="Roboto"/>
                    <a:ea typeface="Roboto"/>
                    <a:cs typeface="Roboto"/>
                    <a:sym typeface="Roboto"/>
                  </a:rPr>
                  <a:t>AFMultimer</a:t>
                </a:r>
                <a:endParaRPr sz="1600" b="1" dirty="0">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US" sz="1600" b="1" dirty="0" err="1">
                    <a:solidFill>
                      <a:srgbClr val="0C57D3"/>
                    </a:solidFill>
                    <a:latin typeface="Roboto"/>
                    <a:ea typeface="Roboto"/>
                    <a:cs typeface="Roboto"/>
                    <a:sym typeface="Roboto"/>
                  </a:rPr>
                  <a:t>AFConformer</a:t>
                </a:r>
                <a:endParaRPr sz="1600" b="1" dirty="0">
                  <a:solidFill>
                    <a:srgbClr val="0C57D3"/>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600" b="1" dirty="0" err="1">
                    <a:solidFill>
                      <a:srgbClr val="0C57D3"/>
                    </a:solidFill>
                    <a:latin typeface="Roboto"/>
                    <a:ea typeface="Roboto"/>
                    <a:cs typeface="Roboto"/>
                    <a:sym typeface="Roboto"/>
                  </a:rPr>
                  <a:t>ColabFold</a:t>
                </a:r>
                <a:endParaRPr sz="1600" b="1" dirty="0">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US" sz="1600" b="1" dirty="0">
                    <a:solidFill>
                      <a:srgbClr val="0C57D3"/>
                    </a:solidFill>
                    <a:latin typeface="Roboto"/>
                    <a:ea typeface="Roboto"/>
                    <a:cs typeface="Roboto"/>
                    <a:sym typeface="Roboto"/>
                  </a:rPr>
                  <a:t>AlphaFill</a:t>
                </a:r>
                <a:endParaRPr sz="1600" b="1" dirty="0">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US" sz="1600" b="1" dirty="0" err="1">
                    <a:solidFill>
                      <a:srgbClr val="0C57D3"/>
                    </a:solidFill>
                    <a:latin typeface="Roboto"/>
                    <a:ea typeface="Roboto"/>
                    <a:cs typeface="Roboto"/>
                    <a:sym typeface="Roboto"/>
                  </a:rPr>
                  <a:t>ProteinMPNN</a:t>
                </a:r>
                <a:endParaRPr sz="1600" b="1" dirty="0">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US" sz="1600" b="1" dirty="0">
                    <a:solidFill>
                      <a:srgbClr val="0C57D3"/>
                    </a:solidFill>
                    <a:latin typeface="Roboto"/>
                    <a:ea typeface="Roboto"/>
                    <a:cs typeface="Roboto"/>
                    <a:sym typeface="Roboto"/>
                  </a:rPr>
                  <a:t>…</a:t>
                </a:r>
                <a:endParaRPr sz="1600" b="1" dirty="0">
                  <a:solidFill>
                    <a:srgbClr val="0C57D3"/>
                  </a:solidFill>
                  <a:latin typeface="Roboto"/>
                  <a:ea typeface="Roboto"/>
                  <a:cs typeface="Roboto"/>
                  <a:sym typeface="Roboto"/>
                </a:endParaRPr>
              </a:p>
              <a:p>
                <a:pPr marL="0" lvl="0" indent="0" algn="l" rtl="0">
                  <a:lnSpc>
                    <a:spcPct val="115000"/>
                  </a:lnSpc>
                  <a:spcBef>
                    <a:spcPts val="0"/>
                  </a:spcBef>
                  <a:spcAft>
                    <a:spcPts val="0"/>
                  </a:spcAft>
                  <a:buNone/>
                </a:pPr>
                <a:endParaRPr b="1" dirty="0">
                  <a:solidFill>
                    <a:srgbClr val="0C57D3"/>
                  </a:solidFill>
                  <a:latin typeface="Roboto"/>
                  <a:ea typeface="Roboto"/>
                  <a:cs typeface="Roboto"/>
                  <a:sym typeface="Roboto"/>
                </a:endParaRPr>
              </a:p>
            </p:txBody>
          </p:sp>
          <p:sp>
            <p:nvSpPr>
              <p:cNvPr id="441" name="Google Shape;441;p49"/>
              <p:cNvSpPr txBox="1"/>
              <p:nvPr/>
            </p:nvSpPr>
            <p:spPr>
              <a:xfrm>
                <a:off x="1213423" y="1524616"/>
                <a:ext cx="1275600" cy="311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US" sz="1800">
                    <a:solidFill>
                      <a:srgbClr val="0C57D3"/>
                    </a:solidFill>
                    <a:latin typeface="Roboto"/>
                    <a:ea typeface="Roboto"/>
                    <a:cs typeface="Roboto"/>
                    <a:sym typeface="Roboto"/>
                  </a:rPr>
                  <a:t>2022</a:t>
                </a:r>
                <a:endParaRPr sz="1800">
                  <a:solidFill>
                    <a:srgbClr val="0C57D3"/>
                  </a:solidFill>
                  <a:latin typeface="Roboto"/>
                  <a:ea typeface="Roboto"/>
                  <a:cs typeface="Roboto"/>
                  <a:sym typeface="Roboto"/>
                </a:endParaRPr>
              </a:p>
            </p:txBody>
          </p:sp>
        </p:grpSp>
      </p:grpSp>
      <p:grpSp>
        <p:nvGrpSpPr>
          <p:cNvPr id="442" name="Google Shape;442;p49"/>
          <p:cNvGrpSpPr/>
          <p:nvPr/>
        </p:nvGrpSpPr>
        <p:grpSpPr>
          <a:xfrm>
            <a:off x="4658289" y="2280018"/>
            <a:ext cx="1988696" cy="2859300"/>
            <a:chOff x="618474" y="1524616"/>
            <a:chExt cx="1732628" cy="2487862"/>
          </a:xfrm>
        </p:grpSpPr>
        <p:sp>
          <p:nvSpPr>
            <p:cNvPr id="443" name="Google Shape;443;p49"/>
            <p:cNvSpPr/>
            <p:nvPr/>
          </p:nvSpPr>
          <p:spPr>
            <a:xfrm flipH="1">
              <a:off x="618818" y="1908828"/>
              <a:ext cx="1560600" cy="143400"/>
            </a:xfrm>
            <a:prstGeom prst="parallelogram">
              <a:avLst>
                <a:gd name="adj" fmla="val 96952"/>
              </a:avLst>
            </a:prstGeom>
            <a:solidFill>
              <a:srgbClr val="0D5C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444" name="Google Shape;444;p49"/>
            <p:cNvSpPr/>
            <p:nvPr/>
          </p:nvSpPr>
          <p:spPr>
            <a:xfrm>
              <a:off x="619074" y="2062653"/>
              <a:ext cx="1560600" cy="143400"/>
            </a:xfrm>
            <a:prstGeom prst="parallelogram">
              <a:avLst>
                <a:gd name="adj" fmla="val 96952"/>
              </a:avLst>
            </a:prstGeom>
            <a:solidFill>
              <a:srgbClr val="094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49"/>
            <p:cNvGrpSpPr/>
            <p:nvPr/>
          </p:nvGrpSpPr>
          <p:grpSpPr>
            <a:xfrm>
              <a:off x="618474" y="1524616"/>
              <a:ext cx="1732628" cy="2487862"/>
              <a:chOff x="1213433" y="1524616"/>
              <a:chExt cx="1732628" cy="2487862"/>
            </a:xfrm>
          </p:grpSpPr>
          <p:sp>
            <p:nvSpPr>
              <p:cNvPr id="446" name="Google Shape;446;p49"/>
              <p:cNvSpPr txBox="1"/>
              <p:nvPr/>
            </p:nvSpPr>
            <p:spPr>
              <a:xfrm>
                <a:off x="1213560" y="2276378"/>
                <a:ext cx="1732500" cy="173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600" b="1" dirty="0" err="1">
                    <a:solidFill>
                      <a:srgbClr val="0C57D3"/>
                    </a:solidFill>
                    <a:latin typeface="Roboto"/>
                    <a:ea typeface="Roboto"/>
                    <a:cs typeface="Roboto"/>
                    <a:sym typeface="Roboto"/>
                  </a:rPr>
                  <a:t>AlphaMissense</a:t>
                </a:r>
                <a:endParaRPr sz="1600" b="1" dirty="0">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US" sz="1600" b="1" dirty="0" err="1">
                    <a:solidFill>
                      <a:srgbClr val="0C57D3"/>
                    </a:solidFill>
                    <a:latin typeface="Roboto"/>
                    <a:ea typeface="Roboto"/>
                    <a:cs typeface="Roboto"/>
                    <a:sym typeface="Roboto"/>
                  </a:rPr>
                  <a:t>ESMFold+Atlas</a:t>
                </a:r>
                <a:endParaRPr sz="1600" b="1" dirty="0">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US" sz="1600" b="1" dirty="0" err="1">
                    <a:solidFill>
                      <a:srgbClr val="0C57D3"/>
                    </a:solidFill>
                    <a:latin typeface="Roboto"/>
                    <a:ea typeface="Roboto"/>
                    <a:cs typeface="Roboto"/>
                    <a:sym typeface="Roboto"/>
                  </a:rPr>
                  <a:t>RoseTTAFoldNA</a:t>
                </a:r>
                <a:endParaRPr sz="1600" b="1" dirty="0">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US" sz="1600" b="1" dirty="0">
                    <a:solidFill>
                      <a:srgbClr val="0C57D3"/>
                    </a:solidFill>
                    <a:latin typeface="Roboto"/>
                    <a:ea typeface="Roboto"/>
                    <a:cs typeface="Roboto"/>
                    <a:sym typeface="Roboto"/>
                  </a:rPr>
                  <a:t>…</a:t>
                </a:r>
                <a:endParaRPr sz="1600" b="1" dirty="0">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US" sz="1600" b="1" dirty="0">
                    <a:solidFill>
                      <a:srgbClr val="0C57D3"/>
                    </a:solidFill>
                    <a:latin typeface="Roboto"/>
                    <a:ea typeface="Roboto"/>
                    <a:cs typeface="Roboto"/>
                    <a:sym typeface="Roboto"/>
                  </a:rPr>
                  <a:t>(all major DBs)</a:t>
                </a:r>
                <a:endParaRPr sz="1600" b="1" dirty="0">
                  <a:solidFill>
                    <a:srgbClr val="0C57D3"/>
                  </a:solidFill>
                  <a:latin typeface="Roboto"/>
                  <a:ea typeface="Roboto"/>
                  <a:cs typeface="Roboto"/>
                  <a:sym typeface="Roboto"/>
                </a:endParaRPr>
              </a:p>
            </p:txBody>
          </p:sp>
          <p:sp>
            <p:nvSpPr>
              <p:cNvPr id="447" name="Google Shape;447;p49"/>
              <p:cNvSpPr txBox="1"/>
              <p:nvPr/>
            </p:nvSpPr>
            <p:spPr>
              <a:xfrm>
                <a:off x="1213433" y="1524616"/>
                <a:ext cx="1275600" cy="311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US" sz="1800" dirty="0">
                    <a:solidFill>
                      <a:srgbClr val="0C57D3"/>
                    </a:solidFill>
                    <a:latin typeface="Roboto"/>
                    <a:ea typeface="Roboto"/>
                    <a:cs typeface="Roboto"/>
                    <a:sym typeface="Roboto"/>
                  </a:rPr>
                  <a:t>2023</a:t>
                </a:r>
                <a:endParaRPr sz="1800" dirty="0">
                  <a:solidFill>
                    <a:srgbClr val="0C57D3"/>
                  </a:solidFill>
                  <a:latin typeface="Roboto"/>
                  <a:ea typeface="Roboto"/>
                  <a:cs typeface="Roboto"/>
                  <a:sym typeface="Roboto"/>
                </a:endParaRPr>
              </a:p>
            </p:txBody>
          </p:sp>
        </p:grpSp>
      </p:grpSp>
      <p:grpSp>
        <p:nvGrpSpPr>
          <p:cNvPr id="448" name="Google Shape;448;p49"/>
          <p:cNvGrpSpPr/>
          <p:nvPr/>
        </p:nvGrpSpPr>
        <p:grpSpPr>
          <a:xfrm>
            <a:off x="6291595" y="2279988"/>
            <a:ext cx="1745436" cy="2859330"/>
            <a:chOff x="582845" y="1524616"/>
            <a:chExt cx="1583288" cy="2487888"/>
          </a:xfrm>
        </p:grpSpPr>
        <p:sp>
          <p:nvSpPr>
            <p:cNvPr id="449" name="Google Shape;449;p49"/>
            <p:cNvSpPr/>
            <p:nvPr/>
          </p:nvSpPr>
          <p:spPr>
            <a:xfrm flipH="1">
              <a:off x="618820" y="1908818"/>
              <a:ext cx="1418100" cy="143400"/>
            </a:xfrm>
            <a:prstGeom prst="parallelogram">
              <a:avLst>
                <a:gd name="adj" fmla="val 96952"/>
              </a:avLst>
            </a:prstGeom>
            <a:solidFill>
              <a:srgbClr val="0D5C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450" name="Google Shape;450;p49"/>
            <p:cNvSpPr/>
            <p:nvPr/>
          </p:nvSpPr>
          <p:spPr>
            <a:xfrm>
              <a:off x="619055" y="2062642"/>
              <a:ext cx="1418100" cy="143400"/>
            </a:xfrm>
            <a:prstGeom prst="parallelogram">
              <a:avLst>
                <a:gd name="adj" fmla="val 96952"/>
              </a:avLst>
            </a:prstGeom>
            <a:solidFill>
              <a:srgbClr val="094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1" name="Google Shape;451;p49"/>
            <p:cNvGrpSpPr/>
            <p:nvPr/>
          </p:nvGrpSpPr>
          <p:grpSpPr>
            <a:xfrm>
              <a:off x="582845" y="1524616"/>
              <a:ext cx="1583288" cy="2487888"/>
              <a:chOff x="1177803" y="1524616"/>
              <a:chExt cx="1583288" cy="2487888"/>
            </a:xfrm>
          </p:grpSpPr>
          <p:sp>
            <p:nvSpPr>
              <p:cNvPr id="452" name="Google Shape;452;p49"/>
              <p:cNvSpPr txBox="1"/>
              <p:nvPr/>
            </p:nvSpPr>
            <p:spPr>
              <a:xfrm>
                <a:off x="1177803" y="2276404"/>
                <a:ext cx="1583288" cy="173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600" b="1" dirty="0" err="1">
                    <a:solidFill>
                      <a:srgbClr val="0C57D3"/>
                    </a:solidFill>
                    <a:latin typeface="Roboto"/>
                    <a:ea typeface="Roboto"/>
                    <a:cs typeface="Roboto"/>
                    <a:sym typeface="Roboto"/>
                  </a:rPr>
                  <a:t>RoseTTAFoldAA</a:t>
                </a:r>
                <a:endParaRPr sz="1600" b="1" dirty="0">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US" sz="1600" b="1" dirty="0">
                    <a:solidFill>
                      <a:srgbClr val="0C57D3"/>
                    </a:solidFill>
                    <a:latin typeface="Roboto"/>
                    <a:ea typeface="Roboto"/>
                    <a:cs typeface="Roboto"/>
                    <a:sym typeface="Roboto"/>
                  </a:rPr>
                  <a:t>AlphaFold 3</a:t>
                </a:r>
                <a:endParaRPr sz="1600" b="1" dirty="0">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US" sz="1600" b="1" dirty="0">
                    <a:solidFill>
                      <a:srgbClr val="0C57D3"/>
                    </a:solidFill>
                    <a:latin typeface="Roboto"/>
                    <a:ea typeface="Roboto"/>
                    <a:cs typeface="Roboto"/>
                    <a:sym typeface="Roboto"/>
                  </a:rPr>
                  <a:t>Chai-1</a:t>
                </a:r>
              </a:p>
              <a:p>
                <a:pPr marL="0" lvl="0" indent="0" algn="l" rtl="0">
                  <a:lnSpc>
                    <a:spcPct val="115000"/>
                  </a:lnSpc>
                  <a:spcBef>
                    <a:spcPts val="0"/>
                  </a:spcBef>
                  <a:spcAft>
                    <a:spcPts val="0"/>
                  </a:spcAft>
                  <a:buNone/>
                </a:pPr>
                <a:r>
                  <a:rPr lang="en-US" sz="1600" b="1" dirty="0">
                    <a:solidFill>
                      <a:srgbClr val="0C57D3"/>
                    </a:solidFill>
                    <a:latin typeface="Roboto"/>
                    <a:ea typeface="Roboto"/>
                    <a:cs typeface="Roboto"/>
                    <a:sym typeface="Roboto"/>
                  </a:rPr>
                  <a:t>Boltz-1</a:t>
                </a:r>
                <a:endParaRPr sz="1600" b="1" dirty="0">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US" sz="1600" b="1" dirty="0">
                    <a:solidFill>
                      <a:srgbClr val="0C57D3"/>
                    </a:solidFill>
                    <a:latin typeface="Roboto"/>
                    <a:ea typeface="Roboto"/>
                    <a:cs typeface="Roboto"/>
                    <a:sym typeface="Roboto"/>
                  </a:rPr>
                  <a:t>…</a:t>
                </a:r>
                <a:endParaRPr sz="1600" b="1" dirty="0">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US" sz="1600" b="1" dirty="0" err="1">
                    <a:solidFill>
                      <a:srgbClr val="0C57D3"/>
                    </a:solidFill>
                    <a:latin typeface="Roboto"/>
                    <a:ea typeface="Roboto"/>
                    <a:cs typeface="Roboto"/>
                    <a:sym typeface="Roboto"/>
                  </a:rPr>
                  <a:t>ChannelsDB</a:t>
                </a:r>
                <a:r>
                  <a:rPr lang="en-US" sz="1600" b="1" dirty="0">
                    <a:solidFill>
                      <a:srgbClr val="0C57D3"/>
                    </a:solidFill>
                    <a:latin typeface="Roboto"/>
                    <a:ea typeface="Roboto"/>
                    <a:cs typeface="Roboto"/>
                    <a:sym typeface="Roboto"/>
                  </a:rPr>
                  <a:t> 2.0</a:t>
                </a:r>
                <a:endParaRPr sz="1600" b="1" dirty="0">
                  <a:solidFill>
                    <a:srgbClr val="0C57D3"/>
                  </a:solidFill>
                  <a:latin typeface="Roboto"/>
                  <a:ea typeface="Roboto"/>
                  <a:cs typeface="Roboto"/>
                  <a:sym typeface="Roboto"/>
                </a:endParaRPr>
              </a:p>
            </p:txBody>
          </p:sp>
          <p:sp>
            <p:nvSpPr>
              <p:cNvPr id="453" name="Google Shape;453;p49"/>
              <p:cNvSpPr txBox="1"/>
              <p:nvPr/>
            </p:nvSpPr>
            <p:spPr>
              <a:xfrm>
                <a:off x="1213419" y="1524616"/>
                <a:ext cx="1274700" cy="311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US" sz="1800">
                    <a:solidFill>
                      <a:srgbClr val="0C57D3"/>
                    </a:solidFill>
                    <a:latin typeface="Roboto"/>
                    <a:ea typeface="Roboto"/>
                    <a:cs typeface="Roboto"/>
                    <a:sym typeface="Roboto"/>
                  </a:rPr>
                  <a:t>2024</a:t>
                </a:r>
                <a:endParaRPr sz="1800">
                  <a:solidFill>
                    <a:srgbClr val="0C57D3"/>
                  </a:solidFill>
                  <a:latin typeface="Roboto"/>
                  <a:ea typeface="Roboto"/>
                  <a:cs typeface="Roboto"/>
                  <a:sym typeface="Roboto"/>
                </a:endParaRPr>
              </a:p>
            </p:txBody>
          </p:sp>
        </p:grpSp>
      </p:grpSp>
      <p:grpSp>
        <p:nvGrpSpPr>
          <p:cNvPr id="454" name="Google Shape;454;p49"/>
          <p:cNvGrpSpPr/>
          <p:nvPr/>
        </p:nvGrpSpPr>
        <p:grpSpPr>
          <a:xfrm>
            <a:off x="618300" y="2728565"/>
            <a:ext cx="609506" cy="341600"/>
            <a:chOff x="618820" y="1908818"/>
            <a:chExt cx="1418334" cy="297225"/>
          </a:xfrm>
        </p:grpSpPr>
        <p:sp>
          <p:nvSpPr>
            <p:cNvPr id="455" name="Google Shape;455;p49"/>
            <p:cNvSpPr/>
            <p:nvPr/>
          </p:nvSpPr>
          <p:spPr>
            <a:xfrm flipH="1">
              <a:off x="618820" y="1908818"/>
              <a:ext cx="1418100" cy="143400"/>
            </a:xfrm>
            <a:prstGeom prst="parallelogram">
              <a:avLst>
                <a:gd name="adj" fmla="val 96952"/>
              </a:avLst>
            </a:prstGeom>
            <a:solidFill>
              <a:srgbClr val="0D5C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456" name="Google Shape;456;p49"/>
            <p:cNvSpPr/>
            <p:nvPr/>
          </p:nvSpPr>
          <p:spPr>
            <a:xfrm>
              <a:off x="619055" y="2062642"/>
              <a:ext cx="1418100" cy="143400"/>
            </a:xfrm>
            <a:prstGeom prst="parallelogram">
              <a:avLst>
                <a:gd name="adj" fmla="val 96952"/>
              </a:avLst>
            </a:prstGeom>
            <a:solidFill>
              <a:srgbClr val="094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Obrázek 2">
            <a:extLst>
              <a:ext uri="{FF2B5EF4-FFF2-40B4-BE49-F238E27FC236}">
                <a16:creationId xmlns:a16="http://schemas.microsoft.com/office/drawing/2014/main" id="{A00E2F87-2855-865A-5162-6B60AEFC6216}"/>
              </a:ext>
            </a:extLst>
          </p:cNvPr>
          <p:cNvPicPr>
            <a:picLocks noChangeAspect="1"/>
          </p:cNvPicPr>
          <p:nvPr/>
        </p:nvPicPr>
        <p:blipFill>
          <a:blip r:embed="rId3"/>
          <a:stretch>
            <a:fillRect/>
          </a:stretch>
        </p:blipFill>
        <p:spPr>
          <a:xfrm>
            <a:off x="5467760" y="4182"/>
            <a:ext cx="3659738" cy="1912049"/>
          </a:xfrm>
          <a:prstGeom prst="rect">
            <a:avLst/>
          </a:prstGeom>
        </p:spPr>
      </p:pic>
      <p:grpSp>
        <p:nvGrpSpPr>
          <p:cNvPr id="4" name="Google Shape;448;p49">
            <a:extLst>
              <a:ext uri="{FF2B5EF4-FFF2-40B4-BE49-F238E27FC236}">
                <a16:creationId xmlns:a16="http://schemas.microsoft.com/office/drawing/2014/main" id="{D9DE4D70-8FDC-64C5-323C-A2305834E2D1}"/>
              </a:ext>
            </a:extLst>
          </p:cNvPr>
          <p:cNvGrpSpPr/>
          <p:nvPr/>
        </p:nvGrpSpPr>
        <p:grpSpPr>
          <a:xfrm>
            <a:off x="7776197" y="2282141"/>
            <a:ext cx="1405245" cy="2859330"/>
            <a:chOff x="618461" y="1524616"/>
            <a:chExt cx="1480789" cy="2487888"/>
          </a:xfrm>
        </p:grpSpPr>
        <p:sp>
          <p:nvSpPr>
            <p:cNvPr id="5" name="Google Shape;449;p49">
              <a:extLst>
                <a:ext uri="{FF2B5EF4-FFF2-40B4-BE49-F238E27FC236}">
                  <a16:creationId xmlns:a16="http://schemas.microsoft.com/office/drawing/2014/main" id="{77787C04-8091-3750-0C36-8D7A30AA8DA5}"/>
                </a:ext>
              </a:extLst>
            </p:cNvPr>
            <p:cNvSpPr/>
            <p:nvPr/>
          </p:nvSpPr>
          <p:spPr>
            <a:xfrm flipH="1">
              <a:off x="618820" y="1908818"/>
              <a:ext cx="1418100" cy="143400"/>
            </a:xfrm>
            <a:prstGeom prst="parallelogram">
              <a:avLst>
                <a:gd name="adj" fmla="val 96952"/>
              </a:avLst>
            </a:prstGeom>
            <a:solidFill>
              <a:srgbClr val="0D5C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6" name="Google Shape;450;p49">
              <a:extLst>
                <a:ext uri="{FF2B5EF4-FFF2-40B4-BE49-F238E27FC236}">
                  <a16:creationId xmlns:a16="http://schemas.microsoft.com/office/drawing/2014/main" id="{22B5FD88-03A8-E321-ED0E-74E8D399D492}"/>
                </a:ext>
              </a:extLst>
            </p:cNvPr>
            <p:cNvSpPr/>
            <p:nvPr/>
          </p:nvSpPr>
          <p:spPr>
            <a:xfrm>
              <a:off x="619055" y="2062642"/>
              <a:ext cx="1418100" cy="143400"/>
            </a:xfrm>
            <a:prstGeom prst="parallelogram">
              <a:avLst>
                <a:gd name="adj" fmla="val 96952"/>
              </a:avLst>
            </a:prstGeom>
            <a:solidFill>
              <a:srgbClr val="094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451;p49">
              <a:extLst>
                <a:ext uri="{FF2B5EF4-FFF2-40B4-BE49-F238E27FC236}">
                  <a16:creationId xmlns:a16="http://schemas.microsoft.com/office/drawing/2014/main" id="{5A048724-850D-ED61-22CC-271D1CD99317}"/>
                </a:ext>
              </a:extLst>
            </p:cNvPr>
            <p:cNvGrpSpPr/>
            <p:nvPr/>
          </p:nvGrpSpPr>
          <p:grpSpPr>
            <a:xfrm>
              <a:off x="618461" y="1524616"/>
              <a:ext cx="1480789" cy="2487888"/>
              <a:chOff x="1213419" y="1524616"/>
              <a:chExt cx="1480789" cy="2487888"/>
            </a:xfrm>
          </p:grpSpPr>
          <p:sp>
            <p:nvSpPr>
              <p:cNvPr id="8" name="Google Shape;452;p49">
                <a:extLst>
                  <a:ext uri="{FF2B5EF4-FFF2-40B4-BE49-F238E27FC236}">
                    <a16:creationId xmlns:a16="http://schemas.microsoft.com/office/drawing/2014/main" id="{6C20A844-A18A-5D00-7BAD-8376AEE877B7}"/>
                  </a:ext>
                </a:extLst>
              </p:cNvPr>
              <p:cNvSpPr txBox="1"/>
              <p:nvPr/>
            </p:nvSpPr>
            <p:spPr>
              <a:xfrm>
                <a:off x="1320808" y="2276404"/>
                <a:ext cx="1373400" cy="173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600" b="1" dirty="0" err="1">
                    <a:solidFill>
                      <a:srgbClr val="0C57D3"/>
                    </a:solidFill>
                    <a:latin typeface="Roboto"/>
                    <a:ea typeface="Roboto"/>
                    <a:cs typeface="Roboto"/>
                    <a:sym typeface="Roboto"/>
                  </a:rPr>
                  <a:t>BioEmu</a:t>
                </a:r>
                <a:endParaRPr lang="en-US" sz="1600" b="1" dirty="0">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US" sz="1600" b="1" dirty="0">
                    <a:solidFill>
                      <a:srgbClr val="0C57D3"/>
                    </a:solidFill>
                    <a:latin typeface="Roboto"/>
                    <a:ea typeface="Roboto"/>
                    <a:cs typeface="Roboto"/>
                    <a:sym typeface="Roboto"/>
                  </a:rPr>
                  <a:t>Boltz-1x</a:t>
                </a:r>
              </a:p>
              <a:p>
                <a:pPr marL="0" lvl="0" indent="0" algn="l" rtl="0">
                  <a:lnSpc>
                    <a:spcPct val="115000"/>
                  </a:lnSpc>
                  <a:spcBef>
                    <a:spcPts val="0"/>
                  </a:spcBef>
                  <a:spcAft>
                    <a:spcPts val="0"/>
                  </a:spcAft>
                  <a:buNone/>
                </a:pPr>
                <a:r>
                  <a:rPr lang="en-US" sz="1600" b="1" dirty="0">
                    <a:solidFill>
                      <a:srgbClr val="0C57D3"/>
                    </a:solidFill>
                    <a:latin typeface="Roboto"/>
                    <a:ea typeface="Roboto"/>
                    <a:cs typeface="Roboto"/>
                    <a:sym typeface="Roboto"/>
                  </a:rPr>
                  <a:t>Boltz-2</a:t>
                </a:r>
              </a:p>
              <a:p>
                <a:pPr marL="0" lvl="0" indent="0" algn="l" rtl="0">
                  <a:lnSpc>
                    <a:spcPct val="115000"/>
                  </a:lnSpc>
                  <a:spcBef>
                    <a:spcPts val="0"/>
                  </a:spcBef>
                  <a:spcAft>
                    <a:spcPts val="0"/>
                  </a:spcAft>
                  <a:buNone/>
                </a:pPr>
                <a:r>
                  <a:rPr lang="en-US" sz="1600" b="1" dirty="0">
                    <a:solidFill>
                      <a:srgbClr val="0C57D3"/>
                    </a:solidFill>
                    <a:latin typeface="Roboto"/>
                    <a:ea typeface="Roboto"/>
                    <a:cs typeface="Roboto"/>
                    <a:sym typeface="Roboto"/>
                  </a:rPr>
                  <a:t>…</a:t>
                </a:r>
                <a:endParaRPr sz="1600" b="1" dirty="0">
                  <a:solidFill>
                    <a:srgbClr val="0C57D3"/>
                  </a:solidFill>
                  <a:latin typeface="Roboto"/>
                  <a:ea typeface="Roboto"/>
                  <a:cs typeface="Roboto"/>
                  <a:sym typeface="Roboto"/>
                </a:endParaRPr>
              </a:p>
            </p:txBody>
          </p:sp>
          <p:sp>
            <p:nvSpPr>
              <p:cNvPr id="9" name="Google Shape;453;p49">
                <a:extLst>
                  <a:ext uri="{FF2B5EF4-FFF2-40B4-BE49-F238E27FC236}">
                    <a16:creationId xmlns:a16="http://schemas.microsoft.com/office/drawing/2014/main" id="{3967656D-A8ED-0180-CDCB-555B98968D80}"/>
                  </a:ext>
                </a:extLst>
              </p:cNvPr>
              <p:cNvSpPr txBox="1"/>
              <p:nvPr/>
            </p:nvSpPr>
            <p:spPr>
              <a:xfrm>
                <a:off x="1213419" y="1524616"/>
                <a:ext cx="1274700" cy="311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US" sz="1800" dirty="0">
                    <a:solidFill>
                      <a:srgbClr val="0C57D3"/>
                    </a:solidFill>
                    <a:latin typeface="Roboto"/>
                    <a:ea typeface="Roboto"/>
                    <a:cs typeface="Roboto"/>
                    <a:sym typeface="Roboto"/>
                  </a:rPr>
                  <a:t>2025</a:t>
                </a:r>
                <a:endParaRPr sz="1800" dirty="0">
                  <a:solidFill>
                    <a:srgbClr val="0C57D3"/>
                  </a:solidFill>
                  <a:latin typeface="Roboto"/>
                  <a:ea typeface="Roboto"/>
                  <a:cs typeface="Roboto"/>
                  <a:sym typeface="Roboto"/>
                </a:endParaRPr>
              </a:p>
            </p:txBody>
          </p:sp>
        </p:gr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54"/>
          <p:cNvSpPr txBox="1">
            <a:spLocks noGrp="1"/>
          </p:cNvSpPr>
          <p:nvPr>
            <p:ph type="title"/>
          </p:nvPr>
        </p:nvSpPr>
        <p:spPr>
          <a:xfrm>
            <a:off x="393575" y="17513"/>
            <a:ext cx="8698200" cy="994200"/>
          </a:xfrm>
          <a:prstGeom prst="rect">
            <a:avLst/>
          </a:prstGeom>
        </p:spPr>
        <p:txBody>
          <a:bodyPr spcFirstLastPara="1" wrap="square" lIns="91425" tIns="45700" rIns="91425" bIns="45700" anchor="ctr" anchorCtr="0">
            <a:normAutofit fontScale="90000"/>
          </a:bodyPr>
          <a:lstStyle/>
          <a:p>
            <a:pPr marL="0" lvl="0" indent="0" algn="l" rtl="0">
              <a:lnSpc>
                <a:spcPct val="115000"/>
              </a:lnSpc>
              <a:spcBef>
                <a:spcPts val="2400"/>
              </a:spcBef>
              <a:spcAft>
                <a:spcPts val="600"/>
              </a:spcAft>
              <a:buNone/>
            </a:pPr>
            <a:r>
              <a:rPr lang="en-US" sz="3000" b="1">
                <a:solidFill>
                  <a:srgbClr val="505050"/>
                </a:solidFill>
              </a:rPr>
              <a:t>AlphaFold and Intrinsically Disordered Proteins</a:t>
            </a:r>
            <a:endParaRPr sz="3000"/>
          </a:p>
        </p:txBody>
      </p:sp>
      <p:sp>
        <p:nvSpPr>
          <p:cNvPr id="506" name="Google Shape;506;p54"/>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507" name="Google Shape;507;p54"/>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pic>
        <p:nvPicPr>
          <p:cNvPr id="508" name="Google Shape;508;p54"/>
          <p:cNvPicPr preferRelativeResize="0"/>
          <p:nvPr/>
        </p:nvPicPr>
        <p:blipFill>
          <a:blip r:embed="rId3">
            <a:alphaModFix/>
          </a:blip>
          <a:stretch>
            <a:fillRect/>
          </a:stretch>
        </p:blipFill>
        <p:spPr>
          <a:xfrm>
            <a:off x="228600" y="831713"/>
            <a:ext cx="6454717" cy="1475006"/>
          </a:xfrm>
          <a:prstGeom prst="rect">
            <a:avLst/>
          </a:prstGeom>
          <a:noFill/>
          <a:ln>
            <a:noFill/>
          </a:ln>
        </p:spPr>
      </p:pic>
      <p:pic>
        <p:nvPicPr>
          <p:cNvPr id="509" name="Google Shape;509;p54"/>
          <p:cNvPicPr preferRelativeResize="0"/>
          <p:nvPr/>
        </p:nvPicPr>
        <p:blipFill>
          <a:blip r:embed="rId4">
            <a:alphaModFix/>
          </a:blip>
          <a:stretch>
            <a:fillRect/>
          </a:stretch>
        </p:blipFill>
        <p:spPr>
          <a:xfrm>
            <a:off x="1627361" y="2345457"/>
            <a:ext cx="4610284" cy="2287163"/>
          </a:xfrm>
          <a:prstGeom prst="rect">
            <a:avLst/>
          </a:prstGeom>
          <a:noFill/>
          <a:ln>
            <a:noFill/>
          </a:ln>
        </p:spPr>
      </p:pic>
      <p:sp>
        <p:nvSpPr>
          <p:cNvPr id="510" name="Google Shape;510;p54"/>
          <p:cNvSpPr txBox="1"/>
          <p:nvPr/>
        </p:nvSpPr>
        <p:spPr>
          <a:xfrm>
            <a:off x="0" y="4596425"/>
            <a:ext cx="7289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Ruff KM, Pappu RV ,AlphaFold and Implications for Intrinsically Disordered Proteins,</a:t>
            </a:r>
            <a:endParaRPr/>
          </a:p>
          <a:p>
            <a:pPr marL="0" lvl="0" indent="0" algn="l" rtl="0">
              <a:spcBef>
                <a:spcPts val="0"/>
              </a:spcBef>
              <a:spcAft>
                <a:spcPts val="0"/>
              </a:spcAft>
              <a:buNone/>
            </a:pPr>
            <a:r>
              <a:rPr lang="en-US"/>
              <a:t>J Mol Biol. 2021, </a:t>
            </a:r>
            <a:r>
              <a:rPr lang="en-US" u="sng">
                <a:solidFill>
                  <a:schemeClr val="hlink"/>
                </a:solidFill>
                <a:hlinkClick r:id="rId5"/>
              </a:rPr>
              <a:t>https://doi.org/10.1016/j.jmb.2021.167208</a:t>
            </a:r>
            <a:r>
              <a:rPr lang="en-US"/>
              <a:t>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5"/>
          <p:cNvSpPr txBox="1">
            <a:spLocks noGrp="1"/>
          </p:cNvSpPr>
          <p:nvPr>
            <p:ph type="title"/>
          </p:nvPr>
        </p:nvSpPr>
        <p:spPr>
          <a:xfrm>
            <a:off x="623888" y="1282304"/>
            <a:ext cx="7886700" cy="2139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AF on proteomes</a:t>
            </a:r>
            <a:endParaRPr/>
          </a:p>
        </p:txBody>
      </p:sp>
      <p:sp>
        <p:nvSpPr>
          <p:cNvPr id="517" name="Google Shape;517;p55"/>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56"/>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pic>
        <p:nvPicPr>
          <p:cNvPr id="524" name="Google Shape;524;p56"/>
          <p:cNvPicPr preferRelativeResize="0"/>
          <p:nvPr/>
        </p:nvPicPr>
        <p:blipFill>
          <a:blip r:embed="rId3">
            <a:alphaModFix/>
          </a:blip>
          <a:stretch>
            <a:fillRect/>
          </a:stretch>
        </p:blipFill>
        <p:spPr>
          <a:xfrm>
            <a:off x="893123" y="1111301"/>
            <a:ext cx="4962375" cy="2920900"/>
          </a:xfrm>
          <a:prstGeom prst="rect">
            <a:avLst/>
          </a:prstGeom>
          <a:noFill/>
          <a:ln>
            <a:noFill/>
          </a:ln>
        </p:spPr>
      </p:pic>
      <p:sp>
        <p:nvSpPr>
          <p:cNvPr id="525" name="Google Shape;525;p56"/>
          <p:cNvSpPr txBox="1"/>
          <p:nvPr/>
        </p:nvSpPr>
        <p:spPr>
          <a:xfrm>
            <a:off x="366100" y="312925"/>
            <a:ext cx="814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latin typeface="Calibri"/>
                <a:ea typeface="Calibri"/>
                <a:cs typeface="Calibri"/>
                <a:sym typeface="Calibri"/>
              </a:rPr>
              <a:t>How good are the predictions of human proteins?</a:t>
            </a:r>
            <a:endParaRPr sz="3000">
              <a:latin typeface="Calibri"/>
              <a:ea typeface="Calibri"/>
              <a:cs typeface="Calibri"/>
              <a:sym typeface="Calibri"/>
            </a:endParaRPr>
          </a:p>
        </p:txBody>
      </p:sp>
      <p:sp>
        <p:nvSpPr>
          <p:cNvPr id="526" name="Google Shape;526;p56"/>
          <p:cNvSpPr txBox="1"/>
          <p:nvPr/>
        </p:nvSpPr>
        <p:spPr>
          <a:xfrm>
            <a:off x="767500" y="3976844"/>
            <a:ext cx="7346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a:solidFill>
                  <a:srgbClr val="0A0A0A"/>
                </a:solidFill>
                <a:highlight>
                  <a:srgbClr val="FFFFFF"/>
                </a:highlight>
              </a:rPr>
              <a:t>pLDDT</a:t>
            </a:r>
            <a:r>
              <a:rPr lang="en-US" sz="1200">
                <a:solidFill>
                  <a:srgbClr val="0A0A0A"/>
                </a:solidFill>
                <a:highlight>
                  <a:srgbClr val="FFFFFF"/>
                </a:highlight>
              </a:rPr>
              <a:t> - per-residue estimate of its confidence on a scale from 0 - 100</a:t>
            </a:r>
            <a:endParaRPr sz="1200">
              <a:solidFill>
                <a:srgbClr val="0A0A0A"/>
              </a:solidFill>
              <a:highlight>
                <a:srgbClr val="FFFFFF"/>
              </a:highlight>
            </a:endParaRPr>
          </a:p>
          <a:p>
            <a:pPr marL="0" lvl="0" indent="0" algn="l" rtl="0">
              <a:spcBef>
                <a:spcPts val="0"/>
              </a:spcBef>
              <a:spcAft>
                <a:spcPts val="0"/>
              </a:spcAft>
              <a:buNone/>
            </a:pPr>
            <a:r>
              <a:rPr lang="en-US" sz="1200">
                <a:solidFill>
                  <a:srgbClr val="0A0A0A"/>
                </a:solidFill>
                <a:highlight>
                  <a:srgbClr val="FFFFFF"/>
                </a:highlight>
              </a:rPr>
              <a:t>model’s predicted score on the </a:t>
            </a:r>
            <a:r>
              <a:rPr lang="en-US" sz="1200">
                <a:solidFill>
                  <a:schemeClr val="hlink"/>
                </a:solidFill>
                <a:highlight>
                  <a:srgbClr val="FFFFFF"/>
                </a:highlight>
                <a:uFill>
                  <a:noFill/>
                </a:uFill>
                <a:hlinkClick r:id="rId4"/>
              </a:rPr>
              <a:t>lDDT-Cα metric</a:t>
            </a:r>
            <a:r>
              <a:rPr lang="en-US" sz="1200">
                <a:solidFill>
                  <a:srgbClr val="0A0A0A"/>
                </a:solidFill>
                <a:highlight>
                  <a:srgbClr val="FFFFFF"/>
                </a:highlight>
              </a:rPr>
              <a:t> (local superposition-free score for comparing protein structures and models using distance difference tests).  </a:t>
            </a:r>
            <a:endParaRPr/>
          </a:p>
        </p:txBody>
      </p:sp>
      <p:sp>
        <p:nvSpPr>
          <p:cNvPr id="527" name="Google Shape;527;p56"/>
          <p:cNvSpPr txBox="1"/>
          <p:nvPr/>
        </p:nvSpPr>
        <p:spPr>
          <a:xfrm>
            <a:off x="5814375" y="2997224"/>
            <a:ext cx="32403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pLDDT </a:t>
            </a:r>
            <a:endParaRPr sz="28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quality metrics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measure of disorder</a:t>
            </a:r>
            <a:endParaRPr sz="2400">
              <a:solidFill>
                <a:schemeClr val="dk1"/>
              </a:solidFill>
              <a:latin typeface="Calibri"/>
              <a:ea typeface="Calibri"/>
              <a:cs typeface="Calibri"/>
              <a:sym typeface="Calibri"/>
            </a:endParaRPr>
          </a:p>
        </p:txBody>
      </p:sp>
      <p:sp>
        <p:nvSpPr>
          <p:cNvPr id="528" name="Google Shape;528;p56"/>
          <p:cNvSpPr txBox="1"/>
          <p:nvPr/>
        </p:nvSpPr>
        <p:spPr>
          <a:xfrm>
            <a:off x="0" y="4589400"/>
            <a:ext cx="818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222222"/>
                </a:solidFill>
                <a:highlight>
                  <a:srgbClr val="FFFFFF"/>
                </a:highlight>
                <a:latin typeface="Roboto"/>
                <a:ea typeface="Roboto"/>
                <a:cs typeface="Roboto"/>
                <a:sym typeface="Roboto"/>
              </a:rPr>
              <a:t>Tunyasuvunakool, K., Adler, J., Wu, Z. </a:t>
            </a:r>
            <a:r>
              <a:rPr lang="en-US" sz="1200" i="1">
                <a:solidFill>
                  <a:srgbClr val="222222"/>
                </a:solidFill>
                <a:highlight>
                  <a:srgbClr val="FFFFFF"/>
                </a:highlight>
                <a:latin typeface="Roboto"/>
                <a:ea typeface="Roboto"/>
                <a:cs typeface="Roboto"/>
                <a:sym typeface="Roboto"/>
              </a:rPr>
              <a:t>et al.</a:t>
            </a:r>
            <a:r>
              <a:rPr lang="en-US" sz="1200">
                <a:solidFill>
                  <a:srgbClr val="222222"/>
                </a:solidFill>
                <a:highlight>
                  <a:srgbClr val="FFFFFF"/>
                </a:highlight>
                <a:latin typeface="Roboto"/>
                <a:ea typeface="Roboto"/>
                <a:cs typeface="Roboto"/>
                <a:sym typeface="Roboto"/>
              </a:rPr>
              <a:t> Highly accurate protein structure prediction for the human proteome. </a:t>
            </a:r>
            <a:r>
              <a:rPr lang="en-US" sz="1200" i="1">
                <a:solidFill>
                  <a:srgbClr val="222222"/>
                </a:solidFill>
                <a:highlight>
                  <a:srgbClr val="FFFFFF"/>
                </a:highlight>
                <a:latin typeface="Roboto"/>
                <a:ea typeface="Roboto"/>
                <a:cs typeface="Roboto"/>
                <a:sym typeface="Roboto"/>
              </a:rPr>
              <a:t>Nature</a:t>
            </a:r>
            <a:r>
              <a:rPr lang="en-US" sz="1200">
                <a:solidFill>
                  <a:srgbClr val="222222"/>
                </a:solidFill>
                <a:highlight>
                  <a:srgbClr val="FFFFFF"/>
                </a:highlight>
                <a:latin typeface="Roboto"/>
                <a:ea typeface="Roboto"/>
                <a:cs typeface="Roboto"/>
                <a:sym typeface="Roboto"/>
              </a:rPr>
              <a:t> 596, 590–596 (2021). https://doi.org/10.1038/s41586-021-03828-1</a:t>
            </a:r>
            <a:endParaRPr/>
          </a:p>
        </p:txBody>
      </p:sp>
      <p:pic>
        <p:nvPicPr>
          <p:cNvPr id="529" name="Google Shape;529;p56" title="Points scored"/>
          <p:cNvPicPr preferRelativeResize="0"/>
          <p:nvPr/>
        </p:nvPicPr>
        <p:blipFill>
          <a:blip r:embed="rId5">
            <a:alphaModFix/>
          </a:blip>
          <a:stretch>
            <a:fillRect/>
          </a:stretch>
        </p:blipFill>
        <p:spPr>
          <a:xfrm>
            <a:off x="5813652" y="1094888"/>
            <a:ext cx="3001851" cy="2078782"/>
          </a:xfrm>
          <a:prstGeom prst="rect">
            <a:avLst/>
          </a:prstGeom>
          <a:noFill/>
          <a:ln>
            <a:noFill/>
          </a:ln>
        </p:spPr>
      </p:pic>
      <p:sp>
        <p:nvSpPr>
          <p:cNvPr id="530" name="Google Shape;530;p56"/>
          <p:cNvSpPr txBox="1"/>
          <p:nvPr/>
        </p:nvSpPr>
        <p:spPr>
          <a:xfrm>
            <a:off x="8163130" y="2147335"/>
            <a:ext cx="903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chemeClr val="dk1"/>
                </a:solidFill>
                <a:latin typeface="Calibri"/>
                <a:ea typeface="Calibri"/>
                <a:cs typeface="Calibri"/>
                <a:sym typeface="Calibri"/>
              </a:rPr>
              <a:t>9,605</a:t>
            </a:r>
            <a:endParaRPr sz="1600">
              <a:solidFill>
                <a:schemeClr val="dk1"/>
              </a:solidFill>
              <a:latin typeface="Calibri"/>
              <a:ea typeface="Calibri"/>
              <a:cs typeface="Calibri"/>
              <a:sym typeface="Calibri"/>
            </a:endParaRPr>
          </a:p>
        </p:txBody>
      </p:sp>
      <p:sp>
        <p:nvSpPr>
          <p:cNvPr id="531" name="Google Shape;531;p56"/>
          <p:cNvSpPr txBox="1"/>
          <p:nvPr/>
        </p:nvSpPr>
        <p:spPr>
          <a:xfrm>
            <a:off x="5814365" y="2566130"/>
            <a:ext cx="903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chemeClr val="dk1"/>
                </a:solidFill>
                <a:latin typeface="Calibri"/>
                <a:ea typeface="Calibri"/>
                <a:cs typeface="Calibri"/>
                <a:sym typeface="Calibri"/>
              </a:rPr>
              <a:t>13,786</a:t>
            </a:r>
            <a:endParaRPr sz="16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57"/>
          <p:cNvSpPr txBox="1">
            <a:spLocks noGrp="1"/>
          </p:cNvSpPr>
          <p:nvPr>
            <p:ph type="title"/>
          </p:nvPr>
        </p:nvSpPr>
        <p:spPr>
          <a:xfrm>
            <a:off x="0" y="0"/>
            <a:ext cx="5725500" cy="9942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3200" b="1"/>
              <a:t>Proteome secondary structures </a:t>
            </a:r>
            <a:endParaRPr/>
          </a:p>
        </p:txBody>
      </p:sp>
      <p:sp>
        <p:nvSpPr>
          <p:cNvPr id="538" name="Google Shape;538;p57"/>
          <p:cNvSpPr txBox="1">
            <a:spLocks noGrp="1"/>
          </p:cNvSpPr>
          <p:nvPr>
            <p:ph type="body" idx="1"/>
          </p:nvPr>
        </p:nvSpPr>
        <p:spPr>
          <a:xfrm>
            <a:off x="281350" y="1090050"/>
            <a:ext cx="2752800" cy="35427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1800" b="1"/>
              <a:t>General trends</a:t>
            </a:r>
            <a:br>
              <a:rPr lang="en-US" sz="1800" b="1"/>
            </a:br>
            <a:r>
              <a:rPr lang="en-US" sz="1800"/>
              <a:t>Secondary structure distribution seems to follow similar trend across analyzed proteomes.</a:t>
            </a:r>
            <a:endParaRPr sz="1800"/>
          </a:p>
          <a:p>
            <a:pPr marL="0" lvl="0" indent="0" algn="l" rtl="0">
              <a:lnSpc>
                <a:spcPct val="100000"/>
              </a:lnSpc>
              <a:spcBef>
                <a:spcPts val="0"/>
              </a:spcBef>
              <a:spcAft>
                <a:spcPts val="0"/>
              </a:spcAft>
              <a:buClr>
                <a:schemeClr val="dk1"/>
              </a:buClr>
              <a:buSzPts val="1100"/>
              <a:buFont typeface="Arial"/>
              <a:buNone/>
            </a:pPr>
            <a:endParaRPr sz="1800" b="1"/>
          </a:p>
        </p:txBody>
      </p:sp>
      <p:sp>
        <p:nvSpPr>
          <p:cNvPr id="539" name="Google Shape;539;p57"/>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pic>
        <p:nvPicPr>
          <p:cNvPr id="540" name="Google Shape;540;p57"/>
          <p:cNvPicPr preferRelativeResize="0"/>
          <p:nvPr/>
        </p:nvPicPr>
        <p:blipFill>
          <a:blip r:embed="rId3">
            <a:alphaModFix/>
          </a:blip>
          <a:stretch>
            <a:fillRect/>
          </a:stretch>
        </p:blipFill>
        <p:spPr>
          <a:xfrm>
            <a:off x="5379700" y="1090050"/>
            <a:ext cx="3713800" cy="3708077"/>
          </a:xfrm>
          <a:prstGeom prst="rect">
            <a:avLst/>
          </a:prstGeom>
          <a:noFill/>
          <a:ln>
            <a:noFill/>
          </a:ln>
        </p:spPr>
      </p:pic>
      <p:pic>
        <p:nvPicPr>
          <p:cNvPr id="541" name="Google Shape;541;p57"/>
          <p:cNvPicPr preferRelativeResize="0"/>
          <p:nvPr/>
        </p:nvPicPr>
        <p:blipFill>
          <a:blip r:embed="rId4">
            <a:alphaModFix/>
          </a:blip>
          <a:stretch>
            <a:fillRect/>
          </a:stretch>
        </p:blipFill>
        <p:spPr>
          <a:xfrm>
            <a:off x="3142550" y="1090038"/>
            <a:ext cx="1903999" cy="1753025"/>
          </a:xfrm>
          <a:prstGeom prst="rect">
            <a:avLst/>
          </a:prstGeom>
          <a:noFill/>
          <a:ln>
            <a:noFill/>
          </a:ln>
        </p:spPr>
      </p:pic>
      <p:pic>
        <p:nvPicPr>
          <p:cNvPr id="542" name="Google Shape;542;p57"/>
          <p:cNvPicPr preferRelativeResize="0"/>
          <p:nvPr/>
        </p:nvPicPr>
        <p:blipFill>
          <a:blip r:embed="rId5">
            <a:alphaModFix/>
          </a:blip>
          <a:stretch>
            <a:fillRect/>
          </a:stretch>
        </p:blipFill>
        <p:spPr>
          <a:xfrm>
            <a:off x="1062951" y="2817450"/>
            <a:ext cx="3865846" cy="1817750"/>
          </a:xfrm>
          <a:prstGeom prst="rect">
            <a:avLst/>
          </a:prstGeom>
          <a:noFill/>
          <a:ln>
            <a:noFill/>
          </a:ln>
        </p:spPr>
      </p:pic>
      <p:sp>
        <p:nvSpPr>
          <p:cNvPr id="543" name="Google Shape;543;p57"/>
          <p:cNvSpPr txBox="1"/>
          <p:nvPr/>
        </p:nvSpPr>
        <p:spPr>
          <a:xfrm>
            <a:off x="0" y="4589400"/>
            <a:ext cx="818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222222"/>
                </a:solidFill>
                <a:highlight>
                  <a:srgbClr val="FFFFFF"/>
                </a:highlight>
                <a:latin typeface="Roboto"/>
                <a:ea typeface="Roboto"/>
                <a:cs typeface="Roboto"/>
                <a:sym typeface="Roboto"/>
              </a:rPr>
              <a:t>Hutařová Vařeková I, Martinát D, Svobodová R, </a:t>
            </a:r>
            <a:r>
              <a:rPr lang="en-US" sz="1200" b="1">
                <a:solidFill>
                  <a:srgbClr val="222222"/>
                </a:solidFill>
                <a:highlight>
                  <a:srgbClr val="FFFFFF"/>
                </a:highlight>
                <a:latin typeface="Roboto"/>
                <a:ea typeface="Roboto"/>
                <a:cs typeface="Roboto"/>
                <a:sym typeface="Roboto"/>
              </a:rPr>
              <a:t>Berka K</a:t>
            </a:r>
            <a:r>
              <a:rPr lang="en-US" sz="1200" i="1">
                <a:solidFill>
                  <a:srgbClr val="222222"/>
                </a:solidFill>
                <a:highlight>
                  <a:srgbClr val="FFFFFF"/>
                </a:highlight>
                <a:latin typeface="Roboto"/>
                <a:ea typeface="Roboto"/>
                <a:cs typeface="Roboto"/>
                <a:sym typeface="Roboto"/>
              </a:rPr>
              <a:t>.</a:t>
            </a:r>
            <a:r>
              <a:rPr lang="en-US" sz="1200">
                <a:solidFill>
                  <a:srgbClr val="222222"/>
                </a:solidFill>
                <a:highlight>
                  <a:srgbClr val="FFFFFF"/>
                </a:highlight>
                <a:latin typeface="Roboto"/>
                <a:ea typeface="Roboto"/>
                <a:cs typeface="Roboto"/>
                <a:sym typeface="Roboto"/>
              </a:rPr>
              <a:t> </a:t>
            </a:r>
            <a:br>
              <a:rPr lang="en-US" sz="1200">
                <a:solidFill>
                  <a:srgbClr val="222222"/>
                </a:solidFill>
                <a:highlight>
                  <a:srgbClr val="FFFFFF"/>
                </a:highlight>
                <a:latin typeface="Roboto"/>
                <a:ea typeface="Roboto"/>
                <a:cs typeface="Roboto"/>
                <a:sym typeface="Roboto"/>
              </a:rPr>
            </a:br>
            <a:r>
              <a:rPr lang="en-US" sz="1200">
                <a:solidFill>
                  <a:srgbClr val="222222"/>
                </a:solidFill>
                <a:highlight>
                  <a:srgbClr val="FFFFFF"/>
                </a:highlight>
                <a:latin typeface="Roboto"/>
                <a:ea typeface="Roboto"/>
                <a:cs typeface="Roboto"/>
                <a:sym typeface="Roboto"/>
              </a:rPr>
              <a:t>Proteome secondary structures generated by AlphaFold.  </a:t>
            </a:r>
            <a:r>
              <a:rPr lang="en-US" sz="1200" i="1">
                <a:solidFill>
                  <a:srgbClr val="222222"/>
                </a:solidFill>
                <a:highlight>
                  <a:srgbClr val="FFFFFF"/>
                </a:highlight>
                <a:latin typeface="Roboto"/>
                <a:ea typeface="Roboto"/>
                <a:cs typeface="Roboto"/>
                <a:sym typeface="Roboto"/>
              </a:rPr>
              <a:t>in preparation</a:t>
            </a:r>
            <a:endParaRPr/>
          </a:p>
        </p:txBody>
      </p:sp>
      <p:pic>
        <p:nvPicPr>
          <p:cNvPr id="544" name="Google Shape;544;p57"/>
          <p:cNvPicPr preferRelativeResize="0"/>
          <p:nvPr/>
        </p:nvPicPr>
        <p:blipFill>
          <a:blip r:embed="rId6">
            <a:alphaModFix/>
          </a:blip>
          <a:stretch>
            <a:fillRect/>
          </a:stretch>
        </p:blipFill>
        <p:spPr>
          <a:xfrm>
            <a:off x="7617081" y="138536"/>
            <a:ext cx="1430825" cy="1045177"/>
          </a:xfrm>
          <a:prstGeom prst="rect">
            <a:avLst/>
          </a:prstGeom>
          <a:noFill/>
          <a:ln>
            <a:noFill/>
          </a:ln>
        </p:spPr>
      </p:pic>
      <p:pic>
        <p:nvPicPr>
          <p:cNvPr id="545" name="Google Shape;545;p57"/>
          <p:cNvPicPr preferRelativeResize="0"/>
          <p:nvPr/>
        </p:nvPicPr>
        <p:blipFill rotWithShape="1">
          <a:blip r:embed="rId7">
            <a:alphaModFix/>
          </a:blip>
          <a:srcRect l="11653" r="9395"/>
          <a:stretch/>
        </p:blipFill>
        <p:spPr>
          <a:xfrm>
            <a:off x="6780199" y="89275"/>
            <a:ext cx="825212" cy="1045175"/>
          </a:xfrm>
          <a:prstGeom prst="rect">
            <a:avLst/>
          </a:prstGeom>
          <a:noFill/>
          <a:ln>
            <a:noFill/>
          </a:ln>
        </p:spPr>
      </p:pic>
      <p:pic>
        <p:nvPicPr>
          <p:cNvPr id="546" name="Google Shape;546;p57"/>
          <p:cNvPicPr preferRelativeResize="0"/>
          <p:nvPr/>
        </p:nvPicPr>
        <p:blipFill rotWithShape="1">
          <a:blip r:embed="rId8">
            <a:alphaModFix/>
          </a:blip>
          <a:srcRect l="16755" t="24811" r="19367" b="24811"/>
          <a:stretch/>
        </p:blipFill>
        <p:spPr>
          <a:xfrm>
            <a:off x="5725190" y="410648"/>
            <a:ext cx="1020599" cy="4024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p58"/>
          <p:cNvPicPr preferRelativeResize="0"/>
          <p:nvPr/>
        </p:nvPicPr>
        <p:blipFill rotWithShape="1">
          <a:blip r:embed="rId3">
            <a:alphaModFix amt="31000"/>
          </a:blip>
          <a:srcRect t="28971" b="44232"/>
          <a:stretch/>
        </p:blipFill>
        <p:spPr>
          <a:xfrm>
            <a:off x="0" y="3765300"/>
            <a:ext cx="9143997" cy="1378200"/>
          </a:xfrm>
          <a:prstGeom prst="rect">
            <a:avLst/>
          </a:prstGeom>
          <a:noFill/>
          <a:ln>
            <a:noFill/>
          </a:ln>
        </p:spPr>
      </p:pic>
      <p:sp>
        <p:nvSpPr>
          <p:cNvPr id="552" name="Google Shape;552;p58"/>
          <p:cNvSpPr txBox="1">
            <a:spLocks noGrp="1"/>
          </p:cNvSpPr>
          <p:nvPr>
            <p:ph type="title"/>
          </p:nvPr>
        </p:nvSpPr>
        <p:spPr>
          <a:xfrm>
            <a:off x="311700" y="374775"/>
            <a:ext cx="5402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a:t>ChannelsDB 2.0</a:t>
            </a:r>
            <a:r>
              <a:rPr lang="en-US"/>
              <a:t>: protein tunnels and pores in AlphaFold era</a:t>
            </a:r>
            <a:endParaRPr/>
          </a:p>
        </p:txBody>
      </p:sp>
      <p:sp>
        <p:nvSpPr>
          <p:cNvPr id="553" name="Google Shape;553;p58"/>
          <p:cNvSpPr txBox="1">
            <a:spLocks noGrp="1"/>
          </p:cNvSpPr>
          <p:nvPr>
            <p:ph type="body" idx="1"/>
          </p:nvPr>
        </p:nvSpPr>
        <p:spPr>
          <a:xfrm>
            <a:off x="358688" y="1392263"/>
            <a:ext cx="8520600" cy="3003900"/>
          </a:xfrm>
          <a:prstGeom prst="rect">
            <a:avLst/>
          </a:prstGeom>
        </p:spPr>
        <p:txBody>
          <a:bodyPr spcFirstLastPara="1" wrap="square" lIns="91425" tIns="91425" rIns="91425" bIns="91425" anchor="t" anchorCtr="0">
            <a:normAutofit/>
          </a:bodyPr>
          <a:lstStyle/>
          <a:p>
            <a:pPr marL="0" marR="0" lvl="0" indent="0" algn="l" rtl="0">
              <a:lnSpc>
                <a:spcPct val="115000"/>
              </a:lnSpc>
              <a:spcBef>
                <a:spcPts val="0"/>
              </a:spcBef>
              <a:spcAft>
                <a:spcPts val="0"/>
              </a:spcAft>
              <a:buNone/>
            </a:pPr>
            <a:r>
              <a:rPr lang="en-US"/>
              <a:t>Major update of ChannelsDB database</a:t>
            </a:r>
            <a:endParaRPr/>
          </a:p>
          <a:p>
            <a:pPr marL="0" marR="0" lvl="0" indent="0" algn="l" rtl="0">
              <a:lnSpc>
                <a:spcPct val="115000"/>
              </a:lnSpc>
              <a:spcBef>
                <a:spcPts val="1200"/>
              </a:spcBef>
              <a:spcAft>
                <a:spcPts val="0"/>
              </a:spcAft>
              <a:buNone/>
            </a:pPr>
            <a:r>
              <a:rPr lang="en-US"/>
              <a:t>Addition of Caver on top of MOLE</a:t>
            </a:r>
            <a:endParaRPr/>
          </a:p>
          <a:p>
            <a:pPr marL="0" marR="0" lvl="0" indent="0" algn="l" rtl="0">
              <a:lnSpc>
                <a:spcPct val="115000"/>
              </a:lnSpc>
              <a:spcBef>
                <a:spcPts val="1200"/>
              </a:spcBef>
              <a:spcAft>
                <a:spcPts val="0"/>
              </a:spcAft>
              <a:buNone/>
            </a:pPr>
            <a:r>
              <a:rPr lang="en-US"/>
              <a:t>Addition of AlphaFold DB structures</a:t>
            </a:r>
            <a:endParaRPr/>
          </a:p>
          <a:p>
            <a:pPr marL="0" marR="0" lvl="0" indent="0" algn="l" rtl="0">
              <a:lnSpc>
                <a:spcPct val="115000"/>
              </a:lnSpc>
              <a:spcBef>
                <a:spcPts val="1200"/>
              </a:spcBef>
              <a:spcAft>
                <a:spcPts val="0"/>
              </a:spcAft>
              <a:buNone/>
            </a:pPr>
            <a:r>
              <a:rPr lang="en-US"/>
              <a:t>Cognate ligands </a:t>
            </a:r>
            <a:endParaRPr/>
          </a:p>
          <a:p>
            <a:pPr marL="0" marR="0" lvl="0" indent="0" algn="l" rtl="0">
              <a:lnSpc>
                <a:spcPct val="115000"/>
              </a:lnSpc>
              <a:spcBef>
                <a:spcPts val="1200"/>
              </a:spcBef>
              <a:spcAft>
                <a:spcPts val="1200"/>
              </a:spcAft>
              <a:buNone/>
            </a:pPr>
            <a:r>
              <a:rPr lang="en-US"/>
              <a:t>Next: Pores </a:t>
            </a:r>
            <a:endParaRPr/>
          </a:p>
        </p:txBody>
      </p:sp>
      <p:pic>
        <p:nvPicPr>
          <p:cNvPr id="554" name="Google Shape;554;p58"/>
          <p:cNvPicPr preferRelativeResize="0"/>
          <p:nvPr/>
        </p:nvPicPr>
        <p:blipFill>
          <a:blip r:embed="rId4">
            <a:alphaModFix/>
          </a:blip>
          <a:stretch>
            <a:fillRect/>
          </a:stretch>
        </p:blipFill>
        <p:spPr>
          <a:xfrm>
            <a:off x="7617081" y="138536"/>
            <a:ext cx="1430825" cy="1045177"/>
          </a:xfrm>
          <a:prstGeom prst="rect">
            <a:avLst/>
          </a:prstGeom>
          <a:noFill/>
          <a:ln>
            <a:noFill/>
          </a:ln>
        </p:spPr>
      </p:pic>
      <p:pic>
        <p:nvPicPr>
          <p:cNvPr id="555" name="Google Shape;555;p58"/>
          <p:cNvPicPr preferRelativeResize="0"/>
          <p:nvPr/>
        </p:nvPicPr>
        <p:blipFill>
          <a:blip r:embed="rId5">
            <a:alphaModFix/>
          </a:blip>
          <a:stretch>
            <a:fillRect/>
          </a:stretch>
        </p:blipFill>
        <p:spPr>
          <a:xfrm>
            <a:off x="5948250" y="1305388"/>
            <a:ext cx="3099650" cy="2288960"/>
          </a:xfrm>
          <a:prstGeom prst="rect">
            <a:avLst/>
          </a:prstGeom>
          <a:noFill/>
          <a:ln>
            <a:noFill/>
          </a:ln>
        </p:spPr>
      </p:pic>
      <p:sp>
        <p:nvSpPr>
          <p:cNvPr id="556" name="Google Shape;556;p58"/>
          <p:cNvSpPr txBox="1"/>
          <p:nvPr/>
        </p:nvSpPr>
        <p:spPr>
          <a:xfrm>
            <a:off x="0" y="0"/>
            <a:ext cx="365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006FB7"/>
                </a:solidFill>
                <a:highlight>
                  <a:srgbClr val="EFF2F7"/>
                </a:highlight>
                <a:uFill>
                  <a:noFill/>
                </a:uFill>
                <a:latin typeface="Merriweather"/>
                <a:ea typeface="Merriweather"/>
                <a:cs typeface="Merriweather"/>
                <a:sym typeface="Merriweather"/>
                <a:hlinkClick r:id="rId6">
                  <a:extLst>
                    <a:ext uri="{A12FA001-AC4F-418D-AE19-62706E023703}">
                      <ahyp:hlinkClr xmlns:ahyp="http://schemas.microsoft.com/office/drawing/2018/hyperlinkcolor" val="tx"/>
                    </a:ext>
                  </a:extLst>
                </a:hlinkClick>
              </a:rPr>
              <a:t>channelsdb2.biodata.ceitec.cz</a:t>
            </a:r>
            <a:endParaRPr sz="1800"/>
          </a:p>
        </p:txBody>
      </p:sp>
      <p:sp>
        <p:nvSpPr>
          <p:cNvPr id="557" name="Google Shape;557;p58"/>
          <p:cNvSpPr txBox="1"/>
          <p:nvPr/>
        </p:nvSpPr>
        <p:spPr>
          <a:xfrm>
            <a:off x="0" y="4376100"/>
            <a:ext cx="9144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2A2A2A"/>
                </a:solidFill>
                <a:highlight>
                  <a:srgbClr val="FFFFFF"/>
                </a:highlight>
              </a:rPr>
              <a:t>Špačková A, Vávra O, Raček T, Bazgier V, Sehnal D, Damborský J, Svobodová R, Bednář D, </a:t>
            </a:r>
            <a:r>
              <a:rPr lang="en-US" b="1">
                <a:solidFill>
                  <a:srgbClr val="2A2A2A"/>
                </a:solidFill>
                <a:highlight>
                  <a:srgbClr val="FFFFFF"/>
                </a:highlight>
              </a:rPr>
              <a:t>Berka K</a:t>
            </a:r>
            <a:r>
              <a:rPr lang="en-US">
                <a:solidFill>
                  <a:srgbClr val="2A2A2A"/>
                </a:solidFill>
                <a:highlight>
                  <a:srgbClr val="FFFFFF"/>
                </a:highlight>
              </a:rPr>
              <a:t> ChannelsDB 2.0: a comprehensive database of protein tunnels and pores in AlphaFold era, </a:t>
            </a:r>
            <a:r>
              <a:rPr lang="en-US" b="1" i="1">
                <a:solidFill>
                  <a:srgbClr val="2A2A2A"/>
                </a:solidFill>
                <a:highlight>
                  <a:srgbClr val="FFFFFF"/>
                </a:highlight>
              </a:rPr>
              <a:t>Nucleic Acids Research</a:t>
            </a:r>
            <a:r>
              <a:rPr lang="en-US">
                <a:solidFill>
                  <a:srgbClr val="2A2A2A"/>
                </a:solidFill>
                <a:highlight>
                  <a:srgbClr val="FFFFFF"/>
                </a:highlight>
              </a:rPr>
              <a:t>, 52(D1), D413–D418, 2024, </a:t>
            </a:r>
            <a:r>
              <a:rPr lang="en-US">
                <a:solidFill>
                  <a:srgbClr val="006FB7"/>
                </a:solidFill>
                <a:highlight>
                  <a:srgbClr val="FFFFFF"/>
                </a:highlight>
                <a:uFill>
                  <a:noFill/>
                </a:uFill>
                <a:hlinkClick r:id="rId7">
                  <a:extLst>
                    <a:ext uri="{A12FA001-AC4F-418D-AE19-62706E023703}">
                      <ahyp:hlinkClr xmlns:ahyp="http://schemas.microsoft.com/office/drawing/2018/hyperlinkcolor" val="tx"/>
                    </a:ext>
                  </a:extLst>
                </a:hlinkClick>
              </a:rPr>
              <a:t>https://doi.org/10.1093/nar/gkad1012</a:t>
            </a:r>
            <a:endParaRPr/>
          </a:p>
        </p:txBody>
      </p:sp>
      <p:pic>
        <p:nvPicPr>
          <p:cNvPr id="558" name="Google Shape;558;p58"/>
          <p:cNvPicPr preferRelativeResize="0"/>
          <p:nvPr/>
        </p:nvPicPr>
        <p:blipFill>
          <a:blip r:embed="rId8">
            <a:alphaModFix/>
          </a:blip>
          <a:stretch>
            <a:fillRect/>
          </a:stretch>
        </p:blipFill>
        <p:spPr>
          <a:xfrm>
            <a:off x="3060025" y="2278200"/>
            <a:ext cx="2813136" cy="2093650"/>
          </a:xfrm>
          <a:prstGeom prst="rect">
            <a:avLst/>
          </a:prstGeom>
          <a:noFill/>
          <a:ln>
            <a:noFill/>
          </a:ln>
        </p:spPr>
      </p:pic>
      <p:pic>
        <p:nvPicPr>
          <p:cNvPr id="559" name="Google Shape;559;p58"/>
          <p:cNvPicPr preferRelativeResize="0"/>
          <p:nvPr/>
        </p:nvPicPr>
        <p:blipFill rotWithShape="1">
          <a:blip r:embed="rId9">
            <a:alphaModFix/>
          </a:blip>
          <a:srcRect l="11653" r="9395"/>
          <a:stretch/>
        </p:blipFill>
        <p:spPr>
          <a:xfrm>
            <a:off x="6780199" y="89275"/>
            <a:ext cx="825212" cy="1045175"/>
          </a:xfrm>
          <a:prstGeom prst="rect">
            <a:avLst/>
          </a:prstGeom>
          <a:noFill/>
          <a:ln>
            <a:noFill/>
          </a:ln>
        </p:spPr>
      </p:pic>
      <p:pic>
        <p:nvPicPr>
          <p:cNvPr id="560" name="Google Shape;560;p58"/>
          <p:cNvPicPr preferRelativeResize="0"/>
          <p:nvPr/>
        </p:nvPicPr>
        <p:blipFill rotWithShape="1">
          <a:blip r:embed="rId10">
            <a:alphaModFix/>
          </a:blip>
          <a:srcRect l="16755" t="24811" r="19367" b="24811"/>
          <a:stretch/>
        </p:blipFill>
        <p:spPr>
          <a:xfrm>
            <a:off x="5725190" y="410648"/>
            <a:ext cx="1020599" cy="4024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35314C-794D-4A0E-7D5A-ACF59D7C5373}"/>
              </a:ext>
            </a:extLst>
          </p:cNvPr>
          <p:cNvSpPr>
            <a:spLocks noGrp="1"/>
          </p:cNvSpPr>
          <p:nvPr>
            <p:ph type="title"/>
          </p:nvPr>
        </p:nvSpPr>
        <p:spPr/>
        <p:txBody>
          <a:bodyPr>
            <a:normAutofit fontScale="90000"/>
          </a:bodyPr>
          <a:lstStyle/>
          <a:p>
            <a:r>
              <a:rPr lang="en-US" sz="3600" b="0" i="0" dirty="0">
                <a:solidFill>
                  <a:schemeClr val="tx1"/>
                </a:solidFill>
                <a:effectLst/>
                <a:latin typeface="Roboto" panose="02000000000000000000" pitchFamily="2" charset="0"/>
              </a:rPr>
              <a:t>AFESM Clusters</a:t>
            </a:r>
            <a:br>
              <a:rPr lang="en-US" b="0" i="0" dirty="0">
                <a:solidFill>
                  <a:srgbClr val="FFFFFF"/>
                </a:solidFill>
                <a:effectLst/>
                <a:latin typeface="Roboto" panose="02000000000000000000" pitchFamily="2" charset="0"/>
              </a:rPr>
            </a:br>
            <a:endParaRPr lang="en-US" dirty="0"/>
          </a:p>
        </p:txBody>
      </p:sp>
      <p:sp>
        <p:nvSpPr>
          <p:cNvPr id="3" name="Zástupný text 2">
            <a:extLst>
              <a:ext uri="{FF2B5EF4-FFF2-40B4-BE49-F238E27FC236}">
                <a16:creationId xmlns:a16="http://schemas.microsoft.com/office/drawing/2014/main" id="{E23D8C0A-B763-A6FC-54E6-1EC3789C8B57}"/>
              </a:ext>
            </a:extLst>
          </p:cNvPr>
          <p:cNvSpPr>
            <a:spLocks noGrp="1"/>
          </p:cNvSpPr>
          <p:nvPr>
            <p:ph type="body" idx="1"/>
          </p:nvPr>
        </p:nvSpPr>
        <p:spPr>
          <a:xfrm>
            <a:off x="0" y="1152475"/>
            <a:ext cx="3570516" cy="3416400"/>
          </a:xfrm>
        </p:spPr>
        <p:txBody>
          <a:bodyPr>
            <a:normAutofit lnSpcReduction="10000"/>
          </a:bodyPr>
          <a:lstStyle/>
          <a:p>
            <a:r>
              <a:rPr lang="en-US" sz="2400" dirty="0"/>
              <a:t>Structures of ALL known proteins </a:t>
            </a:r>
            <a:r>
              <a:rPr lang="en-US" sz="2400" b="1" dirty="0"/>
              <a:t>(821M)</a:t>
            </a:r>
            <a:r>
              <a:rPr lang="en-US" sz="2400" dirty="0"/>
              <a:t> clustered together – </a:t>
            </a:r>
            <a:r>
              <a:rPr lang="en-US" sz="2400" dirty="0" err="1"/>
              <a:t>ESMfold</a:t>
            </a:r>
            <a:r>
              <a:rPr lang="en-US" sz="2400" dirty="0"/>
              <a:t> did not bring new folds over </a:t>
            </a:r>
            <a:r>
              <a:rPr lang="en-US" sz="2400" dirty="0" err="1"/>
              <a:t>AlphaFoldDB</a:t>
            </a:r>
            <a:r>
              <a:rPr lang="en-US" sz="2400" dirty="0"/>
              <a:t> TED analysis</a:t>
            </a:r>
          </a:p>
        </p:txBody>
      </p:sp>
      <p:sp>
        <p:nvSpPr>
          <p:cNvPr id="4" name="Zástupný symbol pro číslo snímku 3">
            <a:extLst>
              <a:ext uri="{FF2B5EF4-FFF2-40B4-BE49-F238E27FC236}">
                <a16:creationId xmlns:a16="http://schemas.microsoft.com/office/drawing/2014/main" id="{3943F599-7271-317E-8C37-C87D99A32E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55</a:t>
            </a:fld>
            <a:endParaRPr lang="en-US"/>
          </a:p>
        </p:txBody>
      </p:sp>
      <p:sp>
        <p:nvSpPr>
          <p:cNvPr id="6" name="TextovéPole 5">
            <a:extLst>
              <a:ext uri="{FF2B5EF4-FFF2-40B4-BE49-F238E27FC236}">
                <a16:creationId xmlns:a16="http://schemas.microsoft.com/office/drawing/2014/main" id="{D8E9D640-BE52-1446-8AFB-5A7462789C1A}"/>
              </a:ext>
            </a:extLst>
          </p:cNvPr>
          <p:cNvSpPr txBox="1"/>
          <p:nvPr/>
        </p:nvSpPr>
        <p:spPr>
          <a:xfrm>
            <a:off x="122842" y="4533597"/>
            <a:ext cx="4572000" cy="523220"/>
          </a:xfrm>
          <a:prstGeom prst="rect">
            <a:avLst/>
          </a:prstGeom>
          <a:noFill/>
        </p:spPr>
        <p:txBody>
          <a:bodyPr wrap="square">
            <a:spAutoFit/>
          </a:bodyPr>
          <a:lstStyle/>
          <a:p>
            <a:pPr fontAlgn="base">
              <a:spcBef>
                <a:spcPts val="375"/>
              </a:spcBef>
            </a:pPr>
            <a:r>
              <a:rPr lang="en-US" b="0" i="0" dirty="0">
                <a:solidFill>
                  <a:srgbClr val="333333"/>
                </a:solidFill>
                <a:effectLst/>
                <a:latin typeface="GillSansRegular"/>
              </a:rPr>
              <a:t>Yeo J</a:t>
            </a:r>
            <a:r>
              <a:rPr lang="en-US" b="0" i="0" dirty="0">
                <a:solidFill>
                  <a:srgbClr val="333333"/>
                </a:solidFill>
                <a:effectLst/>
                <a:latin typeface="inherit"/>
              </a:rPr>
              <a:t>, et al. </a:t>
            </a:r>
            <a:r>
              <a:rPr lang="en-US" b="0" i="0" dirty="0">
                <a:solidFill>
                  <a:srgbClr val="000000"/>
                </a:solidFill>
                <a:effectLst/>
                <a:latin typeface="GillSansRegular"/>
              </a:rPr>
              <a:t>Metagenomic-scale analysis of the predicted protein structure universe. </a:t>
            </a:r>
            <a:r>
              <a:rPr lang="en-US" b="0" i="0" dirty="0" err="1">
                <a:solidFill>
                  <a:srgbClr val="333333"/>
                </a:solidFill>
                <a:effectLst/>
                <a:latin typeface="inherit"/>
              </a:rPr>
              <a:t>bioRxiv</a:t>
            </a:r>
            <a:r>
              <a:rPr lang="en-US" b="0" i="0" dirty="0">
                <a:solidFill>
                  <a:srgbClr val="333333"/>
                </a:solidFill>
                <a:effectLst/>
                <a:latin typeface="inherit"/>
              </a:rPr>
              <a:t> 2025.04.23.650224;</a:t>
            </a:r>
            <a:endParaRPr lang="en-US" b="0" i="0" dirty="0">
              <a:solidFill>
                <a:srgbClr val="333333"/>
              </a:solidFill>
              <a:effectLst/>
              <a:latin typeface="Helvetica Neue" panose="020B0604020202020204" charset="0"/>
            </a:endParaRPr>
          </a:p>
        </p:txBody>
      </p:sp>
      <p:sp>
        <p:nvSpPr>
          <p:cNvPr id="8" name="TextovéPole 7">
            <a:extLst>
              <a:ext uri="{FF2B5EF4-FFF2-40B4-BE49-F238E27FC236}">
                <a16:creationId xmlns:a16="http://schemas.microsoft.com/office/drawing/2014/main" id="{DB059B16-ABF6-0904-1541-1D81C47D96D1}"/>
              </a:ext>
            </a:extLst>
          </p:cNvPr>
          <p:cNvSpPr txBox="1"/>
          <p:nvPr/>
        </p:nvSpPr>
        <p:spPr>
          <a:xfrm>
            <a:off x="4956628" y="4632425"/>
            <a:ext cx="4572000" cy="400110"/>
          </a:xfrm>
          <a:prstGeom prst="rect">
            <a:avLst/>
          </a:prstGeom>
          <a:noFill/>
        </p:spPr>
        <p:txBody>
          <a:bodyPr wrap="square">
            <a:spAutoFit/>
          </a:bodyPr>
          <a:lstStyle/>
          <a:p>
            <a:r>
              <a:rPr lang="en-US" sz="2000" dirty="0">
                <a:hlinkClick r:id="rId2"/>
              </a:rPr>
              <a:t>https://afesm.foldseek.com/</a:t>
            </a:r>
            <a:r>
              <a:rPr lang="en-US" sz="2000" dirty="0"/>
              <a:t> </a:t>
            </a:r>
          </a:p>
        </p:txBody>
      </p:sp>
      <p:pic>
        <p:nvPicPr>
          <p:cNvPr id="1026" name="Picture 2">
            <a:extLst>
              <a:ext uri="{FF2B5EF4-FFF2-40B4-BE49-F238E27FC236}">
                <a16:creationId xmlns:a16="http://schemas.microsoft.com/office/drawing/2014/main" id="{A3B23261-77C3-7856-6F7C-FD5B0ABC4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958" y="-17075"/>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AE2B734B-B286-B066-6779-7C7BCC7AC00D}"/>
              </a:ext>
            </a:extLst>
          </p:cNvPr>
          <p:cNvPicPr>
            <a:picLocks noChangeAspect="1"/>
          </p:cNvPicPr>
          <p:nvPr/>
        </p:nvPicPr>
        <p:blipFill>
          <a:blip r:embed="rId4"/>
          <a:stretch>
            <a:fillRect/>
          </a:stretch>
        </p:blipFill>
        <p:spPr>
          <a:xfrm>
            <a:off x="3570515" y="1104970"/>
            <a:ext cx="5573486" cy="3512060"/>
          </a:xfrm>
          <a:prstGeom prst="rect">
            <a:avLst/>
          </a:prstGeom>
        </p:spPr>
      </p:pic>
    </p:spTree>
    <p:extLst>
      <p:ext uri="{BB962C8B-B14F-4D97-AF65-F5344CB8AC3E}">
        <p14:creationId xmlns:p14="http://schemas.microsoft.com/office/powerpoint/2010/main" val="19218932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59"/>
          <p:cNvSpPr txBox="1">
            <a:spLocks noGrp="1"/>
          </p:cNvSpPr>
          <p:nvPr>
            <p:ph type="title"/>
          </p:nvPr>
        </p:nvSpPr>
        <p:spPr>
          <a:xfrm>
            <a:off x="623888" y="1282304"/>
            <a:ext cx="7886700" cy="2139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AF on conformers</a:t>
            </a:r>
            <a:endParaRPr/>
          </a:p>
        </p:txBody>
      </p:sp>
      <p:sp>
        <p:nvSpPr>
          <p:cNvPr id="567" name="Google Shape;567;p59"/>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61"/>
          <p:cNvSpPr txBox="1">
            <a:spLocks noGrp="1"/>
          </p:cNvSpPr>
          <p:nvPr>
            <p:ph type="title"/>
          </p:nvPr>
        </p:nvSpPr>
        <p:spPr>
          <a:xfrm>
            <a:off x="628650" y="162356"/>
            <a:ext cx="7886700" cy="597900"/>
          </a:xfrm>
          <a:prstGeom prst="rect">
            <a:avLst/>
          </a:prstGeom>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US" sz="3000">
                <a:latin typeface="Arial"/>
                <a:ea typeface="Arial"/>
                <a:cs typeface="Arial"/>
                <a:sym typeface="Arial"/>
              </a:rPr>
              <a:t>Alphafold can predict </a:t>
            </a:r>
            <a:r>
              <a:rPr lang="en-US" sz="3000" b="1">
                <a:latin typeface="Arial"/>
                <a:ea typeface="Arial"/>
                <a:cs typeface="Arial"/>
                <a:sym typeface="Arial"/>
              </a:rPr>
              <a:t>dynamics</a:t>
            </a:r>
            <a:endParaRPr sz="30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3000" b="1">
                <a:latin typeface="Arial"/>
                <a:ea typeface="Arial"/>
                <a:cs typeface="Arial"/>
                <a:sym typeface="Arial"/>
              </a:rPr>
              <a:t>pLDDT </a:t>
            </a:r>
            <a:r>
              <a:rPr lang="en-US" sz="3000"/>
              <a:t>shows flexibility</a:t>
            </a:r>
            <a:endParaRPr sz="3000" b="1">
              <a:latin typeface="Arial"/>
              <a:ea typeface="Arial"/>
              <a:cs typeface="Arial"/>
              <a:sym typeface="Arial"/>
            </a:endParaRPr>
          </a:p>
        </p:txBody>
      </p:sp>
      <p:sp>
        <p:nvSpPr>
          <p:cNvPr id="589" name="Google Shape;589;p61"/>
          <p:cNvSpPr txBox="1">
            <a:spLocks noGrp="1"/>
          </p:cNvSpPr>
          <p:nvPr>
            <p:ph type="body" idx="1"/>
          </p:nvPr>
        </p:nvSpPr>
        <p:spPr>
          <a:xfrm>
            <a:off x="628650" y="907669"/>
            <a:ext cx="7886700" cy="3577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600" dirty="0"/>
              <a:t>SLC1A5</a:t>
            </a:r>
            <a:endParaRPr sz="2600" dirty="0"/>
          </a:p>
        </p:txBody>
      </p:sp>
      <p:sp>
        <p:nvSpPr>
          <p:cNvPr id="590" name="Google Shape;590;p61"/>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pic>
        <p:nvPicPr>
          <p:cNvPr id="591" name="Google Shape;591;p61"/>
          <p:cNvPicPr preferRelativeResize="0"/>
          <p:nvPr/>
        </p:nvPicPr>
        <p:blipFill>
          <a:blip r:embed="rId3">
            <a:alphaModFix/>
          </a:blip>
          <a:stretch>
            <a:fillRect/>
          </a:stretch>
        </p:blipFill>
        <p:spPr>
          <a:xfrm>
            <a:off x="3240700" y="1572994"/>
            <a:ext cx="2155199" cy="2354515"/>
          </a:xfrm>
          <a:prstGeom prst="rect">
            <a:avLst/>
          </a:prstGeom>
          <a:noFill/>
          <a:ln>
            <a:noFill/>
          </a:ln>
        </p:spPr>
      </p:pic>
      <p:pic>
        <p:nvPicPr>
          <p:cNvPr id="592" name="Google Shape;592;p61"/>
          <p:cNvPicPr preferRelativeResize="0"/>
          <p:nvPr/>
        </p:nvPicPr>
        <p:blipFill>
          <a:blip r:embed="rId4">
            <a:alphaModFix/>
          </a:blip>
          <a:stretch>
            <a:fillRect/>
          </a:stretch>
        </p:blipFill>
        <p:spPr>
          <a:xfrm>
            <a:off x="-1" y="1616100"/>
            <a:ext cx="2310308" cy="2242630"/>
          </a:xfrm>
          <a:prstGeom prst="rect">
            <a:avLst/>
          </a:prstGeom>
          <a:noFill/>
          <a:ln>
            <a:noFill/>
          </a:ln>
        </p:spPr>
      </p:pic>
      <p:pic>
        <p:nvPicPr>
          <p:cNvPr id="593" name="Google Shape;593;p61"/>
          <p:cNvPicPr preferRelativeResize="0"/>
          <p:nvPr/>
        </p:nvPicPr>
        <p:blipFill>
          <a:blip r:embed="rId5">
            <a:alphaModFix/>
          </a:blip>
          <a:stretch>
            <a:fillRect/>
          </a:stretch>
        </p:blipFill>
        <p:spPr>
          <a:xfrm>
            <a:off x="6114300" y="1594705"/>
            <a:ext cx="2272275" cy="2242632"/>
          </a:xfrm>
          <a:prstGeom prst="rect">
            <a:avLst/>
          </a:prstGeom>
          <a:noFill/>
          <a:ln>
            <a:noFill/>
          </a:ln>
        </p:spPr>
      </p:pic>
      <p:sp>
        <p:nvSpPr>
          <p:cNvPr id="594" name="Google Shape;594;p61"/>
          <p:cNvSpPr txBox="1"/>
          <p:nvPr/>
        </p:nvSpPr>
        <p:spPr>
          <a:xfrm>
            <a:off x="1033125" y="4021819"/>
            <a:ext cx="74823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latin typeface="Calibri"/>
                <a:ea typeface="Calibri"/>
                <a:cs typeface="Calibri"/>
                <a:sym typeface="Calibri"/>
              </a:rPr>
              <a:t>6mp6			AlphaFold			6rvx</a:t>
            </a:r>
            <a:br>
              <a:rPr lang="en-US" sz="1600" dirty="0">
                <a:latin typeface="Calibri"/>
                <a:ea typeface="Calibri"/>
                <a:cs typeface="Calibri"/>
                <a:sym typeface="Calibri"/>
              </a:rPr>
            </a:br>
            <a:r>
              <a:rPr lang="en-US" sz="1600" dirty="0">
                <a:latin typeface="Calibri"/>
                <a:ea typeface="Calibri"/>
                <a:cs typeface="Calibri"/>
                <a:sym typeface="Calibri"/>
              </a:rPr>
              <a:t>Outward-Facing		similar to OF		Inward-Facing</a:t>
            </a:r>
            <a:endParaRPr sz="1600" dirty="0">
              <a:latin typeface="Calibri"/>
              <a:ea typeface="Calibri"/>
              <a:cs typeface="Calibri"/>
              <a:sym typeface="Calibri"/>
            </a:endParaRPr>
          </a:p>
          <a:p>
            <a:pPr marL="0" lvl="0" indent="0" algn="l" rtl="0">
              <a:spcBef>
                <a:spcPts val="0"/>
              </a:spcBef>
              <a:spcAft>
                <a:spcPts val="0"/>
              </a:spcAft>
              <a:buNone/>
            </a:pPr>
            <a:r>
              <a:rPr lang="en-US" sz="1600" dirty="0">
                <a:latin typeface="Calibri"/>
                <a:ea typeface="Calibri"/>
                <a:cs typeface="Calibri"/>
                <a:sym typeface="Calibri"/>
              </a:rPr>
              <a:t>		</a:t>
            </a:r>
            <a:r>
              <a:rPr lang="en-US" sz="1600" b="1" dirty="0">
                <a:latin typeface="Calibri"/>
                <a:ea typeface="Calibri"/>
                <a:cs typeface="Calibri"/>
                <a:sym typeface="Calibri"/>
              </a:rPr>
              <a:t>lower </a:t>
            </a:r>
            <a:r>
              <a:rPr lang="en-US" sz="1600" b="1" dirty="0" err="1">
                <a:latin typeface="Calibri"/>
                <a:ea typeface="Calibri"/>
                <a:cs typeface="Calibri"/>
                <a:sym typeface="Calibri"/>
              </a:rPr>
              <a:t>pIDDT</a:t>
            </a:r>
            <a:r>
              <a:rPr lang="en-US" sz="1600" dirty="0">
                <a:latin typeface="Calibri"/>
                <a:ea typeface="Calibri"/>
                <a:cs typeface="Calibri"/>
                <a:sym typeface="Calibri"/>
              </a:rPr>
              <a:t> values show </a:t>
            </a:r>
            <a:r>
              <a:rPr lang="en-US" sz="1600" b="1" dirty="0">
                <a:latin typeface="Calibri"/>
                <a:ea typeface="Calibri"/>
                <a:cs typeface="Calibri"/>
                <a:sym typeface="Calibri"/>
              </a:rPr>
              <a:t>flexible regions</a:t>
            </a:r>
            <a:endParaRPr sz="1600" b="1" dirty="0">
              <a:latin typeface="Calibri"/>
              <a:ea typeface="Calibri"/>
              <a:cs typeface="Calibri"/>
              <a:sym typeface="Calibri"/>
            </a:endParaRPr>
          </a:p>
        </p:txBody>
      </p:sp>
      <p:pic>
        <p:nvPicPr>
          <p:cNvPr id="595" name="Google Shape;595;p61"/>
          <p:cNvPicPr preferRelativeResize="0"/>
          <p:nvPr/>
        </p:nvPicPr>
        <p:blipFill>
          <a:blip r:embed="rId6">
            <a:alphaModFix/>
          </a:blip>
          <a:stretch>
            <a:fillRect/>
          </a:stretch>
        </p:blipFill>
        <p:spPr>
          <a:xfrm>
            <a:off x="7983166" y="107180"/>
            <a:ext cx="762007" cy="558158"/>
          </a:xfrm>
          <a:prstGeom prst="rect">
            <a:avLst/>
          </a:prstGeom>
          <a:noFill/>
          <a:ln>
            <a:noFill/>
          </a:ln>
        </p:spPr>
      </p:pic>
      <p:pic>
        <p:nvPicPr>
          <p:cNvPr id="596" name="Google Shape;596;p61"/>
          <p:cNvPicPr preferRelativeResize="0"/>
          <p:nvPr/>
        </p:nvPicPr>
        <p:blipFill rotWithShape="1">
          <a:blip r:embed="rId7">
            <a:alphaModFix/>
          </a:blip>
          <a:srcRect l="11653" r="9395"/>
          <a:stretch/>
        </p:blipFill>
        <p:spPr>
          <a:xfrm>
            <a:off x="7382936" y="0"/>
            <a:ext cx="600243" cy="7602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63"/>
          <p:cNvSpPr txBox="1">
            <a:spLocks noGrp="1"/>
          </p:cNvSpPr>
          <p:nvPr>
            <p:ph type="title"/>
          </p:nvPr>
        </p:nvSpPr>
        <p:spPr>
          <a:xfrm>
            <a:off x="628650" y="0"/>
            <a:ext cx="7886700" cy="791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3000"/>
              <a:t>Alphafold can do </a:t>
            </a:r>
            <a:r>
              <a:rPr lang="en-US" sz="3000" b="1"/>
              <a:t>point-mutations effects</a:t>
            </a:r>
            <a:br>
              <a:rPr lang="en-US" sz="3000" b="1"/>
            </a:br>
            <a:r>
              <a:rPr lang="en-US" sz="3000"/>
              <a:t>Fold-switching proteins</a:t>
            </a:r>
            <a:endParaRPr sz="3000" b="1"/>
          </a:p>
        </p:txBody>
      </p:sp>
      <p:sp>
        <p:nvSpPr>
          <p:cNvPr id="613" name="Google Shape;613;p63"/>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pic>
        <p:nvPicPr>
          <p:cNvPr id="614" name="Google Shape;614;p63"/>
          <p:cNvPicPr preferRelativeResize="0"/>
          <p:nvPr/>
        </p:nvPicPr>
        <p:blipFill>
          <a:blip r:embed="rId3">
            <a:alphaModFix/>
          </a:blip>
          <a:stretch>
            <a:fillRect/>
          </a:stretch>
        </p:blipFill>
        <p:spPr>
          <a:xfrm>
            <a:off x="0" y="894973"/>
            <a:ext cx="3013950" cy="1540279"/>
          </a:xfrm>
          <a:prstGeom prst="rect">
            <a:avLst/>
          </a:prstGeom>
          <a:noFill/>
          <a:ln>
            <a:noFill/>
          </a:ln>
        </p:spPr>
      </p:pic>
      <p:pic>
        <p:nvPicPr>
          <p:cNvPr id="615" name="Google Shape;615;p63"/>
          <p:cNvPicPr preferRelativeResize="0"/>
          <p:nvPr/>
        </p:nvPicPr>
        <p:blipFill>
          <a:blip r:embed="rId4">
            <a:alphaModFix/>
          </a:blip>
          <a:stretch>
            <a:fillRect/>
          </a:stretch>
        </p:blipFill>
        <p:spPr>
          <a:xfrm>
            <a:off x="475300" y="2435250"/>
            <a:ext cx="2728913" cy="1971675"/>
          </a:xfrm>
          <a:prstGeom prst="rect">
            <a:avLst/>
          </a:prstGeom>
          <a:noFill/>
          <a:ln>
            <a:noFill/>
          </a:ln>
        </p:spPr>
      </p:pic>
      <p:pic>
        <p:nvPicPr>
          <p:cNvPr id="616" name="Google Shape;616;p63"/>
          <p:cNvPicPr preferRelativeResize="0"/>
          <p:nvPr/>
        </p:nvPicPr>
        <p:blipFill>
          <a:blip r:embed="rId5">
            <a:alphaModFix/>
          </a:blip>
          <a:stretch>
            <a:fillRect/>
          </a:stretch>
        </p:blipFill>
        <p:spPr>
          <a:xfrm>
            <a:off x="69073" y="4384200"/>
            <a:ext cx="3236064" cy="759300"/>
          </a:xfrm>
          <a:prstGeom prst="rect">
            <a:avLst/>
          </a:prstGeom>
          <a:noFill/>
          <a:ln>
            <a:noFill/>
          </a:ln>
        </p:spPr>
      </p:pic>
      <p:pic>
        <p:nvPicPr>
          <p:cNvPr id="617" name="Google Shape;617;p63"/>
          <p:cNvPicPr preferRelativeResize="0"/>
          <p:nvPr/>
        </p:nvPicPr>
        <p:blipFill>
          <a:blip r:embed="rId6">
            <a:alphaModFix/>
          </a:blip>
          <a:stretch>
            <a:fillRect/>
          </a:stretch>
        </p:blipFill>
        <p:spPr>
          <a:xfrm>
            <a:off x="7421675" y="3387337"/>
            <a:ext cx="1131881" cy="1653750"/>
          </a:xfrm>
          <a:prstGeom prst="rect">
            <a:avLst/>
          </a:prstGeom>
          <a:noFill/>
          <a:ln>
            <a:noFill/>
          </a:ln>
        </p:spPr>
      </p:pic>
      <p:pic>
        <p:nvPicPr>
          <p:cNvPr id="618" name="Google Shape;618;p63"/>
          <p:cNvPicPr preferRelativeResize="0"/>
          <p:nvPr/>
        </p:nvPicPr>
        <p:blipFill>
          <a:blip r:embed="rId7">
            <a:alphaModFix/>
          </a:blip>
          <a:stretch>
            <a:fillRect/>
          </a:stretch>
        </p:blipFill>
        <p:spPr>
          <a:xfrm>
            <a:off x="4440263" y="2626284"/>
            <a:ext cx="1737751" cy="1589607"/>
          </a:xfrm>
          <a:prstGeom prst="rect">
            <a:avLst/>
          </a:prstGeom>
          <a:noFill/>
          <a:ln>
            <a:noFill/>
          </a:ln>
        </p:spPr>
      </p:pic>
      <p:pic>
        <p:nvPicPr>
          <p:cNvPr id="619" name="Google Shape;619;p63"/>
          <p:cNvPicPr preferRelativeResize="0"/>
          <p:nvPr/>
        </p:nvPicPr>
        <p:blipFill>
          <a:blip r:embed="rId8">
            <a:alphaModFix/>
          </a:blip>
          <a:stretch>
            <a:fillRect/>
          </a:stretch>
        </p:blipFill>
        <p:spPr>
          <a:xfrm>
            <a:off x="7083675" y="1293863"/>
            <a:ext cx="1439644" cy="1703569"/>
          </a:xfrm>
          <a:prstGeom prst="rect">
            <a:avLst/>
          </a:prstGeom>
          <a:noFill/>
          <a:ln>
            <a:noFill/>
          </a:ln>
        </p:spPr>
      </p:pic>
      <p:pic>
        <p:nvPicPr>
          <p:cNvPr id="620" name="Google Shape;620;p63"/>
          <p:cNvPicPr preferRelativeResize="0"/>
          <p:nvPr/>
        </p:nvPicPr>
        <p:blipFill>
          <a:blip r:embed="rId9">
            <a:alphaModFix/>
          </a:blip>
          <a:stretch>
            <a:fillRect/>
          </a:stretch>
        </p:blipFill>
        <p:spPr>
          <a:xfrm>
            <a:off x="4804276" y="671155"/>
            <a:ext cx="1191731" cy="1764094"/>
          </a:xfrm>
          <a:prstGeom prst="rect">
            <a:avLst/>
          </a:prstGeom>
          <a:noFill/>
          <a:ln>
            <a:noFill/>
          </a:ln>
        </p:spPr>
      </p:pic>
      <p:sp>
        <p:nvSpPr>
          <p:cNvPr id="621" name="Google Shape;621;p63"/>
          <p:cNvSpPr txBox="1"/>
          <p:nvPr/>
        </p:nvSpPr>
        <p:spPr>
          <a:xfrm>
            <a:off x="5940675" y="2435250"/>
            <a:ext cx="816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GB98</a:t>
            </a:r>
            <a:endParaRPr sz="2000">
              <a:latin typeface="Calibri"/>
              <a:ea typeface="Calibri"/>
              <a:cs typeface="Calibri"/>
              <a:sym typeface="Calibri"/>
            </a:endParaRPr>
          </a:p>
        </p:txBody>
      </p:sp>
      <p:sp>
        <p:nvSpPr>
          <p:cNvPr id="622" name="Google Shape;622;p63"/>
          <p:cNvSpPr txBox="1"/>
          <p:nvPr/>
        </p:nvSpPr>
        <p:spPr>
          <a:xfrm>
            <a:off x="8324850" y="3166050"/>
            <a:ext cx="816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GB77</a:t>
            </a:r>
            <a:endParaRPr sz="2000">
              <a:latin typeface="Calibri"/>
              <a:ea typeface="Calibri"/>
              <a:cs typeface="Calibri"/>
              <a:sym typeface="Calibri"/>
            </a:endParaRPr>
          </a:p>
        </p:txBody>
      </p:sp>
      <p:sp>
        <p:nvSpPr>
          <p:cNvPr id="623" name="Google Shape;623;p63"/>
          <p:cNvSpPr txBox="1"/>
          <p:nvPr/>
        </p:nvSpPr>
        <p:spPr>
          <a:xfrm>
            <a:off x="8186600" y="1113656"/>
            <a:ext cx="816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GA98</a:t>
            </a:r>
            <a:endParaRPr sz="2000">
              <a:latin typeface="Calibri"/>
              <a:ea typeface="Calibri"/>
              <a:cs typeface="Calibri"/>
              <a:sym typeface="Calibri"/>
            </a:endParaRPr>
          </a:p>
        </p:txBody>
      </p:sp>
      <p:sp>
        <p:nvSpPr>
          <p:cNvPr id="624" name="Google Shape;624;p63"/>
          <p:cNvSpPr txBox="1"/>
          <p:nvPr/>
        </p:nvSpPr>
        <p:spPr>
          <a:xfrm>
            <a:off x="6393250" y="671156"/>
            <a:ext cx="816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GA77</a:t>
            </a:r>
            <a:endParaRPr sz="2000">
              <a:latin typeface="Calibri"/>
              <a:ea typeface="Calibri"/>
              <a:cs typeface="Calibri"/>
              <a:sym typeface="Calibri"/>
            </a:endParaRPr>
          </a:p>
        </p:txBody>
      </p:sp>
      <p:sp>
        <p:nvSpPr>
          <p:cNvPr id="625" name="Google Shape;625;p63"/>
          <p:cNvSpPr/>
          <p:nvPr/>
        </p:nvSpPr>
        <p:spPr>
          <a:xfrm>
            <a:off x="3178100" y="1609744"/>
            <a:ext cx="186900" cy="3003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3"/>
          <p:cNvSpPr txBox="1"/>
          <p:nvPr/>
        </p:nvSpPr>
        <p:spPr>
          <a:xfrm>
            <a:off x="3978800" y="1603969"/>
            <a:ext cx="54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L45Y</a:t>
            </a:r>
            <a:endParaRPr>
              <a:latin typeface="Calibri"/>
              <a:ea typeface="Calibri"/>
              <a:cs typeface="Calibri"/>
              <a:sym typeface="Calibri"/>
            </a:endParaRPr>
          </a:p>
        </p:txBody>
      </p:sp>
      <p:sp>
        <p:nvSpPr>
          <p:cNvPr id="627" name="Google Shape;627;p63"/>
          <p:cNvSpPr txBox="1"/>
          <p:nvPr/>
        </p:nvSpPr>
        <p:spPr>
          <a:xfrm>
            <a:off x="4032600" y="4338125"/>
            <a:ext cx="3343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a:latin typeface="Calibri"/>
                <a:ea typeface="Calibri"/>
                <a:cs typeface="Calibri"/>
                <a:sym typeface="Calibri"/>
              </a:rPr>
              <a:t>GB98 models shows mix between </a:t>
            </a:r>
            <a:r>
              <a:rPr lang="en-US" sz="1300" b="1">
                <a:latin typeface="Calibri"/>
                <a:ea typeface="Calibri"/>
                <a:cs typeface="Calibri"/>
                <a:sym typeface="Calibri"/>
              </a:rPr>
              <a:t>3α</a:t>
            </a:r>
            <a:r>
              <a:rPr lang="en-US" sz="1300">
                <a:latin typeface="Calibri"/>
                <a:ea typeface="Calibri"/>
                <a:cs typeface="Calibri"/>
                <a:sym typeface="Calibri"/>
              </a:rPr>
              <a:t> to </a:t>
            </a:r>
            <a:r>
              <a:rPr lang="en-US" sz="1300" b="1">
                <a:solidFill>
                  <a:schemeClr val="dk1"/>
                </a:solidFill>
                <a:latin typeface="Calibri"/>
                <a:ea typeface="Calibri"/>
                <a:cs typeface="Calibri"/>
                <a:sym typeface="Calibri"/>
              </a:rPr>
              <a:t>α+β</a:t>
            </a:r>
            <a:endParaRPr sz="1300" b="1">
              <a:solidFill>
                <a:schemeClr val="dk1"/>
              </a:solidFill>
              <a:latin typeface="Calibri"/>
              <a:ea typeface="Calibri"/>
              <a:cs typeface="Calibri"/>
              <a:sym typeface="Calibri"/>
            </a:endParaRPr>
          </a:p>
          <a:p>
            <a:pPr marL="0" lvl="0" indent="0" algn="l" rtl="0">
              <a:spcBef>
                <a:spcPts val="0"/>
              </a:spcBef>
              <a:spcAft>
                <a:spcPts val="0"/>
              </a:spcAft>
              <a:buNone/>
            </a:pPr>
            <a:r>
              <a:rPr lang="en-US" sz="1300">
                <a:solidFill>
                  <a:schemeClr val="dk1"/>
                </a:solidFill>
                <a:latin typeface="Calibri"/>
                <a:ea typeface="Calibri"/>
                <a:cs typeface="Calibri"/>
                <a:sym typeface="Calibri"/>
              </a:rPr>
              <a:t>own calculations</a:t>
            </a:r>
            <a:endParaRPr sz="1300">
              <a:solidFill>
                <a:schemeClr val="dk1"/>
              </a:solidFill>
              <a:latin typeface="Calibri"/>
              <a:ea typeface="Calibri"/>
              <a:cs typeface="Calibri"/>
              <a:sym typeface="Calibri"/>
            </a:endParaRPr>
          </a:p>
        </p:txBody>
      </p:sp>
      <p:pic>
        <p:nvPicPr>
          <p:cNvPr id="628" name="Google Shape;628;p63"/>
          <p:cNvPicPr preferRelativeResize="0"/>
          <p:nvPr/>
        </p:nvPicPr>
        <p:blipFill>
          <a:blip r:embed="rId10">
            <a:alphaModFix/>
          </a:blip>
          <a:stretch>
            <a:fillRect/>
          </a:stretch>
        </p:blipFill>
        <p:spPr>
          <a:xfrm>
            <a:off x="7983166" y="107180"/>
            <a:ext cx="762007" cy="558158"/>
          </a:xfrm>
          <a:prstGeom prst="rect">
            <a:avLst/>
          </a:prstGeom>
          <a:noFill/>
          <a:ln>
            <a:noFill/>
          </a:ln>
        </p:spPr>
      </p:pic>
      <p:pic>
        <p:nvPicPr>
          <p:cNvPr id="629" name="Google Shape;629;p63"/>
          <p:cNvPicPr preferRelativeResize="0"/>
          <p:nvPr/>
        </p:nvPicPr>
        <p:blipFill>
          <a:blip r:embed="rId10">
            <a:alphaModFix/>
          </a:blip>
          <a:stretch>
            <a:fillRect/>
          </a:stretch>
        </p:blipFill>
        <p:spPr>
          <a:xfrm>
            <a:off x="7983166" y="107180"/>
            <a:ext cx="762007" cy="558158"/>
          </a:xfrm>
          <a:prstGeom prst="rect">
            <a:avLst/>
          </a:prstGeom>
          <a:noFill/>
          <a:ln>
            <a:noFill/>
          </a:ln>
        </p:spPr>
      </p:pic>
      <p:pic>
        <p:nvPicPr>
          <p:cNvPr id="630" name="Google Shape;630;p63"/>
          <p:cNvPicPr preferRelativeResize="0"/>
          <p:nvPr/>
        </p:nvPicPr>
        <p:blipFill rotWithShape="1">
          <a:blip r:embed="rId11">
            <a:alphaModFix/>
          </a:blip>
          <a:srcRect l="11653" r="9395"/>
          <a:stretch/>
        </p:blipFill>
        <p:spPr>
          <a:xfrm>
            <a:off x="7382936" y="0"/>
            <a:ext cx="600243" cy="7602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60"/>
          <p:cNvSpPr txBox="1">
            <a:spLocks noGrp="1"/>
          </p:cNvSpPr>
          <p:nvPr>
            <p:ph type="title"/>
          </p:nvPr>
        </p:nvSpPr>
        <p:spPr>
          <a:xfrm>
            <a:off x="150" y="81994"/>
            <a:ext cx="9144000" cy="994200"/>
          </a:xfrm>
          <a:prstGeom prst="rect">
            <a:avLst/>
          </a:prstGeom>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US" sz="3000">
                <a:latin typeface="Arial"/>
                <a:ea typeface="Arial"/>
                <a:cs typeface="Arial"/>
                <a:sym typeface="Arial"/>
              </a:rPr>
              <a:t>Alphafold can do </a:t>
            </a:r>
            <a:r>
              <a:rPr lang="en-US" sz="3000" b="1">
                <a:latin typeface="Arial"/>
                <a:ea typeface="Arial"/>
                <a:cs typeface="Arial"/>
                <a:sym typeface="Arial"/>
              </a:rPr>
              <a:t>conformational changes </a:t>
            </a:r>
            <a:endParaRPr sz="3000">
              <a:latin typeface="Arial"/>
              <a:ea typeface="Arial"/>
              <a:cs typeface="Arial"/>
              <a:sym typeface="Arial"/>
            </a:endParaRPr>
          </a:p>
          <a:p>
            <a:pPr marL="0" lvl="0" indent="0" algn="l" rtl="0">
              <a:spcBef>
                <a:spcPts val="0"/>
              </a:spcBef>
              <a:spcAft>
                <a:spcPts val="0"/>
              </a:spcAft>
              <a:buNone/>
            </a:pPr>
            <a:endParaRPr sz="3600"/>
          </a:p>
        </p:txBody>
      </p:sp>
      <p:sp>
        <p:nvSpPr>
          <p:cNvPr id="574" name="Google Shape;574;p60"/>
          <p:cNvSpPr txBox="1">
            <a:spLocks noGrp="1"/>
          </p:cNvSpPr>
          <p:nvPr>
            <p:ph type="body" idx="1"/>
          </p:nvPr>
        </p:nvSpPr>
        <p:spPr>
          <a:xfrm>
            <a:off x="217525" y="678731"/>
            <a:ext cx="3363900" cy="1639800"/>
          </a:xfrm>
          <a:prstGeom prst="rect">
            <a:avLst/>
          </a:prstGeom>
        </p:spPr>
        <p:txBody>
          <a:bodyPr spcFirstLastPara="1" wrap="square" lIns="91425" tIns="45700" rIns="91425" bIns="45700" anchor="t" anchorCtr="0">
            <a:normAutofit fontScale="92500" lnSpcReduction="10000"/>
          </a:bodyPr>
          <a:lstStyle/>
          <a:p>
            <a:pPr marL="457200" lvl="0" indent="-317500" algn="l" rtl="0">
              <a:spcBef>
                <a:spcPts val="1000"/>
              </a:spcBef>
              <a:spcAft>
                <a:spcPts val="0"/>
              </a:spcAft>
              <a:buSzPts val="1400"/>
              <a:buChar char="•"/>
            </a:pPr>
            <a:r>
              <a:rPr lang="en-US" sz="2400"/>
              <a:t>manipulation with MSA allows selection of multiple conformers via mutation of contact points in MSA </a:t>
            </a:r>
            <a:endParaRPr sz="2400"/>
          </a:p>
        </p:txBody>
      </p:sp>
      <p:sp>
        <p:nvSpPr>
          <p:cNvPr id="575" name="Google Shape;575;p60"/>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pic>
        <p:nvPicPr>
          <p:cNvPr id="576" name="Google Shape;576;p60"/>
          <p:cNvPicPr preferRelativeResize="0"/>
          <p:nvPr/>
        </p:nvPicPr>
        <p:blipFill>
          <a:blip r:embed="rId3">
            <a:alphaModFix/>
          </a:blip>
          <a:stretch>
            <a:fillRect/>
          </a:stretch>
        </p:blipFill>
        <p:spPr>
          <a:xfrm>
            <a:off x="3885625" y="678731"/>
            <a:ext cx="3815063" cy="2618175"/>
          </a:xfrm>
          <a:prstGeom prst="rect">
            <a:avLst/>
          </a:prstGeom>
          <a:noFill/>
          <a:ln>
            <a:noFill/>
          </a:ln>
        </p:spPr>
      </p:pic>
      <p:pic>
        <p:nvPicPr>
          <p:cNvPr id="577" name="Google Shape;577;p60"/>
          <p:cNvPicPr preferRelativeResize="0"/>
          <p:nvPr/>
        </p:nvPicPr>
        <p:blipFill>
          <a:blip r:embed="rId4">
            <a:alphaModFix/>
          </a:blip>
          <a:stretch>
            <a:fillRect/>
          </a:stretch>
        </p:blipFill>
        <p:spPr>
          <a:xfrm>
            <a:off x="-16124" y="4417350"/>
            <a:ext cx="3648625" cy="726150"/>
          </a:xfrm>
          <a:prstGeom prst="rect">
            <a:avLst/>
          </a:prstGeom>
          <a:noFill/>
          <a:ln>
            <a:noFill/>
          </a:ln>
        </p:spPr>
      </p:pic>
      <p:pic>
        <p:nvPicPr>
          <p:cNvPr id="578" name="Google Shape;578;p60"/>
          <p:cNvPicPr preferRelativeResize="0"/>
          <p:nvPr/>
        </p:nvPicPr>
        <p:blipFill>
          <a:blip r:embed="rId5">
            <a:alphaModFix/>
          </a:blip>
          <a:stretch>
            <a:fillRect/>
          </a:stretch>
        </p:blipFill>
        <p:spPr>
          <a:xfrm>
            <a:off x="3581550" y="4568494"/>
            <a:ext cx="1524113" cy="575006"/>
          </a:xfrm>
          <a:prstGeom prst="rect">
            <a:avLst/>
          </a:prstGeom>
          <a:noFill/>
          <a:ln>
            <a:noFill/>
          </a:ln>
        </p:spPr>
      </p:pic>
      <p:pic>
        <p:nvPicPr>
          <p:cNvPr id="579" name="Google Shape;579;p60"/>
          <p:cNvPicPr preferRelativeResize="0"/>
          <p:nvPr/>
        </p:nvPicPr>
        <p:blipFill>
          <a:blip r:embed="rId6">
            <a:alphaModFix/>
          </a:blip>
          <a:stretch>
            <a:fillRect/>
          </a:stretch>
        </p:blipFill>
        <p:spPr>
          <a:xfrm>
            <a:off x="217522" y="2784313"/>
            <a:ext cx="2908969" cy="1673343"/>
          </a:xfrm>
          <a:prstGeom prst="rect">
            <a:avLst/>
          </a:prstGeom>
          <a:noFill/>
          <a:ln>
            <a:noFill/>
          </a:ln>
        </p:spPr>
      </p:pic>
      <p:sp>
        <p:nvSpPr>
          <p:cNvPr id="580" name="Google Shape;580;p60"/>
          <p:cNvSpPr txBox="1"/>
          <p:nvPr/>
        </p:nvSpPr>
        <p:spPr>
          <a:xfrm>
            <a:off x="160300" y="2231363"/>
            <a:ext cx="3572100" cy="646500"/>
          </a:xfrm>
          <a:prstGeom prst="rect">
            <a:avLst/>
          </a:prstGeom>
          <a:noFill/>
          <a:ln>
            <a:noFill/>
          </a:ln>
        </p:spPr>
        <p:txBody>
          <a:bodyPr spcFirstLastPara="1" wrap="square" lIns="91425" tIns="91425" rIns="91425" bIns="91425" anchor="t" anchorCtr="0">
            <a:spAutoFit/>
          </a:bodyPr>
          <a:lstStyle/>
          <a:p>
            <a:pPr marL="0" lvl="0" indent="457200" algn="l" rtl="0">
              <a:spcBef>
                <a:spcPts val="0"/>
              </a:spcBef>
              <a:spcAft>
                <a:spcPts val="0"/>
              </a:spcAft>
              <a:buNone/>
            </a:pPr>
            <a:r>
              <a:rPr lang="en-US" sz="1600">
                <a:latin typeface="Calibri"/>
                <a:ea typeface="Calibri"/>
                <a:cs typeface="Calibri"/>
                <a:sym typeface="Calibri"/>
              </a:rPr>
              <a:t>LmrP transporter</a:t>
            </a:r>
            <a:endParaRPr sz="1600">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default		after mutation on interface</a:t>
            </a:r>
            <a:endParaRPr>
              <a:latin typeface="Calibri"/>
              <a:ea typeface="Calibri"/>
              <a:cs typeface="Calibri"/>
              <a:sym typeface="Calibri"/>
            </a:endParaRPr>
          </a:p>
        </p:txBody>
      </p:sp>
      <p:pic>
        <p:nvPicPr>
          <p:cNvPr id="581" name="Google Shape;581;p60"/>
          <p:cNvPicPr preferRelativeResize="0"/>
          <p:nvPr/>
        </p:nvPicPr>
        <p:blipFill>
          <a:blip r:embed="rId7">
            <a:alphaModFix/>
          </a:blip>
          <a:stretch>
            <a:fillRect/>
          </a:stretch>
        </p:blipFill>
        <p:spPr>
          <a:xfrm>
            <a:off x="5930425" y="3242985"/>
            <a:ext cx="2351813" cy="1848333"/>
          </a:xfrm>
          <a:prstGeom prst="rect">
            <a:avLst/>
          </a:prstGeom>
          <a:noFill/>
          <a:ln>
            <a:noFill/>
          </a:ln>
        </p:spPr>
      </p:pic>
      <p:graphicFrame>
        <p:nvGraphicFramePr>
          <p:cNvPr id="582" name="Google Shape;582;p60"/>
          <p:cNvGraphicFramePr/>
          <p:nvPr/>
        </p:nvGraphicFramePr>
        <p:xfrm>
          <a:off x="8143850" y="3652050"/>
          <a:ext cx="636025" cy="304790"/>
        </p:xfrm>
        <a:graphic>
          <a:graphicData uri="http://schemas.openxmlformats.org/drawingml/2006/table">
            <a:tbl>
              <a:tblPr>
                <a:noFill/>
                <a:tableStyleId>{24A5DEAD-3CB9-4213-BFD2-41795D7C0768}</a:tableStyleId>
              </a:tblPr>
              <a:tblGrid>
                <a:gridCol w="636025">
                  <a:extLst>
                    <a:ext uri="{9D8B030D-6E8A-4147-A177-3AD203B41FA5}">
                      <a16:colId xmlns:a16="http://schemas.microsoft.com/office/drawing/2014/main" val="20000"/>
                    </a:ext>
                  </a:extLst>
                </a:gridCol>
              </a:tblGrid>
              <a:tr h="0">
                <a:tc>
                  <a:txBody>
                    <a:bodyPr/>
                    <a:lstStyle/>
                    <a:p>
                      <a:pPr marL="0" lvl="0" indent="0" algn="l" rtl="0">
                        <a:spcBef>
                          <a:spcPts val="0"/>
                        </a:spcBef>
                        <a:spcAft>
                          <a:spcPts val="0"/>
                        </a:spcAft>
                        <a:buNone/>
                      </a:pPr>
                      <a:r>
                        <a:rPr lang="en-US" sz="1100"/>
                        <a:t>Mhp1</a:t>
                      </a:r>
                      <a:endParaRPr sz="1100"/>
                    </a:p>
                  </a:txBody>
                  <a:tcPr marL="91425" marR="91425" marT="68575" marB="68575"/>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12D13A-614F-7AA2-AD99-4D658FA71281}"/>
              </a:ext>
            </a:extLst>
          </p:cNvPr>
          <p:cNvSpPr>
            <a:spLocks noGrp="1"/>
          </p:cNvSpPr>
          <p:nvPr>
            <p:ph type="title"/>
          </p:nvPr>
        </p:nvSpPr>
        <p:spPr/>
        <p:txBody>
          <a:bodyPr/>
          <a:lstStyle/>
          <a:p>
            <a:r>
              <a:rPr lang="en-US" dirty="0"/>
              <a:t>WHERE?</a:t>
            </a:r>
          </a:p>
        </p:txBody>
      </p:sp>
      <p:sp>
        <p:nvSpPr>
          <p:cNvPr id="3" name="Zástupný text 2">
            <a:extLst>
              <a:ext uri="{FF2B5EF4-FFF2-40B4-BE49-F238E27FC236}">
                <a16:creationId xmlns:a16="http://schemas.microsoft.com/office/drawing/2014/main" id="{1A90DD42-52B3-3019-B805-818246B139BD}"/>
              </a:ext>
            </a:extLst>
          </p:cNvPr>
          <p:cNvSpPr>
            <a:spLocks noGrp="1"/>
          </p:cNvSpPr>
          <p:nvPr>
            <p:ph type="body" idx="1"/>
          </p:nvPr>
        </p:nvSpPr>
        <p:spPr/>
        <p:txBody>
          <a:bodyPr/>
          <a:lstStyle/>
          <a:p>
            <a:r>
              <a:rPr lang="en-US" dirty="0"/>
              <a:t>Where to run?</a:t>
            </a:r>
          </a:p>
        </p:txBody>
      </p:sp>
      <p:sp>
        <p:nvSpPr>
          <p:cNvPr id="4" name="Zástupný symbol pro číslo snímku 3">
            <a:extLst>
              <a:ext uri="{FF2B5EF4-FFF2-40B4-BE49-F238E27FC236}">
                <a16:creationId xmlns:a16="http://schemas.microsoft.com/office/drawing/2014/main" id="{C75CD85E-FEFC-4B9D-3AAB-E27D28DB77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27171327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62"/>
          <p:cNvSpPr txBox="1">
            <a:spLocks noGrp="1"/>
          </p:cNvSpPr>
          <p:nvPr>
            <p:ph type="title"/>
          </p:nvPr>
        </p:nvSpPr>
        <p:spPr>
          <a:xfrm>
            <a:off x="628650" y="273850"/>
            <a:ext cx="4267500" cy="9942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2400" dirty="0">
                <a:solidFill>
                  <a:srgbClr val="0000FF"/>
                </a:solidFill>
                <a:highlight>
                  <a:srgbClr val="FFFFFF"/>
                </a:highlight>
                <a:latin typeface="Roboto"/>
                <a:ea typeface="Roboto"/>
                <a:cs typeface="Roboto"/>
                <a:sym typeface="Roboto"/>
              </a:rPr>
              <a:t>AlphaFold2 models of the active form of human typical protein kinase domains</a:t>
            </a:r>
            <a:endParaRPr dirty="0"/>
          </a:p>
        </p:txBody>
      </p:sp>
      <p:sp>
        <p:nvSpPr>
          <p:cNvPr id="603" name="Google Shape;603;p62"/>
          <p:cNvSpPr txBox="1">
            <a:spLocks noGrp="1"/>
          </p:cNvSpPr>
          <p:nvPr>
            <p:ph type="body" idx="1"/>
          </p:nvPr>
        </p:nvSpPr>
        <p:spPr>
          <a:xfrm>
            <a:off x="424650" y="1162969"/>
            <a:ext cx="4471500" cy="3263400"/>
          </a:xfrm>
          <a:prstGeom prst="rect">
            <a:avLst/>
          </a:prstGeom>
        </p:spPr>
        <p:txBody>
          <a:bodyPr spcFirstLastPara="1" wrap="square" lIns="91425" tIns="45700" rIns="91425" bIns="45700" anchor="t" anchorCtr="0">
            <a:normAutofit fontScale="70000" lnSpcReduction="20000"/>
          </a:bodyPr>
          <a:lstStyle/>
          <a:p>
            <a:pPr marL="457200" lvl="0" indent="-308610" algn="l" rtl="0">
              <a:spcBef>
                <a:spcPts val="1000"/>
              </a:spcBef>
              <a:spcAft>
                <a:spcPts val="0"/>
              </a:spcAft>
              <a:buSzPct val="64285"/>
              <a:buChar char="•"/>
            </a:pPr>
            <a:r>
              <a:rPr lang="en-US" dirty="0"/>
              <a:t>Humans - 437 active kinases </a:t>
            </a:r>
            <a:endParaRPr dirty="0"/>
          </a:p>
          <a:p>
            <a:pPr marL="457200" lvl="0" indent="-308610" algn="l" rtl="0">
              <a:spcBef>
                <a:spcPts val="0"/>
              </a:spcBef>
              <a:spcAft>
                <a:spcPts val="0"/>
              </a:spcAft>
              <a:buSzPct val="64285"/>
              <a:buChar char="•"/>
            </a:pPr>
            <a:r>
              <a:rPr lang="en-US" dirty="0"/>
              <a:t>PDB - 268 kinases (155 actives) </a:t>
            </a:r>
            <a:endParaRPr dirty="0"/>
          </a:p>
          <a:p>
            <a:pPr marL="457200" lvl="0" indent="-308610" algn="l" rtl="0">
              <a:spcBef>
                <a:spcPts val="0"/>
              </a:spcBef>
              <a:spcAft>
                <a:spcPts val="0"/>
              </a:spcAft>
              <a:buSzPct val="64285"/>
              <a:buChar char="•"/>
            </a:pPr>
            <a:r>
              <a:rPr lang="en-US" dirty="0"/>
              <a:t>AFDB - 209 of the 437 (48%) catalytic human protein kinases have a fully active model in the EBI data set</a:t>
            </a:r>
            <a:endParaRPr dirty="0"/>
          </a:p>
          <a:p>
            <a:pPr marL="0" lvl="0" indent="0" algn="l" rtl="0">
              <a:spcBef>
                <a:spcPts val="1000"/>
              </a:spcBef>
              <a:spcAft>
                <a:spcPts val="0"/>
              </a:spcAft>
              <a:buNone/>
            </a:pPr>
            <a:r>
              <a:rPr lang="en-US" dirty="0"/>
              <a:t>pipeline to produce actives: </a:t>
            </a:r>
            <a:endParaRPr dirty="0"/>
          </a:p>
          <a:p>
            <a:pPr marL="457200" lvl="0" indent="-308610" algn="l" rtl="0">
              <a:spcBef>
                <a:spcPts val="1000"/>
              </a:spcBef>
              <a:spcAft>
                <a:spcPts val="0"/>
              </a:spcAft>
              <a:buSzPct val="64285"/>
              <a:buChar char="-"/>
            </a:pPr>
            <a:r>
              <a:rPr lang="en-US" dirty="0"/>
              <a:t>MSA for templates in active forms (including non human kinases)</a:t>
            </a:r>
            <a:endParaRPr dirty="0"/>
          </a:p>
          <a:p>
            <a:pPr marL="457200" lvl="0" indent="-308610" algn="l" rtl="0">
              <a:spcBef>
                <a:spcPts val="0"/>
              </a:spcBef>
              <a:spcAft>
                <a:spcPts val="0"/>
              </a:spcAft>
              <a:buSzPct val="64285"/>
              <a:buChar char="-"/>
            </a:pPr>
            <a:r>
              <a:rPr lang="en-US" dirty="0"/>
              <a:t>multiple depths MSA (1-90 seqs) -&gt; different models -&gt; check active conformation -&gt; combine models</a:t>
            </a:r>
            <a:endParaRPr dirty="0"/>
          </a:p>
        </p:txBody>
      </p:sp>
      <p:sp>
        <p:nvSpPr>
          <p:cNvPr id="604" name="Google Shape;604;p62"/>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
        <p:nvSpPr>
          <p:cNvPr id="605" name="Google Shape;605;p62"/>
          <p:cNvSpPr txBox="1"/>
          <p:nvPr/>
        </p:nvSpPr>
        <p:spPr>
          <a:xfrm>
            <a:off x="0" y="3980531"/>
            <a:ext cx="4971777" cy="126185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dirty="0">
                <a:solidFill>
                  <a:schemeClr val="hlink"/>
                </a:solidFill>
                <a:hlinkClick r:id="rId3"/>
              </a:rPr>
              <a:t>http://dunbrack.fccc.edu/kincore/activemodels</a:t>
            </a:r>
            <a:endParaRPr lang="cs-CZ" u="sng" dirty="0">
              <a:solidFill>
                <a:schemeClr val="hlink"/>
              </a:solidFill>
            </a:endParaRPr>
          </a:p>
          <a:p>
            <a:pPr marL="0" lvl="0" indent="0" algn="l" rtl="0">
              <a:spcBef>
                <a:spcPts val="0"/>
              </a:spcBef>
              <a:spcAft>
                <a:spcPts val="0"/>
              </a:spcAft>
              <a:buNone/>
            </a:pPr>
            <a:r>
              <a:rPr lang="en-US" b="0" i="0" u="none" strike="noStrike" dirty="0" err="1">
                <a:solidFill>
                  <a:srgbClr val="333333"/>
                </a:solidFill>
                <a:effectLst/>
                <a:latin typeface="Arial" panose="020B0604020202020204" pitchFamily="34" charset="0"/>
              </a:rPr>
              <a:t>Faezov</a:t>
            </a:r>
            <a:r>
              <a:rPr lang="en-US" b="0" i="0" u="none" strike="noStrike" dirty="0">
                <a:solidFill>
                  <a:srgbClr val="333333"/>
                </a:solidFill>
                <a:effectLst/>
                <a:latin typeface="Arial" panose="020B0604020202020204" pitchFamily="34" charset="0"/>
              </a:rPr>
              <a:t> B</a:t>
            </a:r>
            <a:r>
              <a:rPr lang="en-US" b="0" i="0" u="none" strike="noStrike" dirty="0">
                <a:solidFill>
                  <a:srgbClr val="333333"/>
                </a:solidFill>
                <a:effectLst/>
                <a:latin typeface="Helvetica Neue" panose="020B0604020202020204" charset="0"/>
              </a:rPr>
              <a:t>, </a:t>
            </a:r>
            <a:r>
              <a:rPr lang="en-US" b="0" i="0" u="none" strike="noStrike" dirty="0" err="1">
                <a:solidFill>
                  <a:srgbClr val="333333"/>
                </a:solidFill>
                <a:effectLst/>
                <a:latin typeface="Arial" panose="020B0604020202020204" pitchFamily="34" charset="0"/>
              </a:rPr>
              <a:t>Dunbrack</a:t>
            </a:r>
            <a:r>
              <a:rPr lang="en-US" b="0" i="0" u="none" strike="noStrike" dirty="0">
                <a:solidFill>
                  <a:srgbClr val="333333"/>
                </a:solidFill>
                <a:effectLst/>
                <a:latin typeface="Helvetica Neue" panose="020B0604020202020204" charset="0"/>
              </a:rPr>
              <a:t> RL</a:t>
            </a:r>
            <a:r>
              <a:rPr lang="en-US" b="0" i="0" u="none" strike="noStrike" dirty="0">
                <a:solidFill>
                  <a:srgbClr val="333333"/>
                </a:solidFill>
                <a:effectLst/>
                <a:latin typeface="Arial" panose="020B0604020202020204" pitchFamily="34" charset="0"/>
              </a:rPr>
              <a:t>: </a:t>
            </a:r>
            <a:r>
              <a:rPr lang="en-US" b="0" i="0" u="none" strike="noStrike" dirty="0">
                <a:solidFill>
                  <a:srgbClr val="000000"/>
                </a:solidFill>
                <a:effectLst/>
                <a:latin typeface="Arial" panose="020B0604020202020204" pitchFamily="34" charset="0"/>
              </a:rPr>
              <a:t>AlphaFold2 models of the active form of all 437 catalytically competent human protein kinase domains. </a:t>
            </a:r>
            <a:r>
              <a:rPr lang="en-US" b="0" i="1" u="none" strike="noStrike" dirty="0" err="1">
                <a:solidFill>
                  <a:srgbClr val="333333"/>
                </a:solidFill>
                <a:effectLst/>
                <a:latin typeface="Helvetica Neue" panose="020B0604020202020204" charset="0"/>
              </a:rPr>
              <a:t>bioRxiv</a:t>
            </a:r>
            <a:r>
              <a:rPr lang="en-US" b="0" i="1" u="none" strike="noStrike" dirty="0">
                <a:solidFill>
                  <a:srgbClr val="333333"/>
                </a:solidFill>
                <a:effectLst/>
                <a:latin typeface="Helvetica Neue" panose="020B0604020202020204" charset="0"/>
              </a:rPr>
              <a:t> </a:t>
            </a:r>
            <a:r>
              <a:rPr lang="en-US" b="0" i="0" u="none" strike="noStrike" dirty="0">
                <a:solidFill>
                  <a:srgbClr val="333333"/>
                </a:solidFill>
                <a:effectLst/>
                <a:latin typeface="Helvetica Neue" panose="020B0604020202020204" charset="0"/>
              </a:rPr>
              <a:t>2023.07.21.550125; https://doi.org/10.1101/2023.07.21.550125</a:t>
            </a:r>
            <a:r>
              <a:rPr lang="en-US" sz="1100" dirty="0"/>
              <a:t> </a:t>
            </a:r>
            <a:endParaRPr sz="1100" dirty="0"/>
          </a:p>
        </p:txBody>
      </p:sp>
      <p:pic>
        <p:nvPicPr>
          <p:cNvPr id="606" name="Google Shape;606;p62"/>
          <p:cNvPicPr preferRelativeResize="0"/>
          <p:nvPr/>
        </p:nvPicPr>
        <p:blipFill>
          <a:blip r:embed="rId4">
            <a:alphaModFix/>
          </a:blip>
          <a:stretch>
            <a:fillRect/>
          </a:stretch>
        </p:blipFill>
        <p:spPr>
          <a:xfrm>
            <a:off x="4896192" y="0"/>
            <a:ext cx="4247808" cy="51434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93C00B-C9B3-2094-5C4E-C1157AA2F5BC}"/>
              </a:ext>
            </a:extLst>
          </p:cNvPr>
          <p:cNvSpPr>
            <a:spLocks noGrp="1"/>
          </p:cNvSpPr>
          <p:nvPr>
            <p:ph type="title"/>
          </p:nvPr>
        </p:nvSpPr>
        <p:spPr>
          <a:xfrm>
            <a:off x="628650" y="0"/>
            <a:ext cx="7886700" cy="858338"/>
          </a:xfrm>
        </p:spPr>
        <p:txBody>
          <a:bodyPr/>
          <a:lstStyle/>
          <a:p>
            <a:r>
              <a:rPr lang="cs-CZ" dirty="0" err="1"/>
              <a:t>Conformation-biasing</a:t>
            </a:r>
            <a:r>
              <a:rPr lang="cs-CZ" dirty="0"/>
              <a:t> MSA AF</a:t>
            </a:r>
            <a:endParaRPr lang="en-US" dirty="0"/>
          </a:p>
        </p:txBody>
      </p:sp>
      <p:sp>
        <p:nvSpPr>
          <p:cNvPr id="3" name="Zástupný text 2">
            <a:extLst>
              <a:ext uri="{FF2B5EF4-FFF2-40B4-BE49-F238E27FC236}">
                <a16:creationId xmlns:a16="http://schemas.microsoft.com/office/drawing/2014/main" id="{88136ED6-2422-465A-6A46-786F05D9E7B8}"/>
              </a:ext>
            </a:extLst>
          </p:cNvPr>
          <p:cNvSpPr>
            <a:spLocks noGrp="1"/>
          </p:cNvSpPr>
          <p:nvPr>
            <p:ph type="body" idx="1"/>
          </p:nvPr>
        </p:nvSpPr>
        <p:spPr>
          <a:xfrm>
            <a:off x="0" y="940050"/>
            <a:ext cx="3512457" cy="3263400"/>
          </a:xfrm>
        </p:spPr>
        <p:txBody>
          <a:bodyPr>
            <a:normAutofit lnSpcReduction="10000"/>
          </a:bodyPr>
          <a:lstStyle/>
          <a:p>
            <a:r>
              <a:rPr lang="cs-CZ" dirty="0" err="1"/>
              <a:t>Prediction</a:t>
            </a:r>
            <a:r>
              <a:rPr lang="cs-CZ" dirty="0"/>
              <a:t> </a:t>
            </a:r>
            <a:r>
              <a:rPr lang="cs-CZ" dirty="0" err="1"/>
              <a:t>of</a:t>
            </a:r>
            <a:r>
              <a:rPr lang="cs-CZ" dirty="0"/>
              <a:t> </a:t>
            </a:r>
            <a:r>
              <a:rPr lang="cs-CZ" dirty="0" err="1"/>
              <a:t>mutation</a:t>
            </a:r>
            <a:r>
              <a:rPr lang="cs-CZ" dirty="0"/>
              <a:t> </a:t>
            </a:r>
            <a:r>
              <a:rPr lang="cs-CZ" dirty="0" err="1"/>
              <a:t>shifting</a:t>
            </a:r>
            <a:r>
              <a:rPr lang="cs-CZ" dirty="0"/>
              <a:t> protein </a:t>
            </a:r>
            <a:r>
              <a:rPr lang="cs-CZ" dirty="0" err="1"/>
              <a:t>conformational</a:t>
            </a:r>
            <a:r>
              <a:rPr lang="cs-CZ" dirty="0"/>
              <a:t> </a:t>
            </a:r>
            <a:r>
              <a:rPr lang="cs-CZ" dirty="0" err="1"/>
              <a:t>occupancy</a:t>
            </a:r>
            <a:endParaRPr lang="en-US" dirty="0"/>
          </a:p>
          <a:p>
            <a:r>
              <a:rPr lang="en-US" dirty="0">
                <a:hlinkClick r:id="rId2"/>
              </a:rPr>
              <a:t>https://github.com/alicetinglab/ConformationalBiasing/</a:t>
            </a:r>
            <a:r>
              <a:rPr lang="en-US" dirty="0"/>
              <a:t> </a:t>
            </a:r>
          </a:p>
        </p:txBody>
      </p:sp>
      <p:sp>
        <p:nvSpPr>
          <p:cNvPr id="4" name="Zástupný symbol pro číslo snímku 3">
            <a:extLst>
              <a:ext uri="{FF2B5EF4-FFF2-40B4-BE49-F238E27FC236}">
                <a16:creationId xmlns:a16="http://schemas.microsoft.com/office/drawing/2014/main" id="{A07A4DF6-4BE9-DD68-FB8C-63821B3728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61</a:t>
            </a:fld>
            <a:endParaRPr lang="en-US"/>
          </a:p>
        </p:txBody>
      </p:sp>
      <p:pic>
        <p:nvPicPr>
          <p:cNvPr id="8" name="Obrázek 7">
            <a:extLst>
              <a:ext uri="{FF2B5EF4-FFF2-40B4-BE49-F238E27FC236}">
                <a16:creationId xmlns:a16="http://schemas.microsoft.com/office/drawing/2014/main" id="{08F94391-F0DD-A6E4-6AD5-590C31AD1320}"/>
              </a:ext>
            </a:extLst>
          </p:cNvPr>
          <p:cNvPicPr>
            <a:picLocks noChangeAspect="1"/>
          </p:cNvPicPr>
          <p:nvPr/>
        </p:nvPicPr>
        <p:blipFill>
          <a:blip r:embed="rId3"/>
          <a:stretch>
            <a:fillRect/>
          </a:stretch>
        </p:blipFill>
        <p:spPr>
          <a:xfrm>
            <a:off x="3512457" y="696669"/>
            <a:ext cx="5579836" cy="4446831"/>
          </a:xfrm>
          <a:prstGeom prst="rect">
            <a:avLst/>
          </a:prstGeom>
        </p:spPr>
      </p:pic>
      <p:sp>
        <p:nvSpPr>
          <p:cNvPr id="10" name="TextovéPole 9">
            <a:extLst>
              <a:ext uri="{FF2B5EF4-FFF2-40B4-BE49-F238E27FC236}">
                <a16:creationId xmlns:a16="http://schemas.microsoft.com/office/drawing/2014/main" id="{CC671392-0B7F-86D7-A846-EC6DF8AE6FB8}"/>
              </a:ext>
            </a:extLst>
          </p:cNvPr>
          <p:cNvSpPr txBox="1"/>
          <p:nvPr/>
        </p:nvSpPr>
        <p:spPr>
          <a:xfrm>
            <a:off x="0" y="4138097"/>
            <a:ext cx="4572000" cy="1005403"/>
          </a:xfrm>
          <a:prstGeom prst="rect">
            <a:avLst/>
          </a:prstGeom>
          <a:noFill/>
        </p:spPr>
        <p:txBody>
          <a:bodyPr wrap="square">
            <a:spAutoFit/>
          </a:bodyPr>
          <a:lstStyle/>
          <a:p>
            <a:pPr fontAlgn="base">
              <a:spcBef>
                <a:spcPts val="375"/>
              </a:spcBef>
            </a:pPr>
            <a:r>
              <a:rPr lang="en-US" b="0" i="0" dirty="0">
                <a:solidFill>
                  <a:srgbClr val="333333"/>
                </a:solidFill>
                <a:effectLst/>
                <a:latin typeface="GillSansRegular"/>
              </a:rPr>
              <a:t>Peter E.</a:t>
            </a:r>
            <a:r>
              <a:rPr lang="en-US" b="0" i="0" dirty="0">
                <a:solidFill>
                  <a:srgbClr val="333333"/>
                </a:solidFill>
                <a:effectLst/>
                <a:latin typeface="inherit"/>
              </a:rPr>
              <a:t> </a:t>
            </a:r>
            <a:r>
              <a:rPr lang="en-US" b="0" i="0" dirty="0">
                <a:solidFill>
                  <a:srgbClr val="333333"/>
                </a:solidFill>
                <a:effectLst/>
                <a:latin typeface="GillSansRegular"/>
              </a:rPr>
              <a:t>Cavanagh</a:t>
            </a:r>
            <a:r>
              <a:rPr lang="cs-CZ" b="0" i="0" dirty="0">
                <a:solidFill>
                  <a:srgbClr val="333333"/>
                </a:solidFill>
                <a:effectLst/>
                <a:latin typeface="GillSansRegular"/>
              </a:rPr>
              <a:t> et al</a:t>
            </a:r>
            <a:r>
              <a:rPr lang="en-US" b="0" i="0" dirty="0">
                <a:solidFill>
                  <a:srgbClr val="333333"/>
                </a:solidFill>
                <a:effectLst/>
                <a:latin typeface="inherit"/>
              </a:rPr>
              <a:t>, </a:t>
            </a:r>
            <a:r>
              <a:rPr lang="en-US" b="0" i="0" dirty="0">
                <a:solidFill>
                  <a:srgbClr val="000000"/>
                </a:solidFill>
                <a:effectLst/>
                <a:latin typeface="GillSansRegular"/>
              </a:rPr>
              <a:t>Computational design of conformation-biasing mutations to alter protein functions</a:t>
            </a:r>
          </a:p>
          <a:p>
            <a:pPr algn="l" fontAlgn="base">
              <a:spcBef>
                <a:spcPts val="375"/>
              </a:spcBef>
            </a:pPr>
            <a:r>
              <a:rPr lang="en-US" b="0" i="0" dirty="0" err="1">
                <a:solidFill>
                  <a:srgbClr val="333333"/>
                </a:solidFill>
                <a:effectLst/>
                <a:latin typeface="inherit"/>
              </a:rPr>
              <a:t>bioRxiv</a:t>
            </a:r>
            <a:r>
              <a:rPr lang="en-US" b="0" i="0" dirty="0">
                <a:solidFill>
                  <a:srgbClr val="333333"/>
                </a:solidFill>
                <a:effectLst/>
                <a:latin typeface="inherit"/>
              </a:rPr>
              <a:t> 2025.05.03.652001; </a:t>
            </a:r>
            <a:r>
              <a:rPr lang="en-US" b="0" i="0" dirty="0" err="1">
                <a:solidFill>
                  <a:srgbClr val="333333"/>
                </a:solidFill>
                <a:effectLst/>
                <a:latin typeface="inherit"/>
              </a:rPr>
              <a:t>doi</a:t>
            </a:r>
            <a:r>
              <a:rPr lang="en-US" b="0" i="0" dirty="0">
                <a:solidFill>
                  <a:srgbClr val="333333"/>
                </a:solidFill>
                <a:effectLst/>
                <a:latin typeface="inherit"/>
              </a:rPr>
              <a:t>: https://doi.org/10.1101/2025.05.03.652001</a:t>
            </a:r>
            <a:endParaRPr lang="en-US" b="0" i="0" dirty="0">
              <a:solidFill>
                <a:srgbClr val="333333"/>
              </a:solidFill>
              <a:effectLst/>
              <a:latin typeface="Helvetica Neue" panose="020B0604020202020204" charset="0"/>
            </a:endParaRPr>
          </a:p>
        </p:txBody>
      </p:sp>
    </p:spTree>
    <p:extLst>
      <p:ext uri="{BB962C8B-B14F-4D97-AF65-F5344CB8AC3E}">
        <p14:creationId xmlns:p14="http://schemas.microsoft.com/office/powerpoint/2010/main" val="32656316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64"/>
          <p:cNvSpPr txBox="1">
            <a:spLocks noGrp="1"/>
          </p:cNvSpPr>
          <p:nvPr>
            <p:ph type="title"/>
          </p:nvPr>
        </p:nvSpPr>
        <p:spPr>
          <a:xfrm>
            <a:off x="623888" y="1282304"/>
            <a:ext cx="7886700" cy="2139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AF on mutations</a:t>
            </a:r>
            <a:endParaRPr/>
          </a:p>
        </p:txBody>
      </p:sp>
      <p:sp>
        <p:nvSpPr>
          <p:cNvPr id="637" name="Google Shape;637;p64"/>
          <p:cNvSpPr txBox="1">
            <a:spLocks noGrp="1"/>
          </p:cNvSpPr>
          <p:nvPr>
            <p:ph type="body" idx="1"/>
          </p:nvPr>
        </p:nvSpPr>
        <p:spPr>
          <a:xfrm>
            <a:off x="623888" y="3442097"/>
            <a:ext cx="7886700" cy="1125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638" name="Google Shape;638;p64"/>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65"/>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AlphaMissense</a:t>
            </a:r>
            <a:endParaRPr/>
          </a:p>
        </p:txBody>
      </p:sp>
      <p:sp>
        <p:nvSpPr>
          <p:cNvPr id="645" name="Google Shape;645;p65"/>
          <p:cNvSpPr txBox="1">
            <a:spLocks noGrp="1"/>
          </p:cNvSpPr>
          <p:nvPr>
            <p:ph type="body" idx="1"/>
          </p:nvPr>
        </p:nvSpPr>
        <p:spPr>
          <a:xfrm>
            <a:off x="628650" y="1369225"/>
            <a:ext cx="43305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400"/>
              <a:t>AlphaFold is not enough sensitive to mutations, but structural context for mutations is important</a:t>
            </a:r>
            <a:endParaRPr sz="2400"/>
          </a:p>
          <a:p>
            <a:pPr marL="0" lvl="0" indent="0" algn="l" rtl="0">
              <a:spcBef>
                <a:spcPts val="1000"/>
              </a:spcBef>
              <a:spcAft>
                <a:spcPts val="0"/>
              </a:spcAft>
              <a:buNone/>
            </a:pPr>
            <a:r>
              <a:rPr lang="en-US" sz="2400"/>
              <a:t>AlphaMissense adds protein language modelling on variants</a:t>
            </a:r>
            <a:endParaRPr sz="2400"/>
          </a:p>
          <a:p>
            <a:pPr marL="457200" lvl="0" indent="-381000" algn="l" rtl="0">
              <a:spcBef>
                <a:spcPts val="1000"/>
              </a:spcBef>
              <a:spcAft>
                <a:spcPts val="0"/>
              </a:spcAft>
              <a:buSzPts val="2400"/>
              <a:buChar char="-"/>
            </a:pPr>
            <a:r>
              <a:rPr lang="en-US" sz="2400"/>
              <a:t>downloadable from Zenodo</a:t>
            </a:r>
            <a:endParaRPr sz="2400"/>
          </a:p>
          <a:p>
            <a:pPr marL="457200" lvl="0" indent="-381000" algn="l" rtl="0">
              <a:spcBef>
                <a:spcPts val="0"/>
              </a:spcBef>
              <a:spcAft>
                <a:spcPts val="0"/>
              </a:spcAft>
              <a:buSzPts val="2400"/>
              <a:buChar char="-"/>
            </a:pPr>
            <a:r>
              <a:rPr lang="en-US" sz="2400"/>
              <a:t>available in AFDB</a:t>
            </a:r>
            <a:endParaRPr sz="2400"/>
          </a:p>
        </p:txBody>
      </p:sp>
      <p:sp>
        <p:nvSpPr>
          <p:cNvPr id="646" name="Google Shape;646;p65"/>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pic>
        <p:nvPicPr>
          <p:cNvPr id="647" name="Google Shape;647;p65"/>
          <p:cNvPicPr preferRelativeResize="0"/>
          <p:nvPr/>
        </p:nvPicPr>
        <p:blipFill>
          <a:blip r:embed="rId3">
            <a:alphaModFix/>
          </a:blip>
          <a:stretch>
            <a:fillRect/>
          </a:stretch>
        </p:blipFill>
        <p:spPr>
          <a:xfrm>
            <a:off x="5136025" y="759375"/>
            <a:ext cx="4007975" cy="4045527"/>
          </a:xfrm>
          <a:prstGeom prst="rect">
            <a:avLst/>
          </a:prstGeom>
          <a:noFill/>
          <a:ln>
            <a:noFill/>
          </a:ln>
        </p:spPr>
      </p:pic>
      <p:sp>
        <p:nvSpPr>
          <p:cNvPr id="648" name="Google Shape;648;p65"/>
          <p:cNvSpPr txBox="1"/>
          <p:nvPr/>
        </p:nvSpPr>
        <p:spPr>
          <a:xfrm>
            <a:off x="0" y="4611300"/>
            <a:ext cx="5194800" cy="53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50">
                <a:solidFill>
                  <a:srgbClr val="595959"/>
                </a:solidFill>
                <a:highlight>
                  <a:srgbClr val="FFFFFF"/>
                </a:highlight>
                <a:latin typeface="Roboto"/>
                <a:ea typeface="Roboto"/>
                <a:cs typeface="Roboto"/>
                <a:sym typeface="Roboto"/>
              </a:rPr>
              <a:t>Jun Cheng </a:t>
            </a:r>
            <a:r>
              <a:rPr lang="en-US" sz="1050" i="1">
                <a:solidFill>
                  <a:srgbClr val="595959"/>
                </a:solidFill>
                <a:highlight>
                  <a:srgbClr val="FFFFFF"/>
                </a:highlight>
                <a:latin typeface="Roboto"/>
                <a:ea typeface="Roboto"/>
                <a:cs typeface="Roboto"/>
                <a:sym typeface="Roboto"/>
              </a:rPr>
              <a:t>et al. </a:t>
            </a:r>
            <a:r>
              <a:rPr lang="en-US" sz="1050">
                <a:solidFill>
                  <a:srgbClr val="595959"/>
                </a:solidFill>
                <a:highlight>
                  <a:srgbClr val="FFFFFF"/>
                </a:highlight>
                <a:latin typeface="Roboto"/>
                <a:ea typeface="Roboto"/>
                <a:cs typeface="Roboto"/>
                <a:sym typeface="Roboto"/>
              </a:rPr>
              <a:t>Accurate proteome-wide missense variant effect prediction with AlphaMissense.</a:t>
            </a:r>
            <a:r>
              <a:rPr lang="en-US" sz="1050" i="1">
                <a:solidFill>
                  <a:srgbClr val="595959"/>
                </a:solidFill>
                <a:highlight>
                  <a:srgbClr val="FFFFFF"/>
                </a:highlight>
                <a:latin typeface="Roboto"/>
                <a:ea typeface="Roboto"/>
                <a:cs typeface="Roboto"/>
                <a:sym typeface="Roboto"/>
              </a:rPr>
              <a:t>Science </a:t>
            </a:r>
            <a:r>
              <a:rPr lang="en-US" sz="1050" b="1">
                <a:solidFill>
                  <a:srgbClr val="595959"/>
                </a:solidFill>
                <a:highlight>
                  <a:srgbClr val="FFFFFF"/>
                </a:highlight>
                <a:latin typeface="Roboto"/>
                <a:ea typeface="Roboto"/>
                <a:cs typeface="Roboto"/>
                <a:sym typeface="Roboto"/>
              </a:rPr>
              <a:t>381</a:t>
            </a:r>
            <a:r>
              <a:rPr lang="en-US" sz="1050">
                <a:solidFill>
                  <a:srgbClr val="595959"/>
                </a:solidFill>
                <a:highlight>
                  <a:srgbClr val="FFFFFF"/>
                </a:highlight>
                <a:latin typeface="Roboto"/>
                <a:ea typeface="Roboto"/>
                <a:cs typeface="Roboto"/>
                <a:sym typeface="Roboto"/>
              </a:rPr>
              <a:t>,eadg7492(2023).DOI:</a:t>
            </a:r>
            <a:r>
              <a:rPr lang="en-US" sz="1050">
                <a:solidFill>
                  <a:srgbClr val="CA2015"/>
                </a:solidFill>
                <a:highlight>
                  <a:srgbClr val="FFFFFF"/>
                </a:highlight>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10.1126/science.adg7492</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66"/>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pic>
        <p:nvPicPr>
          <p:cNvPr id="655" name="Google Shape;655;p66"/>
          <p:cNvPicPr preferRelativeResize="0"/>
          <p:nvPr/>
        </p:nvPicPr>
        <p:blipFill>
          <a:blip r:embed="rId3">
            <a:alphaModFix/>
          </a:blip>
          <a:stretch>
            <a:fillRect/>
          </a:stretch>
        </p:blipFill>
        <p:spPr>
          <a:xfrm>
            <a:off x="3006100" y="753271"/>
            <a:ext cx="6037448" cy="3852475"/>
          </a:xfrm>
          <a:prstGeom prst="rect">
            <a:avLst/>
          </a:prstGeom>
          <a:noFill/>
          <a:ln>
            <a:noFill/>
          </a:ln>
        </p:spPr>
      </p:pic>
      <p:pic>
        <p:nvPicPr>
          <p:cNvPr id="656" name="Google Shape;656;p66"/>
          <p:cNvPicPr preferRelativeResize="0"/>
          <p:nvPr/>
        </p:nvPicPr>
        <p:blipFill rotWithShape="1">
          <a:blip r:embed="rId4">
            <a:alphaModFix/>
          </a:blip>
          <a:srcRect r="-7457" b="-15420"/>
          <a:stretch/>
        </p:blipFill>
        <p:spPr>
          <a:xfrm>
            <a:off x="0" y="984275"/>
            <a:ext cx="4252000" cy="3992599"/>
          </a:xfrm>
          <a:prstGeom prst="rect">
            <a:avLst/>
          </a:prstGeom>
          <a:noFill/>
          <a:ln>
            <a:noFill/>
          </a:ln>
        </p:spPr>
      </p:pic>
      <p:sp>
        <p:nvSpPr>
          <p:cNvPr id="657" name="Google Shape;657;p66"/>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AlphaMissense</a:t>
            </a:r>
            <a:endParaRPr/>
          </a:p>
        </p:txBody>
      </p:sp>
      <p:sp>
        <p:nvSpPr>
          <p:cNvPr id="658" name="Google Shape;658;p66"/>
          <p:cNvSpPr txBox="1">
            <a:spLocks noGrp="1"/>
          </p:cNvSpPr>
          <p:nvPr>
            <p:ph type="body" idx="1"/>
          </p:nvPr>
        </p:nvSpPr>
        <p:spPr>
          <a:xfrm>
            <a:off x="628650" y="1171745"/>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dirty="0"/>
          </a:p>
        </p:txBody>
      </p:sp>
      <p:sp>
        <p:nvSpPr>
          <p:cNvPr id="3" name="TextovéPole 2">
            <a:extLst>
              <a:ext uri="{FF2B5EF4-FFF2-40B4-BE49-F238E27FC236}">
                <a16:creationId xmlns:a16="http://schemas.microsoft.com/office/drawing/2014/main" id="{875E32A7-78E0-DB34-58B9-03E376DB6FDB}"/>
              </a:ext>
            </a:extLst>
          </p:cNvPr>
          <p:cNvSpPr txBox="1"/>
          <p:nvPr/>
        </p:nvSpPr>
        <p:spPr>
          <a:xfrm>
            <a:off x="4905828" y="510881"/>
            <a:ext cx="4949739" cy="400110"/>
          </a:xfrm>
          <a:prstGeom prst="rect">
            <a:avLst/>
          </a:prstGeom>
          <a:noFill/>
        </p:spPr>
        <p:txBody>
          <a:bodyPr wrap="square">
            <a:spAutoFit/>
          </a:bodyPr>
          <a:lstStyle/>
          <a:p>
            <a:r>
              <a:rPr lang="en-US" sz="2000" dirty="0">
                <a:hlinkClick r:id="rId5"/>
              </a:rPr>
              <a:t>https://alphamissense.hegelab.org/</a:t>
            </a:r>
            <a:r>
              <a:rPr lang="en-US" sz="2000" dirty="0"/>
              <a:t> </a:t>
            </a:r>
          </a:p>
        </p:txBody>
      </p:sp>
      <p:sp>
        <p:nvSpPr>
          <p:cNvPr id="5" name="TextovéPole 4">
            <a:extLst>
              <a:ext uri="{FF2B5EF4-FFF2-40B4-BE49-F238E27FC236}">
                <a16:creationId xmlns:a16="http://schemas.microsoft.com/office/drawing/2014/main" id="{A12D6EBD-1582-4590-F4D0-14764B855850}"/>
              </a:ext>
            </a:extLst>
          </p:cNvPr>
          <p:cNvSpPr txBox="1"/>
          <p:nvPr/>
        </p:nvSpPr>
        <p:spPr>
          <a:xfrm>
            <a:off x="0" y="4397931"/>
            <a:ext cx="5778414" cy="738664"/>
          </a:xfrm>
          <a:prstGeom prst="rect">
            <a:avLst/>
          </a:prstGeom>
          <a:noFill/>
        </p:spPr>
        <p:txBody>
          <a:bodyPr wrap="square">
            <a:spAutoFit/>
          </a:bodyPr>
          <a:lstStyle/>
          <a:p>
            <a:r>
              <a:rPr lang="en-US" b="0" i="0" dirty="0">
                <a:solidFill>
                  <a:srgbClr val="222222"/>
                </a:solidFill>
                <a:effectLst/>
                <a:latin typeface="-apple-system"/>
              </a:rPr>
              <a:t>Tordai, H., Torres, O., Csepi, M. </a:t>
            </a:r>
            <a:r>
              <a:rPr lang="en-US" b="0" i="1" dirty="0">
                <a:solidFill>
                  <a:srgbClr val="222222"/>
                </a:solidFill>
                <a:effectLst/>
                <a:latin typeface="-apple-system"/>
              </a:rPr>
              <a:t>et al.</a:t>
            </a:r>
            <a:r>
              <a:rPr lang="en-US" b="0" i="0" dirty="0">
                <a:solidFill>
                  <a:srgbClr val="222222"/>
                </a:solidFill>
                <a:effectLst/>
                <a:latin typeface="-apple-system"/>
              </a:rPr>
              <a:t> Analysis of </a:t>
            </a:r>
            <a:r>
              <a:rPr lang="en-US" b="0" i="0" dirty="0" err="1">
                <a:solidFill>
                  <a:srgbClr val="222222"/>
                </a:solidFill>
                <a:effectLst/>
                <a:latin typeface="-apple-system"/>
              </a:rPr>
              <a:t>AlphaMissense</a:t>
            </a:r>
            <a:r>
              <a:rPr lang="en-US" b="0" i="0" dirty="0">
                <a:solidFill>
                  <a:srgbClr val="222222"/>
                </a:solidFill>
                <a:effectLst/>
                <a:latin typeface="-apple-system"/>
              </a:rPr>
              <a:t> data in different protein groups and structural context. </a:t>
            </a:r>
            <a:r>
              <a:rPr lang="en-US" b="0" i="1" dirty="0">
                <a:solidFill>
                  <a:srgbClr val="222222"/>
                </a:solidFill>
                <a:effectLst/>
                <a:latin typeface="-apple-system"/>
              </a:rPr>
              <a:t>Sci Data</a:t>
            </a:r>
            <a:r>
              <a:rPr lang="en-US" b="0" i="0" dirty="0">
                <a:solidFill>
                  <a:srgbClr val="222222"/>
                </a:solidFill>
                <a:effectLst/>
                <a:latin typeface="-apple-system"/>
              </a:rPr>
              <a:t> </a:t>
            </a:r>
            <a:r>
              <a:rPr lang="en-US" b="1" i="0" dirty="0">
                <a:solidFill>
                  <a:srgbClr val="222222"/>
                </a:solidFill>
                <a:effectLst/>
                <a:latin typeface="-apple-system"/>
              </a:rPr>
              <a:t>11</a:t>
            </a:r>
            <a:r>
              <a:rPr lang="en-US" b="0" i="0" dirty="0">
                <a:solidFill>
                  <a:srgbClr val="222222"/>
                </a:solidFill>
                <a:effectLst/>
                <a:latin typeface="-apple-system"/>
              </a:rPr>
              <a:t>, 495 (2024). https://doi.org/10.1038/s41597-024-03327-8</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67"/>
          <p:cNvSpPr txBox="1">
            <a:spLocks noGrp="1"/>
          </p:cNvSpPr>
          <p:nvPr>
            <p:ph type="title"/>
          </p:nvPr>
        </p:nvSpPr>
        <p:spPr>
          <a:xfrm>
            <a:off x="0" y="0"/>
            <a:ext cx="6541800" cy="1200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SzPts val="990"/>
              <a:buNone/>
            </a:pPr>
            <a:r>
              <a:rPr lang="en-US" sz="3000"/>
              <a:t>AlphaMissense in channels </a:t>
            </a:r>
            <a:br>
              <a:rPr lang="en-US" sz="3000"/>
            </a:br>
            <a:r>
              <a:rPr lang="en-US" sz="3000"/>
              <a:t>and TM parts show high pathogenicity</a:t>
            </a:r>
            <a:endParaRPr sz="3000"/>
          </a:p>
        </p:txBody>
      </p:sp>
      <p:sp>
        <p:nvSpPr>
          <p:cNvPr id="665" name="Google Shape;665;p67"/>
          <p:cNvSpPr txBox="1">
            <a:spLocks noGrp="1"/>
          </p:cNvSpPr>
          <p:nvPr>
            <p:ph type="body" idx="1"/>
          </p:nvPr>
        </p:nvSpPr>
        <p:spPr>
          <a:xfrm>
            <a:off x="0" y="1314975"/>
            <a:ext cx="3561600" cy="2941800"/>
          </a:xfrm>
          <a:prstGeom prst="rect">
            <a:avLst/>
          </a:prstGeom>
        </p:spPr>
        <p:txBody>
          <a:bodyPr spcFirstLastPara="1" wrap="square" lIns="91425" tIns="45700" rIns="91425" bIns="45700" anchor="t" anchorCtr="0">
            <a:normAutofit/>
          </a:bodyPr>
          <a:lstStyle/>
          <a:p>
            <a:pPr marL="457200" lvl="0" indent="-355600" algn="l" rtl="0">
              <a:spcBef>
                <a:spcPts val="1000"/>
              </a:spcBef>
              <a:spcAft>
                <a:spcPts val="0"/>
              </a:spcAft>
              <a:buSzPts val="2000"/>
              <a:buChar char="•"/>
            </a:pPr>
            <a:r>
              <a:rPr lang="en-US" sz="2000"/>
              <a:t>cytochrome P450 family </a:t>
            </a:r>
            <a:endParaRPr sz="2000"/>
          </a:p>
          <a:p>
            <a:pPr marL="457200" lvl="0" indent="-355600" algn="l" rtl="0">
              <a:spcBef>
                <a:spcPts val="0"/>
              </a:spcBef>
              <a:spcAft>
                <a:spcPts val="0"/>
              </a:spcAft>
              <a:buSzPts val="2000"/>
              <a:buChar char="•"/>
            </a:pPr>
            <a:r>
              <a:rPr lang="en-US" sz="2000"/>
              <a:t>GLUT transporters</a:t>
            </a:r>
            <a:endParaRPr sz="2000"/>
          </a:p>
          <a:p>
            <a:pPr marL="0" lvl="0" indent="0" algn="l" rtl="0">
              <a:spcBef>
                <a:spcPts val="1000"/>
              </a:spcBef>
              <a:spcAft>
                <a:spcPts val="0"/>
              </a:spcAft>
              <a:buNone/>
            </a:pPr>
            <a:r>
              <a:rPr lang="en-US" sz="2000"/>
              <a:t>pathogenicity trend:</a:t>
            </a:r>
            <a:endParaRPr sz="2000"/>
          </a:p>
          <a:p>
            <a:pPr marL="457200" lvl="0" indent="-355600" algn="l" rtl="0">
              <a:spcBef>
                <a:spcPts val="1000"/>
              </a:spcBef>
              <a:spcAft>
                <a:spcPts val="0"/>
              </a:spcAft>
              <a:buSzPts val="2000"/>
              <a:buChar char="•"/>
            </a:pPr>
            <a:r>
              <a:rPr lang="en-US" sz="2000" b="1"/>
              <a:t>most: cofactor </a:t>
            </a:r>
            <a:r>
              <a:rPr lang="en-US" sz="2000"/>
              <a:t>environment </a:t>
            </a:r>
            <a:endParaRPr sz="2000"/>
          </a:p>
          <a:p>
            <a:pPr marL="457200" lvl="0" indent="-355600" algn="l" rtl="0">
              <a:spcBef>
                <a:spcPts val="0"/>
              </a:spcBef>
              <a:spcAft>
                <a:spcPts val="0"/>
              </a:spcAft>
              <a:buSzPts val="2000"/>
              <a:buChar char="•"/>
            </a:pPr>
            <a:r>
              <a:rPr lang="en-US" sz="2000" b="1"/>
              <a:t>channels</a:t>
            </a:r>
            <a:endParaRPr sz="2000" b="1"/>
          </a:p>
          <a:p>
            <a:pPr marL="457200" lvl="0" indent="-355600" algn="l" rtl="0">
              <a:spcBef>
                <a:spcPts val="0"/>
              </a:spcBef>
              <a:spcAft>
                <a:spcPts val="0"/>
              </a:spcAft>
              <a:buSzPts val="2000"/>
              <a:buChar char="•"/>
            </a:pPr>
            <a:r>
              <a:rPr lang="en-US" sz="2000" b="1"/>
              <a:t>transmembrane</a:t>
            </a:r>
            <a:r>
              <a:rPr lang="en-US" sz="2000"/>
              <a:t> parts</a:t>
            </a:r>
            <a:endParaRPr sz="2000"/>
          </a:p>
          <a:p>
            <a:pPr marL="457200" lvl="0" indent="-355600" algn="l" rtl="0">
              <a:spcBef>
                <a:spcPts val="0"/>
              </a:spcBef>
              <a:spcAft>
                <a:spcPts val="0"/>
              </a:spcAft>
              <a:buSzPts val="2000"/>
              <a:buChar char="•"/>
            </a:pPr>
            <a:r>
              <a:rPr lang="en-US" sz="2000"/>
              <a:t>least: proteins in general</a:t>
            </a:r>
            <a:endParaRPr sz="2000"/>
          </a:p>
        </p:txBody>
      </p:sp>
      <p:sp>
        <p:nvSpPr>
          <p:cNvPr id="666" name="Google Shape;666;p67"/>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pic>
        <p:nvPicPr>
          <p:cNvPr id="667" name="Google Shape;667;p67"/>
          <p:cNvPicPr preferRelativeResize="0"/>
          <p:nvPr/>
        </p:nvPicPr>
        <p:blipFill rotWithShape="1">
          <a:blip r:embed="rId3">
            <a:alphaModFix/>
          </a:blip>
          <a:srcRect r="51009"/>
          <a:stretch/>
        </p:blipFill>
        <p:spPr>
          <a:xfrm>
            <a:off x="6399200" y="510625"/>
            <a:ext cx="2747075" cy="4256838"/>
          </a:xfrm>
          <a:prstGeom prst="rect">
            <a:avLst/>
          </a:prstGeom>
          <a:noFill/>
          <a:ln>
            <a:noFill/>
          </a:ln>
        </p:spPr>
      </p:pic>
      <p:pic>
        <p:nvPicPr>
          <p:cNvPr id="668" name="Google Shape;668;p67"/>
          <p:cNvPicPr preferRelativeResize="0"/>
          <p:nvPr/>
        </p:nvPicPr>
        <p:blipFill>
          <a:blip r:embed="rId4">
            <a:alphaModFix/>
          </a:blip>
          <a:stretch>
            <a:fillRect/>
          </a:stretch>
        </p:blipFill>
        <p:spPr>
          <a:xfrm>
            <a:off x="3685448" y="1716775"/>
            <a:ext cx="2589913" cy="1794110"/>
          </a:xfrm>
          <a:prstGeom prst="rect">
            <a:avLst/>
          </a:prstGeom>
          <a:noFill/>
          <a:ln>
            <a:noFill/>
          </a:ln>
        </p:spPr>
      </p:pic>
      <p:sp>
        <p:nvSpPr>
          <p:cNvPr id="669" name="Google Shape;669;p67"/>
          <p:cNvSpPr txBox="1"/>
          <p:nvPr/>
        </p:nvSpPr>
        <p:spPr>
          <a:xfrm>
            <a:off x="0" y="3927401"/>
            <a:ext cx="9144000"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rgbClr val="333333"/>
                </a:solidFill>
                <a:highlight>
                  <a:srgbClr val="FFFFFF"/>
                </a:highlight>
                <a:latin typeface="Roboto"/>
                <a:ea typeface="Roboto"/>
                <a:cs typeface="Roboto"/>
                <a:sym typeface="Roboto"/>
              </a:rPr>
              <a:t>Pravda, L., </a:t>
            </a:r>
            <a:r>
              <a:rPr lang="en-US" sz="1200" b="1" dirty="0">
                <a:solidFill>
                  <a:srgbClr val="333333"/>
                </a:solidFill>
                <a:highlight>
                  <a:srgbClr val="FFFFFF"/>
                </a:highlight>
                <a:latin typeface="Roboto"/>
                <a:ea typeface="Roboto"/>
                <a:cs typeface="Roboto"/>
                <a:sym typeface="Roboto"/>
              </a:rPr>
              <a:t>Berka, K.</a:t>
            </a:r>
            <a:r>
              <a:rPr lang="en-US" sz="1200" dirty="0">
                <a:solidFill>
                  <a:srgbClr val="333333"/>
                </a:solidFill>
                <a:highlight>
                  <a:srgbClr val="FFFFFF"/>
                </a:highlight>
                <a:latin typeface="Roboto"/>
                <a:ea typeface="Roboto"/>
                <a:cs typeface="Roboto"/>
                <a:sym typeface="Roboto"/>
              </a:rPr>
              <a:t>, Svobodová </a:t>
            </a:r>
            <a:r>
              <a:rPr lang="en-US" sz="1200" dirty="0" err="1">
                <a:solidFill>
                  <a:srgbClr val="333333"/>
                </a:solidFill>
                <a:highlight>
                  <a:srgbClr val="FFFFFF"/>
                </a:highlight>
                <a:latin typeface="Roboto"/>
                <a:ea typeface="Roboto"/>
                <a:cs typeface="Roboto"/>
                <a:sym typeface="Roboto"/>
              </a:rPr>
              <a:t>Vařeková</a:t>
            </a:r>
            <a:r>
              <a:rPr lang="en-US" sz="1200" dirty="0">
                <a:solidFill>
                  <a:srgbClr val="333333"/>
                </a:solidFill>
                <a:highlight>
                  <a:srgbClr val="FFFFFF"/>
                </a:highlight>
                <a:latin typeface="Roboto"/>
                <a:ea typeface="Roboto"/>
                <a:cs typeface="Roboto"/>
                <a:sym typeface="Roboto"/>
              </a:rPr>
              <a:t>, R. </a:t>
            </a:r>
            <a:r>
              <a:rPr lang="en-US" sz="1200" i="1" dirty="0">
                <a:solidFill>
                  <a:srgbClr val="333333"/>
                </a:solidFill>
                <a:highlight>
                  <a:srgbClr val="FFFFFF"/>
                </a:highlight>
                <a:latin typeface="Roboto"/>
                <a:ea typeface="Roboto"/>
                <a:cs typeface="Roboto"/>
                <a:sym typeface="Roboto"/>
              </a:rPr>
              <a:t>et al.</a:t>
            </a:r>
            <a:r>
              <a:rPr lang="en-US" sz="1200" dirty="0">
                <a:solidFill>
                  <a:srgbClr val="333333"/>
                </a:solidFill>
                <a:highlight>
                  <a:srgbClr val="FFFFFF"/>
                </a:highlight>
                <a:latin typeface="Roboto"/>
                <a:ea typeface="Roboto"/>
                <a:cs typeface="Roboto"/>
                <a:sym typeface="Roboto"/>
              </a:rPr>
              <a:t> Anatomy of enzyme channels. </a:t>
            </a:r>
            <a:br>
              <a:rPr lang="en-US" sz="1200" dirty="0">
                <a:solidFill>
                  <a:srgbClr val="333333"/>
                </a:solidFill>
                <a:highlight>
                  <a:srgbClr val="FFFFFF"/>
                </a:highlight>
                <a:latin typeface="Roboto"/>
                <a:ea typeface="Roboto"/>
                <a:cs typeface="Roboto"/>
                <a:sym typeface="Roboto"/>
              </a:rPr>
            </a:br>
            <a:r>
              <a:rPr lang="en-US" sz="1200" i="1" dirty="0">
                <a:solidFill>
                  <a:srgbClr val="333333"/>
                </a:solidFill>
                <a:highlight>
                  <a:srgbClr val="FFFFFF"/>
                </a:highlight>
                <a:latin typeface="Roboto"/>
                <a:ea typeface="Roboto"/>
                <a:cs typeface="Roboto"/>
                <a:sym typeface="Roboto"/>
              </a:rPr>
              <a:t>BMC Bioinformatics</a:t>
            </a:r>
            <a:r>
              <a:rPr lang="en-US" sz="1200" dirty="0">
                <a:solidFill>
                  <a:srgbClr val="333333"/>
                </a:solidFill>
                <a:highlight>
                  <a:srgbClr val="FFFFFF"/>
                </a:highlight>
                <a:latin typeface="Roboto"/>
                <a:ea typeface="Roboto"/>
                <a:cs typeface="Roboto"/>
                <a:sym typeface="Roboto"/>
              </a:rPr>
              <a:t> 15, 379 (2014). </a:t>
            </a:r>
            <a:r>
              <a:rPr lang="en-US" sz="1200" u="sng" dirty="0">
                <a:solidFill>
                  <a:schemeClr val="hlink"/>
                </a:solidFill>
                <a:highlight>
                  <a:srgbClr val="FFFFFF"/>
                </a:highlight>
                <a:latin typeface="Roboto"/>
                <a:ea typeface="Roboto"/>
                <a:cs typeface="Roboto"/>
                <a:sym typeface="Roboto"/>
                <a:hlinkClick r:id="rId5"/>
              </a:rPr>
              <a:t>https://doi.org/10.1186/s12859-014-0379-x</a:t>
            </a:r>
            <a:endParaRPr sz="1200" dirty="0">
              <a:solidFill>
                <a:srgbClr val="333333"/>
              </a:solidFill>
              <a:highlight>
                <a:srgbClr val="FFFFFF"/>
              </a:highlight>
              <a:latin typeface="Roboto"/>
              <a:ea typeface="Roboto"/>
              <a:cs typeface="Roboto"/>
              <a:sym typeface="Roboto"/>
            </a:endParaRPr>
          </a:p>
          <a:p>
            <a:r>
              <a:rPr lang="en-US" sz="1200" dirty="0">
                <a:solidFill>
                  <a:srgbClr val="333333"/>
                </a:solidFill>
                <a:highlight>
                  <a:srgbClr val="FFFFFF"/>
                </a:highlight>
                <a:latin typeface="Roboto"/>
                <a:ea typeface="Roboto"/>
                <a:cs typeface="Roboto"/>
                <a:sym typeface="Roboto"/>
              </a:rPr>
              <a:t>Špačková</a:t>
            </a:r>
            <a:r>
              <a:rPr lang="cs-CZ" sz="1200" dirty="0">
                <a:solidFill>
                  <a:srgbClr val="333333"/>
                </a:solidFill>
                <a:highlight>
                  <a:srgbClr val="FFFFFF"/>
                </a:highlight>
                <a:latin typeface="Roboto"/>
                <a:ea typeface="Roboto"/>
                <a:cs typeface="Roboto"/>
                <a:sym typeface="Roboto"/>
              </a:rPr>
              <a:t> A</a:t>
            </a:r>
            <a:r>
              <a:rPr lang="en-US" sz="1200" dirty="0">
                <a:solidFill>
                  <a:srgbClr val="333333"/>
                </a:solidFill>
                <a:highlight>
                  <a:srgbClr val="FFFFFF"/>
                </a:highlight>
                <a:latin typeface="Roboto"/>
                <a:ea typeface="Roboto"/>
                <a:cs typeface="Roboto"/>
                <a:sym typeface="Roboto"/>
              </a:rPr>
              <a:t>, </a:t>
            </a:r>
            <a:r>
              <a:rPr lang="en-US" sz="1200" dirty="0" err="1">
                <a:solidFill>
                  <a:srgbClr val="333333"/>
                </a:solidFill>
                <a:highlight>
                  <a:srgbClr val="FFFFFF"/>
                </a:highlight>
                <a:latin typeface="Roboto"/>
                <a:ea typeface="Roboto"/>
                <a:cs typeface="Roboto"/>
                <a:sym typeface="Roboto"/>
              </a:rPr>
              <a:t>Kadášová</a:t>
            </a:r>
            <a:r>
              <a:rPr lang="cs-CZ" sz="1200" dirty="0">
                <a:solidFill>
                  <a:srgbClr val="333333"/>
                </a:solidFill>
                <a:highlight>
                  <a:srgbClr val="FFFFFF"/>
                </a:highlight>
                <a:latin typeface="Roboto"/>
                <a:ea typeface="Roboto"/>
                <a:cs typeface="Roboto"/>
                <a:sym typeface="Roboto"/>
              </a:rPr>
              <a:t> N</a:t>
            </a:r>
            <a:r>
              <a:rPr lang="en-US" sz="1200" dirty="0">
                <a:solidFill>
                  <a:srgbClr val="333333"/>
                </a:solidFill>
                <a:highlight>
                  <a:srgbClr val="FFFFFF"/>
                </a:highlight>
                <a:latin typeface="Roboto"/>
                <a:ea typeface="Roboto"/>
                <a:cs typeface="Roboto"/>
                <a:sym typeface="Roboto"/>
              </a:rPr>
              <a:t>, </a:t>
            </a:r>
            <a:r>
              <a:rPr lang="en-US" sz="1200" dirty="0" err="1">
                <a:solidFill>
                  <a:srgbClr val="333333"/>
                </a:solidFill>
                <a:highlight>
                  <a:srgbClr val="FFFFFF"/>
                </a:highlight>
                <a:latin typeface="Roboto"/>
                <a:ea typeface="Roboto"/>
                <a:cs typeface="Roboto"/>
                <a:sym typeface="Roboto"/>
              </a:rPr>
              <a:t>Hutařová</a:t>
            </a:r>
            <a:r>
              <a:rPr lang="en-US" sz="1200" dirty="0">
                <a:solidFill>
                  <a:srgbClr val="333333"/>
                </a:solidFill>
                <a:highlight>
                  <a:srgbClr val="FFFFFF"/>
                </a:highlight>
                <a:latin typeface="Roboto"/>
                <a:ea typeface="Roboto"/>
                <a:cs typeface="Roboto"/>
                <a:sym typeface="Roboto"/>
              </a:rPr>
              <a:t> </a:t>
            </a:r>
            <a:r>
              <a:rPr lang="en-US" sz="1200" dirty="0" err="1">
                <a:solidFill>
                  <a:srgbClr val="333333"/>
                </a:solidFill>
                <a:highlight>
                  <a:srgbClr val="FFFFFF"/>
                </a:highlight>
                <a:latin typeface="Roboto"/>
                <a:ea typeface="Roboto"/>
                <a:cs typeface="Roboto"/>
                <a:sym typeface="Roboto"/>
              </a:rPr>
              <a:t>Vařeková</a:t>
            </a:r>
            <a:r>
              <a:rPr lang="cs-CZ" sz="1200" dirty="0">
                <a:solidFill>
                  <a:srgbClr val="333333"/>
                </a:solidFill>
                <a:highlight>
                  <a:srgbClr val="FFFFFF"/>
                </a:highlight>
                <a:latin typeface="Roboto"/>
                <a:ea typeface="Roboto"/>
                <a:cs typeface="Roboto"/>
                <a:sym typeface="Roboto"/>
              </a:rPr>
              <a:t> I</a:t>
            </a:r>
            <a:r>
              <a:rPr lang="en-US" sz="1200" dirty="0">
                <a:solidFill>
                  <a:srgbClr val="333333"/>
                </a:solidFill>
                <a:highlight>
                  <a:srgbClr val="FFFFFF"/>
                </a:highlight>
                <a:latin typeface="Roboto"/>
                <a:ea typeface="Roboto"/>
                <a:cs typeface="Roboto"/>
                <a:sym typeface="Roboto"/>
              </a:rPr>
              <a:t>, </a:t>
            </a:r>
            <a:r>
              <a:rPr lang="en-US" sz="1200" b="1" dirty="0">
                <a:solidFill>
                  <a:srgbClr val="333333"/>
                </a:solidFill>
                <a:highlight>
                  <a:srgbClr val="FFFFFF"/>
                </a:highlight>
                <a:latin typeface="Roboto"/>
                <a:ea typeface="Roboto"/>
                <a:cs typeface="Roboto"/>
                <a:sym typeface="Roboto"/>
              </a:rPr>
              <a:t>Berka</a:t>
            </a:r>
            <a:r>
              <a:rPr lang="cs-CZ" sz="1200" b="1" dirty="0">
                <a:solidFill>
                  <a:srgbClr val="333333"/>
                </a:solidFill>
                <a:highlight>
                  <a:srgbClr val="FFFFFF"/>
                </a:highlight>
                <a:latin typeface="Roboto"/>
                <a:ea typeface="Roboto"/>
                <a:cs typeface="Roboto"/>
                <a:sym typeface="Roboto"/>
              </a:rPr>
              <a:t> K</a:t>
            </a:r>
            <a:r>
              <a:rPr lang="cs-CZ" sz="1200" dirty="0">
                <a:solidFill>
                  <a:srgbClr val="333333"/>
                </a:solidFill>
                <a:highlight>
                  <a:srgbClr val="FFFFFF"/>
                </a:highlight>
                <a:latin typeface="Roboto"/>
                <a:ea typeface="Roboto"/>
                <a:cs typeface="Roboto"/>
                <a:sym typeface="Roboto"/>
              </a:rPr>
              <a:t>: </a:t>
            </a:r>
            <a:r>
              <a:rPr lang="en-US" sz="1200" dirty="0">
                <a:solidFill>
                  <a:srgbClr val="333333"/>
                </a:solidFill>
                <a:highlight>
                  <a:srgbClr val="FFFFFF"/>
                </a:highlight>
                <a:latin typeface="Roboto"/>
                <a:ea typeface="Roboto"/>
                <a:cs typeface="Roboto"/>
                <a:sym typeface="Roboto"/>
              </a:rPr>
              <a:t>Pathogenicity Patterns in Cytochrome P450 Family</a:t>
            </a:r>
          </a:p>
          <a:p>
            <a:pPr marL="0" lvl="0" indent="0" algn="l" rtl="0">
              <a:spcBef>
                <a:spcPts val="0"/>
              </a:spcBef>
              <a:spcAft>
                <a:spcPts val="0"/>
              </a:spcAft>
              <a:buNone/>
            </a:pPr>
            <a:r>
              <a:rPr lang="en-US" sz="1200" dirty="0" err="1">
                <a:solidFill>
                  <a:srgbClr val="333333"/>
                </a:solidFill>
                <a:highlight>
                  <a:srgbClr val="FFFFFF"/>
                </a:highlight>
                <a:latin typeface="Roboto"/>
                <a:ea typeface="Roboto"/>
                <a:cs typeface="Roboto"/>
                <a:sym typeface="Roboto"/>
              </a:rPr>
              <a:t>bioRxiv</a:t>
            </a:r>
            <a:r>
              <a:rPr lang="en-US" sz="1200" dirty="0">
                <a:solidFill>
                  <a:srgbClr val="333333"/>
                </a:solidFill>
                <a:highlight>
                  <a:srgbClr val="FFFFFF"/>
                </a:highlight>
                <a:latin typeface="Roboto"/>
                <a:ea typeface="Roboto"/>
                <a:cs typeface="Roboto"/>
                <a:sym typeface="Roboto"/>
              </a:rPr>
              <a:t> 2025.03.30.646180; </a:t>
            </a:r>
            <a:r>
              <a:rPr lang="en-US" sz="1200" dirty="0" err="1">
                <a:solidFill>
                  <a:srgbClr val="333333"/>
                </a:solidFill>
                <a:highlight>
                  <a:srgbClr val="FFFFFF"/>
                </a:highlight>
                <a:latin typeface="Roboto"/>
                <a:ea typeface="Roboto"/>
                <a:cs typeface="Roboto"/>
                <a:sym typeface="Roboto"/>
              </a:rPr>
              <a:t>doi</a:t>
            </a:r>
            <a:r>
              <a:rPr lang="en-US" sz="1200" dirty="0">
                <a:solidFill>
                  <a:srgbClr val="333333"/>
                </a:solidFill>
                <a:highlight>
                  <a:srgbClr val="FFFFFF"/>
                </a:highlight>
                <a:latin typeface="Roboto"/>
                <a:ea typeface="Roboto"/>
                <a:cs typeface="Roboto"/>
                <a:sym typeface="Roboto"/>
              </a:rPr>
              <a:t>: </a:t>
            </a:r>
            <a:r>
              <a:rPr lang="en-US" sz="1200" dirty="0">
                <a:solidFill>
                  <a:srgbClr val="333333"/>
                </a:solidFill>
                <a:highlight>
                  <a:srgbClr val="FFFFFF"/>
                </a:highlight>
                <a:latin typeface="Roboto"/>
                <a:ea typeface="Roboto"/>
                <a:cs typeface="Roboto"/>
                <a:sym typeface="Roboto"/>
                <a:hlinkClick r:id="rId6"/>
              </a:rPr>
              <a:t>https://doi.org/10.1101/2025.03.30.646180</a:t>
            </a:r>
            <a:endParaRPr lang="cs-CZ" sz="1200" dirty="0">
              <a:solidFill>
                <a:srgbClr val="333333"/>
              </a:solidFill>
              <a:highlight>
                <a:srgbClr val="FFFFFF"/>
              </a:highlight>
              <a:latin typeface="Roboto"/>
              <a:ea typeface="Roboto"/>
              <a:cs typeface="Roboto"/>
              <a:sym typeface="Roboto"/>
            </a:endParaRPr>
          </a:p>
          <a:p>
            <a:pPr marL="0" lvl="0" indent="0" algn="l" rtl="0">
              <a:spcBef>
                <a:spcPts val="0"/>
              </a:spcBef>
              <a:spcAft>
                <a:spcPts val="0"/>
              </a:spcAft>
              <a:buNone/>
            </a:pPr>
            <a:r>
              <a:rPr lang="en-US" sz="1200" dirty="0" err="1">
                <a:solidFill>
                  <a:srgbClr val="333333"/>
                </a:solidFill>
                <a:highlight>
                  <a:srgbClr val="FFFFFF"/>
                </a:highlight>
                <a:latin typeface="Roboto"/>
                <a:ea typeface="Roboto"/>
                <a:cs typeface="Roboto"/>
                <a:sym typeface="Roboto"/>
              </a:rPr>
              <a:t>Kadášová</a:t>
            </a:r>
            <a:r>
              <a:rPr lang="en-US" sz="1200" dirty="0">
                <a:solidFill>
                  <a:srgbClr val="333333"/>
                </a:solidFill>
                <a:highlight>
                  <a:srgbClr val="FFFFFF"/>
                </a:highlight>
                <a:latin typeface="Roboto"/>
                <a:ea typeface="Roboto"/>
                <a:cs typeface="Roboto"/>
                <a:sym typeface="Roboto"/>
              </a:rPr>
              <a:t> N, Špačková A, </a:t>
            </a:r>
            <a:r>
              <a:rPr lang="en-US" sz="1200" dirty="0" err="1">
                <a:solidFill>
                  <a:srgbClr val="333333"/>
                </a:solidFill>
                <a:highlight>
                  <a:srgbClr val="FFFFFF"/>
                </a:highlight>
                <a:latin typeface="Roboto"/>
                <a:ea typeface="Roboto"/>
                <a:cs typeface="Roboto"/>
                <a:sym typeface="Roboto"/>
              </a:rPr>
              <a:t>Martinát</a:t>
            </a:r>
            <a:r>
              <a:rPr lang="en-US" sz="1200" dirty="0">
                <a:solidFill>
                  <a:srgbClr val="333333"/>
                </a:solidFill>
                <a:highlight>
                  <a:srgbClr val="FFFFFF"/>
                </a:highlight>
                <a:latin typeface="Roboto"/>
                <a:ea typeface="Roboto"/>
                <a:cs typeface="Roboto"/>
                <a:sym typeface="Roboto"/>
              </a:rPr>
              <a:t> D, </a:t>
            </a:r>
            <a:r>
              <a:rPr lang="en-US" sz="1200" b="1" dirty="0">
                <a:solidFill>
                  <a:srgbClr val="333333"/>
                </a:solidFill>
                <a:highlight>
                  <a:srgbClr val="FFFFFF"/>
                </a:highlight>
                <a:latin typeface="Roboto"/>
                <a:ea typeface="Roboto"/>
                <a:cs typeface="Roboto"/>
                <a:sym typeface="Roboto"/>
              </a:rPr>
              <a:t>Berka K</a:t>
            </a:r>
            <a:r>
              <a:rPr lang="en-US" sz="1200" dirty="0">
                <a:solidFill>
                  <a:srgbClr val="333333"/>
                </a:solidFill>
                <a:highlight>
                  <a:srgbClr val="FFFFFF"/>
                </a:highlight>
                <a:latin typeface="Roboto"/>
                <a:ea typeface="Roboto"/>
                <a:cs typeface="Roboto"/>
                <a:sym typeface="Roboto"/>
              </a:rPr>
              <a:t>: Understanding GLUT Proteins Pathogenicity: Integration of </a:t>
            </a:r>
            <a:r>
              <a:rPr lang="en-US" sz="1200" dirty="0" err="1">
                <a:solidFill>
                  <a:srgbClr val="333333"/>
                </a:solidFill>
                <a:highlight>
                  <a:srgbClr val="FFFFFF"/>
                </a:highlight>
                <a:latin typeface="Roboto"/>
                <a:ea typeface="Roboto"/>
                <a:cs typeface="Roboto"/>
                <a:sym typeface="Roboto"/>
              </a:rPr>
              <a:t>AlphaMissense</a:t>
            </a:r>
            <a:r>
              <a:rPr lang="en-US" sz="1200" dirty="0">
                <a:solidFill>
                  <a:srgbClr val="333333"/>
                </a:solidFill>
                <a:highlight>
                  <a:srgbClr val="FFFFFF"/>
                </a:highlight>
                <a:latin typeface="Roboto"/>
                <a:ea typeface="Roboto"/>
                <a:cs typeface="Roboto"/>
                <a:sym typeface="Roboto"/>
              </a:rPr>
              <a:t>, SIFT, and PolyPhen-2 Predictions, </a:t>
            </a:r>
            <a:r>
              <a:rPr lang="en-US" sz="1200" i="1" dirty="0">
                <a:solidFill>
                  <a:srgbClr val="333333"/>
                </a:solidFill>
                <a:highlight>
                  <a:srgbClr val="FFFFFF"/>
                </a:highlight>
                <a:latin typeface="Roboto"/>
                <a:ea typeface="Roboto"/>
                <a:cs typeface="Roboto"/>
                <a:sym typeface="Roboto"/>
              </a:rPr>
              <a:t>in preparation</a:t>
            </a:r>
            <a:endParaRPr sz="1200" i="1" dirty="0">
              <a:solidFill>
                <a:srgbClr val="333333"/>
              </a:solidFill>
              <a:highlight>
                <a:srgbClr val="FFFFFF"/>
              </a:highlight>
              <a:latin typeface="Roboto"/>
              <a:ea typeface="Roboto"/>
              <a:cs typeface="Roboto"/>
              <a:sym typeface="Roboto"/>
            </a:endParaRPr>
          </a:p>
        </p:txBody>
      </p:sp>
      <p:pic>
        <p:nvPicPr>
          <p:cNvPr id="670" name="Google Shape;670;p67"/>
          <p:cNvPicPr preferRelativeResize="0"/>
          <p:nvPr/>
        </p:nvPicPr>
        <p:blipFill>
          <a:blip r:embed="rId7">
            <a:alphaModFix/>
          </a:blip>
          <a:stretch>
            <a:fillRect/>
          </a:stretch>
        </p:blipFill>
        <p:spPr>
          <a:xfrm>
            <a:off x="8087245" y="76200"/>
            <a:ext cx="657930" cy="396822"/>
          </a:xfrm>
          <a:prstGeom prst="rect">
            <a:avLst/>
          </a:prstGeom>
          <a:noFill/>
          <a:ln>
            <a:noFill/>
          </a:ln>
        </p:spPr>
      </p:pic>
      <p:pic>
        <p:nvPicPr>
          <p:cNvPr id="671" name="Google Shape;671;p67"/>
          <p:cNvPicPr preferRelativeResize="0"/>
          <p:nvPr/>
        </p:nvPicPr>
        <p:blipFill rotWithShape="1">
          <a:blip r:embed="rId8">
            <a:alphaModFix/>
          </a:blip>
          <a:srcRect l="11653" r="9395"/>
          <a:stretch/>
        </p:blipFill>
        <p:spPr>
          <a:xfrm>
            <a:off x="7568996" y="0"/>
            <a:ext cx="518260" cy="540500"/>
          </a:xfrm>
          <a:prstGeom prst="rect">
            <a:avLst/>
          </a:prstGeom>
          <a:noFill/>
          <a:ln>
            <a:noFill/>
          </a:ln>
        </p:spPr>
      </p:pic>
      <p:pic>
        <p:nvPicPr>
          <p:cNvPr id="672" name="Google Shape;672;p67"/>
          <p:cNvPicPr preferRelativeResize="0"/>
          <p:nvPr/>
        </p:nvPicPr>
        <p:blipFill rotWithShape="1">
          <a:blip r:embed="rId9">
            <a:alphaModFix/>
          </a:blip>
          <a:srcRect l="16755" t="24811" r="19367" b="24811"/>
          <a:stretch/>
        </p:blipFill>
        <p:spPr>
          <a:xfrm>
            <a:off x="6687775" y="76195"/>
            <a:ext cx="881204" cy="28610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68"/>
          <p:cNvSpPr txBox="1">
            <a:spLocks noGrp="1"/>
          </p:cNvSpPr>
          <p:nvPr>
            <p:ph type="title"/>
          </p:nvPr>
        </p:nvSpPr>
        <p:spPr>
          <a:xfrm>
            <a:off x="623901" y="1282300"/>
            <a:ext cx="8520000" cy="2139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AF on engineered proteins</a:t>
            </a:r>
            <a:endParaRPr/>
          </a:p>
        </p:txBody>
      </p:sp>
      <p:sp>
        <p:nvSpPr>
          <p:cNvPr id="679" name="Google Shape;679;p68"/>
          <p:cNvSpPr txBox="1">
            <a:spLocks noGrp="1"/>
          </p:cNvSpPr>
          <p:nvPr>
            <p:ph type="body" idx="1"/>
          </p:nvPr>
        </p:nvSpPr>
        <p:spPr>
          <a:xfrm>
            <a:off x="623888" y="3442097"/>
            <a:ext cx="7886700" cy="1125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680" name="Google Shape;680;p68"/>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6">
            <a:extLst>
              <a:ext uri="{FF2B5EF4-FFF2-40B4-BE49-F238E27FC236}">
                <a16:creationId xmlns:a16="http://schemas.microsoft.com/office/drawing/2014/main" id="{AE3AC3F6-AFC3-9B8F-CC8C-8D0FE076B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9590" y="-25957"/>
            <a:ext cx="5898606" cy="5169457"/>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8B289A9F-97C7-27FD-0498-76E410840746}"/>
              </a:ext>
            </a:extLst>
          </p:cNvPr>
          <p:cNvSpPr>
            <a:spLocks noGrp="1"/>
          </p:cNvSpPr>
          <p:nvPr>
            <p:ph type="title"/>
          </p:nvPr>
        </p:nvSpPr>
        <p:spPr>
          <a:xfrm>
            <a:off x="-1" y="273844"/>
            <a:ext cx="3801291" cy="994200"/>
          </a:xfrm>
        </p:spPr>
        <p:txBody>
          <a:bodyPr>
            <a:normAutofit/>
          </a:bodyPr>
          <a:lstStyle/>
          <a:p>
            <a:r>
              <a:rPr lang="cs-CZ" sz="3200" dirty="0" err="1"/>
              <a:t>Why</a:t>
            </a:r>
            <a:r>
              <a:rPr lang="cs-CZ" sz="3200" dirty="0"/>
              <a:t> protein design?</a:t>
            </a:r>
          </a:p>
        </p:txBody>
      </p:sp>
      <p:sp>
        <p:nvSpPr>
          <p:cNvPr id="5" name="TextovéPole 4">
            <a:extLst>
              <a:ext uri="{FF2B5EF4-FFF2-40B4-BE49-F238E27FC236}">
                <a16:creationId xmlns:a16="http://schemas.microsoft.com/office/drawing/2014/main" id="{021BA024-453D-AEE6-44B6-C0EF874E7A9A}"/>
              </a:ext>
            </a:extLst>
          </p:cNvPr>
          <p:cNvSpPr txBox="1"/>
          <p:nvPr/>
        </p:nvSpPr>
        <p:spPr>
          <a:xfrm>
            <a:off x="0" y="3973949"/>
            <a:ext cx="3592286" cy="1169551"/>
          </a:xfrm>
          <a:prstGeom prst="rect">
            <a:avLst/>
          </a:prstGeom>
          <a:noFill/>
        </p:spPr>
        <p:txBody>
          <a:bodyPr wrap="square">
            <a:spAutoFit/>
          </a:bodyPr>
          <a:lstStyle/>
          <a:p>
            <a:r>
              <a:rPr lang="en-US" b="0" i="0" dirty="0" err="1">
                <a:solidFill>
                  <a:srgbClr val="222222"/>
                </a:solidFill>
                <a:effectLst/>
                <a:latin typeface="-apple-system"/>
              </a:rPr>
              <a:t>Listov</a:t>
            </a:r>
            <a:r>
              <a:rPr lang="en-US" b="0" i="0" dirty="0">
                <a:solidFill>
                  <a:srgbClr val="222222"/>
                </a:solidFill>
                <a:effectLst/>
                <a:latin typeface="-apple-system"/>
              </a:rPr>
              <a:t>, D., </a:t>
            </a:r>
            <a:r>
              <a:rPr lang="en-US" b="0" i="0" dirty="0" err="1">
                <a:solidFill>
                  <a:srgbClr val="222222"/>
                </a:solidFill>
                <a:effectLst/>
                <a:latin typeface="-apple-system"/>
              </a:rPr>
              <a:t>Goverde</a:t>
            </a:r>
            <a:r>
              <a:rPr lang="en-US" b="0" i="0" dirty="0">
                <a:solidFill>
                  <a:srgbClr val="222222"/>
                </a:solidFill>
                <a:effectLst/>
                <a:latin typeface="-apple-system"/>
              </a:rPr>
              <a:t>, C.A., Correia, B.E. </a:t>
            </a:r>
            <a:r>
              <a:rPr lang="en-US" b="0" i="1" dirty="0">
                <a:solidFill>
                  <a:srgbClr val="222222"/>
                </a:solidFill>
                <a:effectLst/>
                <a:latin typeface="-apple-system"/>
              </a:rPr>
              <a:t>et al.</a:t>
            </a:r>
            <a:r>
              <a:rPr lang="en-US" b="0" i="0" dirty="0">
                <a:solidFill>
                  <a:srgbClr val="222222"/>
                </a:solidFill>
                <a:effectLst/>
                <a:latin typeface="-apple-system"/>
              </a:rPr>
              <a:t> Opportunities and challenges in design and optimization of protein function. </a:t>
            </a:r>
            <a:r>
              <a:rPr lang="en-US" b="0" i="1" dirty="0">
                <a:solidFill>
                  <a:srgbClr val="222222"/>
                </a:solidFill>
                <a:effectLst/>
                <a:latin typeface="-apple-system"/>
              </a:rPr>
              <a:t>Nat Rev Mol Cell Biol</a:t>
            </a:r>
            <a:r>
              <a:rPr lang="en-US" b="0" i="0" dirty="0">
                <a:solidFill>
                  <a:srgbClr val="222222"/>
                </a:solidFill>
                <a:effectLst/>
                <a:latin typeface="-apple-system"/>
              </a:rPr>
              <a:t> </a:t>
            </a:r>
            <a:r>
              <a:rPr lang="en-US" b="1" i="0" dirty="0">
                <a:solidFill>
                  <a:srgbClr val="222222"/>
                </a:solidFill>
                <a:effectLst/>
                <a:latin typeface="-apple-system"/>
              </a:rPr>
              <a:t>25</a:t>
            </a:r>
            <a:r>
              <a:rPr lang="en-US" b="0" i="0" dirty="0">
                <a:solidFill>
                  <a:srgbClr val="222222"/>
                </a:solidFill>
                <a:effectLst/>
                <a:latin typeface="-apple-system"/>
              </a:rPr>
              <a:t>, 639–653 (2024). https://doi.org/10.1038/s41580-024-00718-y</a:t>
            </a:r>
            <a:endParaRPr lang="cs-CZ" dirty="0"/>
          </a:p>
        </p:txBody>
      </p:sp>
      <p:sp>
        <p:nvSpPr>
          <p:cNvPr id="6" name="Zástupný text 5">
            <a:extLst>
              <a:ext uri="{FF2B5EF4-FFF2-40B4-BE49-F238E27FC236}">
                <a16:creationId xmlns:a16="http://schemas.microsoft.com/office/drawing/2014/main" id="{CB3A82BC-9F26-3711-45E8-1325A88EE486}"/>
              </a:ext>
            </a:extLst>
          </p:cNvPr>
          <p:cNvSpPr>
            <a:spLocks noGrp="1"/>
          </p:cNvSpPr>
          <p:nvPr>
            <p:ph type="body" idx="1"/>
          </p:nvPr>
        </p:nvSpPr>
        <p:spPr>
          <a:xfrm>
            <a:off x="628650" y="1567845"/>
            <a:ext cx="2454184" cy="3064774"/>
          </a:xfrm>
        </p:spPr>
        <p:txBody>
          <a:bodyPr/>
          <a:lstStyle/>
          <a:p>
            <a:endParaRPr lang="en-US" dirty="0"/>
          </a:p>
        </p:txBody>
      </p:sp>
    </p:spTree>
    <p:extLst>
      <p:ext uri="{BB962C8B-B14F-4D97-AF65-F5344CB8AC3E}">
        <p14:creationId xmlns:p14="http://schemas.microsoft.com/office/powerpoint/2010/main" val="14783607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69"/>
          <p:cNvSpPr txBox="1">
            <a:spLocks noGrp="1"/>
          </p:cNvSpPr>
          <p:nvPr>
            <p:ph type="title"/>
          </p:nvPr>
        </p:nvSpPr>
        <p:spPr>
          <a:xfrm>
            <a:off x="306950" y="130200"/>
            <a:ext cx="6837900" cy="994200"/>
          </a:xfrm>
          <a:prstGeom prst="rect">
            <a:avLst/>
          </a:prstGeom>
        </p:spPr>
        <p:txBody>
          <a:bodyPr spcFirstLastPara="1" wrap="square" lIns="91425" tIns="45700" rIns="91425" bIns="45700" anchor="ctr" anchorCtr="0">
            <a:normAutofit/>
          </a:bodyPr>
          <a:lstStyle/>
          <a:p>
            <a:pPr marL="0" lvl="0" indent="0" algn="l" rtl="0">
              <a:lnSpc>
                <a:spcPct val="115000"/>
              </a:lnSpc>
              <a:spcBef>
                <a:spcPts val="2400"/>
              </a:spcBef>
              <a:spcAft>
                <a:spcPts val="0"/>
              </a:spcAft>
              <a:buNone/>
            </a:pPr>
            <a:endParaRPr sz="2300" b="1">
              <a:latin typeface="Arial"/>
              <a:ea typeface="Arial"/>
              <a:cs typeface="Arial"/>
              <a:sym typeface="Arial"/>
            </a:endParaRPr>
          </a:p>
          <a:p>
            <a:pPr marL="0" lvl="0" indent="0" algn="l" rtl="0">
              <a:spcBef>
                <a:spcPts val="600"/>
              </a:spcBef>
              <a:spcAft>
                <a:spcPts val="0"/>
              </a:spcAft>
              <a:buNone/>
            </a:pPr>
            <a:endParaRPr/>
          </a:p>
        </p:txBody>
      </p:sp>
      <p:sp>
        <p:nvSpPr>
          <p:cNvPr id="687" name="Google Shape;687;p69"/>
          <p:cNvSpPr txBox="1">
            <a:spLocks noGrp="1"/>
          </p:cNvSpPr>
          <p:nvPr>
            <p:ph type="sldNum" idx="12"/>
          </p:nvPr>
        </p:nvSpPr>
        <p:spPr>
          <a:xfrm>
            <a:off x="6553550" y="4747706"/>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
        <p:nvSpPr>
          <p:cNvPr id="688" name="Google Shape;688;p69"/>
          <p:cNvSpPr txBox="1"/>
          <p:nvPr/>
        </p:nvSpPr>
        <p:spPr>
          <a:xfrm>
            <a:off x="306950" y="0"/>
            <a:ext cx="82461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300">
                <a:latin typeface="Calibri"/>
                <a:ea typeface="Calibri"/>
                <a:cs typeface="Calibri"/>
                <a:sym typeface="Calibri"/>
              </a:rPr>
              <a:t>Alphafold 2 requires MSA for start -&gt; language models (pLM) - e.g. </a:t>
            </a:r>
            <a:r>
              <a:rPr lang="en-US" sz="2300" b="1">
                <a:latin typeface="Calibri"/>
                <a:ea typeface="Calibri"/>
                <a:cs typeface="Calibri"/>
                <a:sym typeface="Calibri"/>
              </a:rPr>
              <a:t>ESMfold</a:t>
            </a:r>
            <a:endParaRPr sz="2300">
              <a:latin typeface="Calibri"/>
              <a:ea typeface="Calibri"/>
              <a:cs typeface="Calibri"/>
              <a:sym typeface="Calibri"/>
            </a:endParaRPr>
          </a:p>
        </p:txBody>
      </p:sp>
      <p:sp>
        <p:nvSpPr>
          <p:cNvPr id="689" name="Google Shape;689;p69"/>
          <p:cNvSpPr txBox="1"/>
          <p:nvPr/>
        </p:nvSpPr>
        <p:spPr>
          <a:xfrm>
            <a:off x="0" y="4618550"/>
            <a:ext cx="8368500" cy="53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50">
                <a:solidFill>
                  <a:srgbClr val="595959"/>
                </a:solidFill>
                <a:highlight>
                  <a:srgbClr val="FFFFFF"/>
                </a:highlight>
                <a:latin typeface="Roboto"/>
                <a:ea typeface="Roboto"/>
                <a:cs typeface="Roboto"/>
                <a:sym typeface="Roboto"/>
              </a:rPr>
              <a:t>Zeming Lin </a:t>
            </a:r>
            <a:r>
              <a:rPr lang="en-US" sz="1050" i="1">
                <a:solidFill>
                  <a:srgbClr val="595959"/>
                </a:solidFill>
                <a:highlight>
                  <a:srgbClr val="FFFFFF"/>
                </a:highlight>
                <a:latin typeface="Roboto"/>
                <a:ea typeface="Roboto"/>
                <a:cs typeface="Roboto"/>
                <a:sym typeface="Roboto"/>
              </a:rPr>
              <a:t>et al. </a:t>
            </a:r>
            <a:r>
              <a:rPr lang="en-US" sz="1050">
                <a:solidFill>
                  <a:srgbClr val="595959"/>
                </a:solidFill>
                <a:highlight>
                  <a:srgbClr val="FFFFFF"/>
                </a:highlight>
                <a:latin typeface="Roboto"/>
                <a:ea typeface="Roboto"/>
                <a:cs typeface="Roboto"/>
                <a:sym typeface="Roboto"/>
              </a:rPr>
              <a:t>Evolutionary-scale prediction of atomic-level protein structure with a language model. </a:t>
            </a:r>
            <a:r>
              <a:rPr lang="en-US" sz="1050" i="1">
                <a:solidFill>
                  <a:srgbClr val="595959"/>
                </a:solidFill>
                <a:highlight>
                  <a:srgbClr val="FFFFFF"/>
                </a:highlight>
                <a:latin typeface="Roboto"/>
                <a:ea typeface="Roboto"/>
                <a:cs typeface="Roboto"/>
                <a:sym typeface="Roboto"/>
              </a:rPr>
              <a:t>Science 379</a:t>
            </a:r>
            <a:r>
              <a:rPr lang="en-US" sz="1050">
                <a:solidFill>
                  <a:srgbClr val="595959"/>
                </a:solidFill>
                <a:highlight>
                  <a:srgbClr val="FFFFFF"/>
                </a:highlight>
                <a:latin typeface="Roboto"/>
                <a:ea typeface="Roboto"/>
                <a:cs typeface="Roboto"/>
                <a:sym typeface="Roboto"/>
              </a:rPr>
              <a:t>, 1123-1130 (2023). DOI:</a:t>
            </a:r>
            <a:r>
              <a:rPr lang="en-US" sz="1050" u="sng">
                <a:solidFill>
                  <a:srgbClr val="85150E"/>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10.1126/science.ade2574</a:t>
            </a:r>
            <a:endParaRPr/>
          </a:p>
        </p:txBody>
      </p:sp>
      <p:pic>
        <p:nvPicPr>
          <p:cNvPr id="690" name="Google Shape;690;p69"/>
          <p:cNvPicPr preferRelativeResize="0"/>
          <p:nvPr/>
        </p:nvPicPr>
        <p:blipFill>
          <a:blip r:embed="rId4">
            <a:alphaModFix/>
          </a:blip>
          <a:stretch>
            <a:fillRect/>
          </a:stretch>
        </p:blipFill>
        <p:spPr>
          <a:xfrm>
            <a:off x="1600388" y="648775"/>
            <a:ext cx="5943227" cy="4022724"/>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70"/>
          <p:cNvSpPr txBox="1">
            <a:spLocks noGrp="1"/>
          </p:cNvSpPr>
          <p:nvPr>
            <p:ph type="title"/>
          </p:nvPr>
        </p:nvSpPr>
        <p:spPr>
          <a:xfrm>
            <a:off x="126750" y="0"/>
            <a:ext cx="88905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Reversed prediction - ProteinMPNN</a:t>
            </a:r>
            <a:endParaRPr/>
          </a:p>
        </p:txBody>
      </p:sp>
      <p:sp>
        <p:nvSpPr>
          <p:cNvPr id="697" name="Google Shape;697;p70"/>
          <p:cNvSpPr txBox="1">
            <a:spLocks noGrp="1"/>
          </p:cNvSpPr>
          <p:nvPr>
            <p:ph type="body" idx="1"/>
          </p:nvPr>
        </p:nvSpPr>
        <p:spPr>
          <a:xfrm>
            <a:off x="628650" y="1095901"/>
            <a:ext cx="7886700" cy="3637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550" b="1">
                <a:solidFill>
                  <a:srgbClr val="333333"/>
                </a:solidFill>
                <a:highlight>
                  <a:srgbClr val="FFFFFF"/>
                </a:highlight>
                <a:latin typeface="Times New Roman"/>
                <a:ea typeface="Times New Roman"/>
                <a:cs typeface="Times New Roman"/>
                <a:sym typeface="Times New Roman"/>
              </a:rPr>
              <a:t>find sequence to a given structural feature</a:t>
            </a:r>
            <a:endParaRPr sz="1550" b="1">
              <a:solidFill>
                <a:srgbClr val="333333"/>
              </a:solidFill>
              <a:highlight>
                <a:srgbClr val="FFFFFF"/>
              </a:highlight>
              <a:latin typeface="Times New Roman"/>
              <a:ea typeface="Times New Roman"/>
              <a:cs typeface="Times New Roman"/>
              <a:sym typeface="Times New Roman"/>
            </a:endParaRPr>
          </a:p>
          <a:p>
            <a:pPr marL="0" lvl="0" indent="0" algn="l" rtl="0">
              <a:spcBef>
                <a:spcPts val="1000"/>
              </a:spcBef>
              <a:spcAft>
                <a:spcPts val="0"/>
              </a:spcAft>
              <a:buNone/>
            </a:pPr>
            <a:r>
              <a:rPr lang="en-US" sz="1350">
                <a:solidFill>
                  <a:srgbClr val="333333"/>
                </a:solidFill>
                <a:highlight>
                  <a:srgbClr val="FFFFFF"/>
                </a:highlight>
                <a:latin typeface="Times New Roman"/>
                <a:ea typeface="Times New Roman"/>
                <a:cs typeface="Times New Roman"/>
                <a:sym typeface="Times New Roman"/>
              </a:rPr>
              <a:t>-&gt; applicability to almost any protein sequence design problem</a:t>
            </a:r>
            <a:endParaRPr/>
          </a:p>
        </p:txBody>
      </p:sp>
      <p:sp>
        <p:nvSpPr>
          <p:cNvPr id="698" name="Google Shape;698;p70"/>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
        <p:nvSpPr>
          <p:cNvPr id="699" name="Google Shape;699;p70"/>
          <p:cNvSpPr txBox="1"/>
          <p:nvPr/>
        </p:nvSpPr>
        <p:spPr>
          <a:xfrm>
            <a:off x="0" y="4434225"/>
            <a:ext cx="8326500" cy="77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50">
                <a:solidFill>
                  <a:srgbClr val="595959"/>
                </a:solidFill>
                <a:highlight>
                  <a:srgbClr val="FFFFFF"/>
                </a:highlight>
                <a:latin typeface="Roboto"/>
                <a:ea typeface="Roboto"/>
                <a:cs typeface="Roboto"/>
                <a:sym typeface="Roboto"/>
              </a:rPr>
              <a:t>J. Dauparas …, Baker D, </a:t>
            </a:r>
            <a:r>
              <a:rPr lang="en-US" sz="1050" i="1">
                <a:solidFill>
                  <a:srgbClr val="595959"/>
                </a:solidFill>
                <a:highlight>
                  <a:srgbClr val="FFFFFF"/>
                </a:highlight>
                <a:latin typeface="Roboto"/>
                <a:ea typeface="Roboto"/>
                <a:cs typeface="Roboto"/>
                <a:sym typeface="Roboto"/>
              </a:rPr>
              <a:t>et al. </a:t>
            </a:r>
            <a:r>
              <a:rPr lang="en-US" sz="1050">
                <a:solidFill>
                  <a:srgbClr val="595959"/>
                </a:solidFill>
                <a:highlight>
                  <a:srgbClr val="FFFFFF"/>
                </a:highlight>
                <a:latin typeface="Roboto"/>
                <a:ea typeface="Roboto"/>
                <a:cs typeface="Roboto"/>
                <a:sym typeface="Roboto"/>
              </a:rPr>
              <a:t>Robust deep learning–based protein sequence design using ProteinMPNN. </a:t>
            </a:r>
            <a:r>
              <a:rPr lang="en-US" sz="1050" i="1">
                <a:solidFill>
                  <a:srgbClr val="595959"/>
                </a:solidFill>
                <a:highlight>
                  <a:srgbClr val="FFFFFF"/>
                </a:highlight>
                <a:latin typeface="Roboto"/>
                <a:ea typeface="Roboto"/>
                <a:cs typeface="Roboto"/>
                <a:sym typeface="Roboto"/>
              </a:rPr>
              <a:t>Science </a:t>
            </a:r>
            <a:r>
              <a:rPr lang="en-US" sz="1050" b="1">
                <a:solidFill>
                  <a:srgbClr val="595959"/>
                </a:solidFill>
                <a:highlight>
                  <a:srgbClr val="FFFFFF"/>
                </a:highlight>
                <a:latin typeface="Roboto"/>
                <a:ea typeface="Roboto"/>
                <a:cs typeface="Roboto"/>
                <a:sym typeface="Roboto"/>
              </a:rPr>
              <a:t>378</a:t>
            </a:r>
            <a:r>
              <a:rPr lang="en-US" sz="1050">
                <a:solidFill>
                  <a:srgbClr val="595959"/>
                </a:solidFill>
                <a:highlight>
                  <a:srgbClr val="FFFFFF"/>
                </a:highlight>
                <a:latin typeface="Roboto"/>
                <a:ea typeface="Roboto"/>
                <a:cs typeface="Roboto"/>
                <a:sym typeface="Roboto"/>
              </a:rPr>
              <a:t>, 49-56(2022). DOI:</a:t>
            </a:r>
            <a:r>
              <a:rPr lang="en-US" sz="1050">
                <a:solidFill>
                  <a:srgbClr val="CA2015"/>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10.1126/science.add2187</a:t>
            </a:r>
            <a:endParaRPr>
              <a:highlight>
                <a:srgbClr val="FFFFFF"/>
              </a:highlight>
              <a:latin typeface="Roboto"/>
              <a:ea typeface="Roboto"/>
              <a:cs typeface="Roboto"/>
              <a:sym typeface="Roboto"/>
            </a:endParaRPr>
          </a:p>
          <a:p>
            <a:pPr marL="0" lvl="0" indent="0" algn="l" rtl="0">
              <a:spcBef>
                <a:spcPts val="0"/>
              </a:spcBef>
              <a:spcAft>
                <a:spcPts val="0"/>
              </a:spcAft>
              <a:buNone/>
            </a:pPr>
            <a:r>
              <a:rPr lang="en-US" u="sng">
                <a:solidFill>
                  <a:schemeClr val="hlink"/>
                </a:solidFill>
                <a:hlinkClick r:id="rId4"/>
              </a:rPr>
              <a:t>https://github.com/dauparas/ProteinMPNN</a:t>
            </a:r>
            <a:r>
              <a:rPr lang="en-US"/>
              <a:t> </a:t>
            </a:r>
            <a:endParaRPr/>
          </a:p>
        </p:txBody>
      </p:sp>
      <p:pic>
        <p:nvPicPr>
          <p:cNvPr id="700" name="Google Shape;700;p70"/>
          <p:cNvPicPr preferRelativeResize="0"/>
          <p:nvPr/>
        </p:nvPicPr>
        <p:blipFill>
          <a:blip r:embed="rId5">
            <a:alphaModFix/>
          </a:blip>
          <a:stretch>
            <a:fillRect/>
          </a:stretch>
        </p:blipFill>
        <p:spPr>
          <a:xfrm>
            <a:off x="1101701" y="1828589"/>
            <a:ext cx="6342595" cy="2547025"/>
          </a:xfrm>
          <a:prstGeom prst="rect">
            <a:avLst/>
          </a:prstGeom>
          <a:noFill/>
          <a:ln>
            <a:noFill/>
          </a:ln>
        </p:spPr>
      </p:pic>
      <p:pic>
        <p:nvPicPr>
          <p:cNvPr id="701" name="Google Shape;701;p70"/>
          <p:cNvPicPr preferRelativeResize="0"/>
          <p:nvPr/>
        </p:nvPicPr>
        <p:blipFill>
          <a:blip r:embed="rId6">
            <a:alphaModFix/>
          </a:blip>
          <a:stretch>
            <a:fillRect/>
          </a:stretch>
        </p:blipFill>
        <p:spPr>
          <a:xfrm>
            <a:off x="7674800" y="1187675"/>
            <a:ext cx="1219200" cy="1219200"/>
          </a:xfrm>
          <a:prstGeom prst="rect">
            <a:avLst/>
          </a:prstGeom>
          <a:noFill/>
          <a:ln>
            <a:noFill/>
          </a:ln>
        </p:spPr>
      </p:pic>
      <p:sp>
        <p:nvSpPr>
          <p:cNvPr id="702" name="Google Shape;702;p70"/>
          <p:cNvSpPr txBox="1"/>
          <p:nvPr/>
        </p:nvSpPr>
        <p:spPr>
          <a:xfrm>
            <a:off x="7140425" y="2415263"/>
            <a:ext cx="2176800" cy="597900"/>
          </a:xfrm>
          <a:prstGeom prst="rect">
            <a:avLst/>
          </a:prstGeom>
          <a:noFill/>
          <a:ln>
            <a:noFill/>
          </a:ln>
        </p:spPr>
        <p:txBody>
          <a:bodyPr spcFirstLastPara="1" wrap="square" lIns="91425" tIns="91425" rIns="91425" bIns="91425" anchor="t" anchorCtr="0">
            <a:spAutoFit/>
          </a:bodyPr>
          <a:lstStyle/>
          <a:p>
            <a:pPr marL="0" lvl="0" indent="0" algn="ctr" rtl="0">
              <a:lnSpc>
                <a:spcPct val="107916"/>
              </a:lnSpc>
              <a:spcBef>
                <a:spcPts val="0"/>
              </a:spcBef>
              <a:spcAft>
                <a:spcPts val="0"/>
              </a:spcAft>
              <a:buNone/>
            </a:pPr>
            <a:r>
              <a:rPr lang="en-US" sz="850" b="1" cap="small">
                <a:solidFill>
                  <a:srgbClr val="123693"/>
                </a:solidFill>
                <a:latin typeface="Helvetica Neue"/>
                <a:ea typeface="Helvetica Neue"/>
                <a:cs typeface="Helvetica Neue"/>
                <a:sym typeface="Helvetica Neue"/>
              </a:rPr>
              <a:t>DAVID BAKER</a:t>
            </a:r>
            <a:endParaRPr sz="850" b="1" cap="small">
              <a:solidFill>
                <a:srgbClr val="123693"/>
              </a:solidFill>
              <a:latin typeface="Helvetica Neue"/>
              <a:ea typeface="Helvetica Neue"/>
              <a:cs typeface="Helvetica Neue"/>
              <a:sym typeface="Helvetica Neue"/>
            </a:endParaRPr>
          </a:p>
          <a:p>
            <a:pPr marL="0" marR="0" lvl="0" indent="0" algn="ctr" rtl="0">
              <a:lnSpc>
                <a:spcPct val="107916"/>
              </a:lnSpc>
              <a:spcBef>
                <a:spcPts val="0"/>
              </a:spcBef>
              <a:spcAft>
                <a:spcPts val="0"/>
              </a:spcAft>
              <a:buNone/>
            </a:pPr>
            <a:r>
              <a:rPr lang="en-US" sz="850" cap="small">
                <a:solidFill>
                  <a:srgbClr val="123693"/>
                </a:solidFill>
                <a:latin typeface="Helvetica Neue"/>
                <a:ea typeface="Helvetica Neue"/>
                <a:cs typeface="Helvetica Neue"/>
                <a:sym typeface="Helvetica Neue"/>
              </a:rPr>
              <a:t>Institute for Protein Design</a:t>
            </a:r>
            <a:endParaRPr sz="850" cap="small">
              <a:solidFill>
                <a:srgbClr val="123693"/>
              </a:solidFill>
              <a:latin typeface="Helvetica Neue"/>
              <a:ea typeface="Helvetica Neue"/>
              <a:cs typeface="Helvetica Neue"/>
              <a:sym typeface="Helvetica Neue"/>
            </a:endParaRPr>
          </a:p>
          <a:p>
            <a:pPr marL="0" marR="0" lvl="0" indent="0" algn="ctr" rtl="0">
              <a:lnSpc>
                <a:spcPct val="107916"/>
              </a:lnSpc>
              <a:spcBef>
                <a:spcPts val="0"/>
              </a:spcBef>
              <a:spcAft>
                <a:spcPts val="0"/>
              </a:spcAft>
              <a:buNone/>
            </a:pPr>
            <a:r>
              <a:rPr lang="en-US" sz="850" cap="small">
                <a:solidFill>
                  <a:srgbClr val="123693"/>
                </a:solidFill>
                <a:latin typeface="Helvetica Neue"/>
                <a:ea typeface="Helvetica Neue"/>
                <a:cs typeface="Helvetica Neue"/>
                <a:sym typeface="Helvetica Neue"/>
              </a:rPr>
              <a:t>University of Washington</a:t>
            </a:r>
            <a:endParaRPr sz="850" cap="small">
              <a:solidFill>
                <a:srgbClr val="123693"/>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1"/>
          <p:cNvSpPr txBox="1">
            <a:spLocks noGrp="1"/>
          </p:cNvSpPr>
          <p:nvPr>
            <p:ph type="title"/>
          </p:nvPr>
        </p:nvSpPr>
        <p:spPr>
          <a:xfrm>
            <a:off x="628650" y="259650"/>
            <a:ext cx="62793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71" name="Google Shape;471;p51"/>
          <p:cNvSpPr txBox="1"/>
          <p:nvPr/>
        </p:nvSpPr>
        <p:spPr>
          <a:xfrm>
            <a:off x="1389560" y="4602338"/>
            <a:ext cx="59241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u="sng">
                <a:solidFill>
                  <a:schemeClr val="hlink"/>
                </a:solidFill>
                <a:hlinkClick r:id="rId3"/>
              </a:rPr>
              <a:t>https://www.alphafold.ebi.ac.uk/</a:t>
            </a:r>
            <a:r>
              <a:rPr lang="en-US" sz="2600"/>
              <a:t> </a:t>
            </a:r>
            <a:endParaRPr sz="2600"/>
          </a:p>
        </p:txBody>
      </p:sp>
      <p:sp>
        <p:nvSpPr>
          <p:cNvPr id="472" name="Google Shape;472;p51"/>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pic>
        <p:nvPicPr>
          <p:cNvPr id="473" name="Google Shape;473;p51"/>
          <p:cNvPicPr preferRelativeResize="0"/>
          <p:nvPr/>
        </p:nvPicPr>
        <p:blipFill>
          <a:blip r:embed="rId4">
            <a:alphaModFix/>
          </a:blip>
          <a:stretch>
            <a:fillRect/>
          </a:stretch>
        </p:blipFill>
        <p:spPr>
          <a:xfrm>
            <a:off x="0" y="109800"/>
            <a:ext cx="9016952" cy="3989868"/>
          </a:xfrm>
          <a:prstGeom prst="rect">
            <a:avLst/>
          </a:prstGeom>
          <a:noFill/>
          <a:ln>
            <a:noFill/>
          </a:ln>
        </p:spPr>
      </p:pic>
      <p:pic>
        <p:nvPicPr>
          <p:cNvPr id="474" name="Google Shape;474;p51"/>
          <p:cNvPicPr preferRelativeResize="0"/>
          <p:nvPr/>
        </p:nvPicPr>
        <p:blipFill rotWithShape="1">
          <a:blip r:embed="rId5">
            <a:alphaModFix/>
          </a:blip>
          <a:srcRect b="21396"/>
          <a:stretch/>
        </p:blipFill>
        <p:spPr>
          <a:xfrm>
            <a:off x="224625" y="4506039"/>
            <a:ext cx="1016000" cy="438750"/>
          </a:xfrm>
          <a:prstGeom prst="rect">
            <a:avLst/>
          </a:prstGeom>
          <a:noFill/>
          <a:ln>
            <a:noFill/>
          </a:ln>
        </p:spPr>
      </p:pic>
      <p:sp>
        <p:nvSpPr>
          <p:cNvPr id="475" name="Google Shape;475;p51"/>
          <p:cNvSpPr txBox="1"/>
          <p:nvPr/>
        </p:nvSpPr>
        <p:spPr>
          <a:xfrm>
            <a:off x="1502350" y="3782000"/>
            <a:ext cx="7641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"This will be one of the most important datasets since the mapping of the Human Genome."</a:t>
            </a:r>
            <a:endParaRPr/>
          </a:p>
          <a:p>
            <a:pPr marL="0" lvl="0" indent="0" algn="l" rtl="0">
              <a:spcBef>
                <a:spcPts val="0"/>
              </a:spcBef>
              <a:spcAft>
                <a:spcPts val="0"/>
              </a:spcAft>
              <a:buNone/>
            </a:pPr>
            <a:r>
              <a:rPr lang="en-US"/>
              <a:t>Professor Ewan Birney</a:t>
            </a:r>
            <a:endParaRPr/>
          </a:p>
          <a:p>
            <a:pPr marL="0" lvl="0" indent="0" algn="l" rtl="0">
              <a:spcBef>
                <a:spcPts val="0"/>
              </a:spcBef>
              <a:spcAft>
                <a:spcPts val="0"/>
              </a:spcAft>
              <a:buNone/>
            </a:pPr>
            <a:r>
              <a:rPr lang="en-US"/>
              <a:t>EMBL Deputy Director General and EMBL-EBI Director</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71"/>
          <p:cNvSpPr txBox="1">
            <a:spLocks noGrp="1"/>
          </p:cNvSpPr>
          <p:nvPr>
            <p:ph type="title"/>
          </p:nvPr>
        </p:nvSpPr>
        <p:spPr>
          <a:xfrm>
            <a:off x="536850" y="38019"/>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Chroma</a:t>
            </a:r>
            <a:endParaRPr/>
          </a:p>
        </p:txBody>
      </p:sp>
      <p:sp>
        <p:nvSpPr>
          <p:cNvPr id="709" name="Google Shape;709;p71"/>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710" name="Google Shape;710;p71"/>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pic>
        <p:nvPicPr>
          <p:cNvPr id="711" name="Google Shape;711;p71"/>
          <p:cNvPicPr preferRelativeResize="0"/>
          <p:nvPr/>
        </p:nvPicPr>
        <p:blipFill>
          <a:blip r:embed="rId3">
            <a:alphaModFix/>
          </a:blip>
          <a:stretch>
            <a:fillRect/>
          </a:stretch>
        </p:blipFill>
        <p:spPr>
          <a:xfrm>
            <a:off x="3" y="1268050"/>
            <a:ext cx="5857658" cy="3010575"/>
          </a:xfrm>
          <a:prstGeom prst="rect">
            <a:avLst/>
          </a:prstGeom>
          <a:noFill/>
          <a:ln>
            <a:noFill/>
          </a:ln>
        </p:spPr>
      </p:pic>
      <p:pic>
        <p:nvPicPr>
          <p:cNvPr id="712" name="Google Shape;712;p71"/>
          <p:cNvPicPr preferRelativeResize="0"/>
          <p:nvPr/>
        </p:nvPicPr>
        <p:blipFill>
          <a:blip r:embed="rId4">
            <a:alphaModFix/>
          </a:blip>
          <a:stretch>
            <a:fillRect/>
          </a:stretch>
        </p:blipFill>
        <p:spPr>
          <a:xfrm>
            <a:off x="5924548" y="1041694"/>
            <a:ext cx="3219450" cy="3590925"/>
          </a:xfrm>
          <a:prstGeom prst="rect">
            <a:avLst/>
          </a:prstGeom>
          <a:noFill/>
          <a:ln>
            <a:noFill/>
          </a:ln>
        </p:spPr>
      </p:pic>
      <p:sp>
        <p:nvSpPr>
          <p:cNvPr id="713" name="Google Shape;713;p71"/>
          <p:cNvSpPr txBox="1"/>
          <p:nvPr/>
        </p:nvSpPr>
        <p:spPr>
          <a:xfrm>
            <a:off x="0" y="4615625"/>
            <a:ext cx="91440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222222"/>
                </a:solidFill>
                <a:highlight>
                  <a:srgbClr val="FFFFFF"/>
                </a:highlight>
                <a:latin typeface="Roboto"/>
                <a:ea typeface="Roboto"/>
                <a:cs typeface="Roboto"/>
                <a:sym typeface="Roboto"/>
              </a:rPr>
              <a:t>Ingraham, J.B et al </a:t>
            </a:r>
            <a:r>
              <a:rPr lang="en-US" sz="1200" i="1">
                <a:solidFill>
                  <a:srgbClr val="222222"/>
                </a:solidFill>
                <a:highlight>
                  <a:srgbClr val="FFFFFF"/>
                </a:highlight>
                <a:latin typeface="Roboto"/>
                <a:ea typeface="Roboto"/>
                <a:cs typeface="Roboto"/>
                <a:sym typeface="Roboto"/>
              </a:rPr>
              <a:t>et al.</a:t>
            </a:r>
            <a:r>
              <a:rPr lang="en-US" sz="1200">
                <a:solidFill>
                  <a:srgbClr val="222222"/>
                </a:solidFill>
                <a:highlight>
                  <a:srgbClr val="FFFFFF"/>
                </a:highlight>
                <a:latin typeface="Roboto"/>
                <a:ea typeface="Roboto"/>
                <a:cs typeface="Roboto"/>
                <a:sym typeface="Roboto"/>
              </a:rPr>
              <a:t> Illuminating protein space with a programmable generative model. </a:t>
            </a:r>
            <a:r>
              <a:rPr lang="en-US" sz="1200" i="1">
                <a:solidFill>
                  <a:srgbClr val="222222"/>
                </a:solidFill>
                <a:highlight>
                  <a:srgbClr val="FFFFFF"/>
                </a:highlight>
                <a:latin typeface="Roboto"/>
                <a:ea typeface="Roboto"/>
                <a:cs typeface="Roboto"/>
                <a:sym typeface="Roboto"/>
              </a:rPr>
              <a:t>Nature</a:t>
            </a:r>
            <a:r>
              <a:rPr lang="en-US" sz="1200">
                <a:solidFill>
                  <a:srgbClr val="222222"/>
                </a:solidFill>
                <a:highlight>
                  <a:srgbClr val="FFFFFF"/>
                </a:highlight>
                <a:latin typeface="Roboto"/>
                <a:ea typeface="Roboto"/>
                <a:cs typeface="Roboto"/>
                <a:sym typeface="Roboto"/>
              </a:rPr>
              <a:t> 623, 1070–1078 (2023). </a:t>
            </a:r>
            <a:r>
              <a:rPr lang="en-US" sz="1200" u="sng">
                <a:solidFill>
                  <a:schemeClr val="hlink"/>
                </a:solidFill>
                <a:highlight>
                  <a:srgbClr val="FFFFFF"/>
                </a:highlight>
                <a:latin typeface="Roboto"/>
                <a:ea typeface="Roboto"/>
                <a:cs typeface="Roboto"/>
                <a:sym typeface="Roboto"/>
                <a:hlinkClick r:id="rId5"/>
              </a:rPr>
              <a:t>https://doi.org/10.1038/s41586-023-06728-8</a:t>
            </a:r>
            <a:r>
              <a:rPr lang="en-US" sz="1200">
                <a:solidFill>
                  <a:srgbClr val="222222"/>
                </a:solidFill>
                <a:highlight>
                  <a:srgbClr val="FFFFFF"/>
                </a:highlight>
                <a:latin typeface="Roboto"/>
                <a:ea typeface="Roboto"/>
                <a:cs typeface="Roboto"/>
                <a:sym typeface="Roboto"/>
              </a:rPr>
              <a:t> </a:t>
            </a:r>
            <a:r>
              <a:rPr lang="en-US" sz="1350">
                <a:solidFill>
                  <a:srgbClr val="222222"/>
                </a:solidFill>
                <a:highlight>
                  <a:srgbClr val="FFFFFF"/>
                </a:highlight>
                <a:latin typeface="Times New Roman"/>
                <a:ea typeface="Times New Roman"/>
                <a:cs typeface="Times New Roman"/>
                <a:sym typeface="Times New Roman"/>
              </a:rPr>
              <a:t> </a:t>
            </a:r>
            <a:r>
              <a:rPr lang="en-US" sz="1350" u="sng">
                <a:solidFill>
                  <a:srgbClr val="006699"/>
                </a:solidFill>
                <a:highlight>
                  <a:srgbClr val="FFFFFF"/>
                </a:highlight>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https://github.com/generatebio/chroma</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302073-856A-6013-1C52-273B7DABBD87}"/>
              </a:ext>
            </a:extLst>
          </p:cNvPr>
          <p:cNvSpPr>
            <a:spLocks noGrp="1"/>
          </p:cNvSpPr>
          <p:nvPr>
            <p:ph type="title"/>
          </p:nvPr>
        </p:nvSpPr>
        <p:spPr>
          <a:xfrm>
            <a:off x="246743" y="273844"/>
            <a:ext cx="8268607" cy="994200"/>
          </a:xfrm>
        </p:spPr>
        <p:txBody>
          <a:bodyPr/>
          <a:lstStyle/>
          <a:p>
            <a:r>
              <a:rPr lang="cs-CZ" dirty="0"/>
              <a:t>R</a:t>
            </a:r>
            <a:r>
              <a:rPr lang="en-US" dirty="0"/>
              <a:t>F </a:t>
            </a:r>
            <a:r>
              <a:rPr lang="cs-CZ" dirty="0" err="1"/>
              <a:t>diffusion</a:t>
            </a:r>
            <a:r>
              <a:rPr lang="en-US" dirty="0"/>
              <a:t> </a:t>
            </a:r>
            <a:r>
              <a:rPr lang="cs-CZ" dirty="0"/>
              <a:t>2</a:t>
            </a:r>
            <a:endParaRPr lang="en-US" dirty="0"/>
          </a:p>
        </p:txBody>
      </p:sp>
      <p:sp>
        <p:nvSpPr>
          <p:cNvPr id="3" name="Zástupný text 2">
            <a:extLst>
              <a:ext uri="{FF2B5EF4-FFF2-40B4-BE49-F238E27FC236}">
                <a16:creationId xmlns:a16="http://schemas.microsoft.com/office/drawing/2014/main" id="{6D665C06-417A-3540-9673-ADE98CCC085D}"/>
              </a:ext>
            </a:extLst>
          </p:cNvPr>
          <p:cNvSpPr>
            <a:spLocks noGrp="1"/>
          </p:cNvSpPr>
          <p:nvPr>
            <p:ph type="body" idx="1"/>
          </p:nvPr>
        </p:nvSpPr>
        <p:spPr>
          <a:xfrm>
            <a:off x="246744" y="1369219"/>
            <a:ext cx="3261690" cy="3263400"/>
          </a:xfrm>
        </p:spPr>
        <p:txBody>
          <a:bodyPr/>
          <a:lstStyle/>
          <a:p>
            <a:r>
              <a:rPr lang="en-US" dirty="0"/>
              <a:t>De novo enzyme design based on reaction intermediate structures</a:t>
            </a:r>
          </a:p>
        </p:txBody>
      </p:sp>
      <p:sp>
        <p:nvSpPr>
          <p:cNvPr id="4" name="Zástupný symbol pro číslo snímku 3">
            <a:extLst>
              <a:ext uri="{FF2B5EF4-FFF2-40B4-BE49-F238E27FC236}">
                <a16:creationId xmlns:a16="http://schemas.microsoft.com/office/drawing/2014/main" id="{AB70CB29-1CB2-8FA2-AB5B-CD5399273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71</a:t>
            </a:fld>
            <a:endParaRPr lang="en-US"/>
          </a:p>
        </p:txBody>
      </p:sp>
      <p:pic>
        <p:nvPicPr>
          <p:cNvPr id="6" name="Obrázek 5">
            <a:extLst>
              <a:ext uri="{FF2B5EF4-FFF2-40B4-BE49-F238E27FC236}">
                <a16:creationId xmlns:a16="http://schemas.microsoft.com/office/drawing/2014/main" id="{1F3827B9-A79B-403F-6CC3-15C9D3300409}"/>
              </a:ext>
            </a:extLst>
          </p:cNvPr>
          <p:cNvPicPr>
            <a:picLocks noChangeAspect="1"/>
          </p:cNvPicPr>
          <p:nvPr/>
        </p:nvPicPr>
        <p:blipFill>
          <a:blip r:embed="rId2"/>
          <a:stretch>
            <a:fillRect/>
          </a:stretch>
        </p:blipFill>
        <p:spPr>
          <a:xfrm>
            <a:off x="3508433" y="0"/>
            <a:ext cx="5635567" cy="5143500"/>
          </a:xfrm>
          <a:prstGeom prst="rect">
            <a:avLst/>
          </a:prstGeom>
        </p:spPr>
      </p:pic>
      <p:sp>
        <p:nvSpPr>
          <p:cNvPr id="8" name="TextovéPole 7">
            <a:extLst>
              <a:ext uri="{FF2B5EF4-FFF2-40B4-BE49-F238E27FC236}">
                <a16:creationId xmlns:a16="http://schemas.microsoft.com/office/drawing/2014/main" id="{89643D3D-A82D-F1B2-F4D3-0CEADC017B3C}"/>
              </a:ext>
            </a:extLst>
          </p:cNvPr>
          <p:cNvSpPr txBox="1"/>
          <p:nvPr/>
        </p:nvSpPr>
        <p:spPr>
          <a:xfrm>
            <a:off x="0" y="4620280"/>
            <a:ext cx="4572000" cy="523220"/>
          </a:xfrm>
          <a:prstGeom prst="rect">
            <a:avLst/>
          </a:prstGeom>
          <a:noFill/>
        </p:spPr>
        <p:txBody>
          <a:bodyPr wrap="square">
            <a:spAutoFit/>
          </a:bodyPr>
          <a:lstStyle/>
          <a:p>
            <a:pPr fontAlgn="base">
              <a:spcBef>
                <a:spcPts val="375"/>
              </a:spcBef>
            </a:pPr>
            <a:r>
              <a:rPr lang="en-US" b="0" i="0" dirty="0">
                <a:solidFill>
                  <a:srgbClr val="333333"/>
                </a:solidFill>
                <a:effectLst/>
                <a:latin typeface="GillSansRegular"/>
              </a:rPr>
              <a:t>Ahern W</a:t>
            </a:r>
            <a:r>
              <a:rPr lang="en-US" b="0" i="0" dirty="0">
                <a:solidFill>
                  <a:srgbClr val="333333"/>
                </a:solidFill>
                <a:effectLst/>
                <a:latin typeface="inherit"/>
              </a:rPr>
              <a:t>, </a:t>
            </a:r>
            <a:r>
              <a:rPr lang="en-US" b="0" i="0" dirty="0">
                <a:solidFill>
                  <a:srgbClr val="333333"/>
                </a:solidFill>
                <a:effectLst/>
                <a:latin typeface="GillSansRegular"/>
              </a:rPr>
              <a:t>…</a:t>
            </a:r>
            <a:r>
              <a:rPr lang="en-US" b="0" i="0" dirty="0">
                <a:solidFill>
                  <a:srgbClr val="333333"/>
                </a:solidFill>
                <a:effectLst/>
                <a:latin typeface="inherit"/>
              </a:rPr>
              <a:t>, </a:t>
            </a:r>
            <a:r>
              <a:rPr lang="en-US" b="0" i="0" dirty="0">
                <a:solidFill>
                  <a:srgbClr val="333333"/>
                </a:solidFill>
                <a:effectLst/>
                <a:latin typeface="GillSansRegular"/>
              </a:rPr>
              <a:t>Baker D</a:t>
            </a:r>
            <a:r>
              <a:rPr lang="en-US" dirty="0">
                <a:solidFill>
                  <a:srgbClr val="333333"/>
                </a:solidFill>
                <a:latin typeface="GillSansRegular"/>
              </a:rPr>
              <a:t>: </a:t>
            </a:r>
            <a:r>
              <a:rPr lang="en-US" b="0" i="0" dirty="0">
                <a:solidFill>
                  <a:srgbClr val="000000"/>
                </a:solidFill>
                <a:effectLst/>
                <a:latin typeface="GillSansRegular"/>
              </a:rPr>
              <a:t>Atom level enzyme active site scaffolding using RFdiffusion2. </a:t>
            </a:r>
            <a:r>
              <a:rPr lang="en-US" b="0" i="0" dirty="0" err="1">
                <a:solidFill>
                  <a:srgbClr val="333333"/>
                </a:solidFill>
                <a:effectLst/>
                <a:latin typeface="inherit"/>
              </a:rPr>
              <a:t>bioRxiv</a:t>
            </a:r>
            <a:r>
              <a:rPr lang="en-US" b="0" i="0" dirty="0">
                <a:solidFill>
                  <a:srgbClr val="333333"/>
                </a:solidFill>
                <a:effectLst/>
                <a:latin typeface="inherit"/>
              </a:rPr>
              <a:t> 2025.04.09.648075; </a:t>
            </a:r>
            <a:endParaRPr lang="en-US" b="0" i="0" dirty="0">
              <a:solidFill>
                <a:srgbClr val="333333"/>
              </a:solidFill>
              <a:effectLst/>
              <a:latin typeface="Helvetica Neue" panose="020B0604020202020204" charset="0"/>
            </a:endParaRPr>
          </a:p>
        </p:txBody>
      </p:sp>
    </p:spTree>
    <p:extLst>
      <p:ext uri="{BB962C8B-B14F-4D97-AF65-F5344CB8AC3E}">
        <p14:creationId xmlns:p14="http://schemas.microsoft.com/office/powerpoint/2010/main" val="24442303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0B14A4-67F0-70F0-3631-D0E67BC781C3}"/>
              </a:ext>
            </a:extLst>
          </p:cNvPr>
          <p:cNvSpPr>
            <a:spLocks noGrp="1"/>
          </p:cNvSpPr>
          <p:nvPr>
            <p:ph type="title"/>
          </p:nvPr>
        </p:nvSpPr>
        <p:spPr/>
        <p:txBody>
          <a:bodyPr>
            <a:normAutofit fontScale="90000"/>
          </a:bodyPr>
          <a:lstStyle/>
          <a:p>
            <a:r>
              <a:rPr lang="en-US" dirty="0"/>
              <a:t>PINAL – natural language processing protein design</a:t>
            </a:r>
          </a:p>
        </p:txBody>
      </p:sp>
      <p:sp>
        <p:nvSpPr>
          <p:cNvPr id="3" name="Zástupný text 2">
            <a:extLst>
              <a:ext uri="{FF2B5EF4-FFF2-40B4-BE49-F238E27FC236}">
                <a16:creationId xmlns:a16="http://schemas.microsoft.com/office/drawing/2014/main" id="{E0EAAE7F-C7D0-5BC8-D991-E8E529407894}"/>
              </a:ext>
            </a:extLst>
          </p:cNvPr>
          <p:cNvSpPr>
            <a:spLocks noGrp="1"/>
          </p:cNvSpPr>
          <p:nvPr>
            <p:ph type="body" idx="1"/>
          </p:nvPr>
        </p:nvSpPr>
        <p:spPr/>
        <p:txBody>
          <a:bodyPr/>
          <a:lstStyle/>
          <a:p>
            <a:endParaRPr lang="en-US"/>
          </a:p>
        </p:txBody>
      </p:sp>
      <p:sp>
        <p:nvSpPr>
          <p:cNvPr id="4" name="Zástupný symbol pro číslo snímku 3">
            <a:extLst>
              <a:ext uri="{FF2B5EF4-FFF2-40B4-BE49-F238E27FC236}">
                <a16:creationId xmlns:a16="http://schemas.microsoft.com/office/drawing/2014/main" id="{D95FF319-3515-BE93-F35D-3D8EF11FDF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72</a:t>
            </a:fld>
            <a:endParaRPr lang="en-US"/>
          </a:p>
        </p:txBody>
      </p:sp>
      <p:pic>
        <p:nvPicPr>
          <p:cNvPr id="6" name="Obrázek 5">
            <a:extLst>
              <a:ext uri="{FF2B5EF4-FFF2-40B4-BE49-F238E27FC236}">
                <a16:creationId xmlns:a16="http://schemas.microsoft.com/office/drawing/2014/main" id="{25282D01-0453-8A9A-2EC1-19FD63D703C1}"/>
              </a:ext>
            </a:extLst>
          </p:cNvPr>
          <p:cNvPicPr>
            <a:picLocks noChangeAspect="1"/>
          </p:cNvPicPr>
          <p:nvPr/>
        </p:nvPicPr>
        <p:blipFill>
          <a:blip r:embed="rId2"/>
          <a:stretch>
            <a:fillRect/>
          </a:stretch>
        </p:blipFill>
        <p:spPr>
          <a:xfrm>
            <a:off x="1480457" y="1238601"/>
            <a:ext cx="7438571" cy="3362916"/>
          </a:xfrm>
          <a:prstGeom prst="rect">
            <a:avLst/>
          </a:prstGeom>
        </p:spPr>
      </p:pic>
      <p:sp>
        <p:nvSpPr>
          <p:cNvPr id="8" name="TextovéPole 7">
            <a:extLst>
              <a:ext uri="{FF2B5EF4-FFF2-40B4-BE49-F238E27FC236}">
                <a16:creationId xmlns:a16="http://schemas.microsoft.com/office/drawing/2014/main" id="{2072854E-FE33-AB13-F255-374DDEC8E7DB}"/>
              </a:ext>
            </a:extLst>
          </p:cNvPr>
          <p:cNvSpPr txBox="1"/>
          <p:nvPr/>
        </p:nvSpPr>
        <p:spPr>
          <a:xfrm>
            <a:off x="108857" y="4601517"/>
            <a:ext cx="4572000" cy="523220"/>
          </a:xfrm>
          <a:prstGeom prst="rect">
            <a:avLst/>
          </a:prstGeom>
          <a:noFill/>
        </p:spPr>
        <p:txBody>
          <a:bodyPr wrap="square">
            <a:spAutoFit/>
          </a:bodyPr>
          <a:lstStyle/>
          <a:p>
            <a:pPr fontAlgn="base">
              <a:spcBef>
                <a:spcPts val="375"/>
              </a:spcBef>
            </a:pPr>
            <a:r>
              <a:rPr lang="en-US" b="0" i="0" dirty="0">
                <a:solidFill>
                  <a:srgbClr val="333333"/>
                </a:solidFill>
                <a:effectLst/>
                <a:latin typeface="GillSansRegular"/>
              </a:rPr>
              <a:t>Dai F, et al. </a:t>
            </a:r>
            <a:r>
              <a:rPr lang="en-US" b="0" i="0" dirty="0">
                <a:solidFill>
                  <a:srgbClr val="000000"/>
                </a:solidFill>
                <a:effectLst/>
                <a:latin typeface="GillSansRegular"/>
              </a:rPr>
              <a:t>Toward </a:t>
            </a:r>
            <a:r>
              <a:rPr lang="en-US" b="0" i="1" dirty="0">
                <a:solidFill>
                  <a:srgbClr val="000000"/>
                </a:solidFill>
                <a:effectLst/>
                <a:latin typeface="inherit"/>
              </a:rPr>
              <a:t>De Novo</a:t>
            </a:r>
            <a:r>
              <a:rPr lang="en-US" b="0" i="0" dirty="0">
                <a:solidFill>
                  <a:srgbClr val="000000"/>
                </a:solidFill>
                <a:effectLst/>
                <a:latin typeface="GillSansRegular"/>
              </a:rPr>
              <a:t> Protein Design from Natural Language. </a:t>
            </a:r>
            <a:r>
              <a:rPr lang="en-US" b="0" i="0" dirty="0" err="1">
                <a:solidFill>
                  <a:srgbClr val="333333"/>
                </a:solidFill>
                <a:effectLst/>
                <a:latin typeface="inherit"/>
              </a:rPr>
              <a:t>bioRxiv</a:t>
            </a:r>
            <a:r>
              <a:rPr lang="en-US" b="0" i="0" dirty="0">
                <a:solidFill>
                  <a:srgbClr val="333333"/>
                </a:solidFill>
                <a:effectLst/>
                <a:latin typeface="inherit"/>
              </a:rPr>
              <a:t> 2024.08.01.606258</a:t>
            </a:r>
            <a:endParaRPr lang="en-US" b="0" i="0" dirty="0">
              <a:solidFill>
                <a:srgbClr val="333333"/>
              </a:solidFill>
              <a:effectLst/>
              <a:latin typeface="Helvetica Neue" panose="020B0604020202020204" charset="0"/>
            </a:endParaRPr>
          </a:p>
        </p:txBody>
      </p:sp>
      <p:sp>
        <p:nvSpPr>
          <p:cNvPr id="10" name="TextovéPole 9">
            <a:extLst>
              <a:ext uri="{FF2B5EF4-FFF2-40B4-BE49-F238E27FC236}">
                <a16:creationId xmlns:a16="http://schemas.microsoft.com/office/drawing/2014/main" id="{58B364F1-8550-EE67-01CF-F116CC0E80D3}"/>
              </a:ext>
            </a:extLst>
          </p:cNvPr>
          <p:cNvSpPr txBox="1"/>
          <p:nvPr/>
        </p:nvSpPr>
        <p:spPr>
          <a:xfrm>
            <a:off x="5192485" y="4733386"/>
            <a:ext cx="4572000" cy="307777"/>
          </a:xfrm>
          <a:prstGeom prst="rect">
            <a:avLst/>
          </a:prstGeom>
          <a:noFill/>
        </p:spPr>
        <p:txBody>
          <a:bodyPr wrap="square">
            <a:spAutoFit/>
          </a:bodyPr>
          <a:lstStyle/>
          <a:p>
            <a:r>
              <a:rPr lang="en-US" dirty="0">
                <a:hlinkClick r:id="rId3"/>
              </a:rPr>
              <a:t>http://www.denovo-pinal.com/</a:t>
            </a:r>
            <a:r>
              <a:rPr lang="en-US" dirty="0"/>
              <a:t> </a:t>
            </a:r>
          </a:p>
        </p:txBody>
      </p:sp>
    </p:spTree>
    <p:extLst>
      <p:ext uri="{BB962C8B-B14F-4D97-AF65-F5344CB8AC3E}">
        <p14:creationId xmlns:p14="http://schemas.microsoft.com/office/powerpoint/2010/main" val="11507073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72"/>
          <p:cNvSpPr txBox="1">
            <a:spLocks noGrp="1"/>
          </p:cNvSpPr>
          <p:nvPr>
            <p:ph type="title"/>
          </p:nvPr>
        </p:nvSpPr>
        <p:spPr>
          <a:xfrm>
            <a:off x="623888" y="1282304"/>
            <a:ext cx="7886700" cy="2139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AF on ligands</a:t>
            </a:r>
            <a:endParaRPr/>
          </a:p>
        </p:txBody>
      </p:sp>
      <p:sp>
        <p:nvSpPr>
          <p:cNvPr id="720" name="Google Shape;720;p72"/>
          <p:cNvSpPr txBox="1">
            <a:spLocks noGrp="1"/>
          </p:cNvSpPr>
          <p:nvPr>
            <p:ph type="body" idx="1"/>
          </p:nvPr>
        </p:nvSpPr>
        <p:spPr>
          <a:xfrm>
            <a:off x="623888" y="3442097"/>
            <a:ext cx="7886700" cy="1125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721" name="Google Shape;721;p72"/>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3"/>
          <p:cNvSpPr txBox="1">
            <a:spLocks noGrp="1"/>
          </p:cNvSpPr>
          <p:nvPr>
            <p:ph type="title"/>
          </p:nvPr>
        </p:nvSpPr>
        <p:spPr>
          <a:xfrm>
            <a:off x="0" y="0"/>
            <a:ext cx="8671500" cy="994200"/>
          </a:xfrm>
          <a:prstGeom prst="rect">
            <a:avLst/>
          </a:prstGeom>
        </p:spPr>
        <p:txBody>
          <a:bodyPr spcFirstLastPara="1" wrap="square" lIns="91425" tIns="45700" rIns="91425" bIns="45700" anchor="ctr" anchorCtr="0">
            <a:normAutofit fontScale="90000"/>
          </a:bodyPr>
          <a:lstStyle/>
          <a:p>
            <a:pPr marL="457200" lvl="0" indent="0" algn="l" rtl="0">
              <a:lnSpc>
                <a:spcPct val="115000"/>
              </a:lnSpc>
              <a:spcBef>
                <a:spcPts val="0"/>
              </a:spcBef>
              <a:spcAft>
                <a:spcPts val="0"/>
              </a:spcAft>
              <a:buNone/>
            </a:pPr>
            <a:r>
              <a:rPr lang="en-US" sz="3000">
                <a:latin typeface="Arial"/>
                <a:ea typeface="Arial"/>
                <a:cs typeface="Arial"/>
                <a:sym typeface="Arial"/>
              </a:rPr>
              <a:t>Alphafold can be filled with </a:t>
            </a:r>
            <a:r>
              <a:rPr lang="en-US" sz="3000" b="1">
                <a:latin typeface="Arial"/>
                <a:ea typeface="Arial"/>
                <a:cs typeface="Arial"/>
                <a:sym typeface="Arial"/>
              </a:rPr>
              <a:t>ligands and cofactors</a:t>
            </a:r>
            <a:endParaRPr sz="3000"/>
          </a:p>
        </p:txBody>
      </p:sp>
      <p:sp>
        <p:nvSpPr>
          <p:cNvPr id="728" name="Google Shape;728;p73"/>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
        <p:nvSpPr>
          <p:cNvPr id="729" name="Google Shape;729;p73"/>
          <p:cNvSpPr txBox="1"/>
          <p:nvPr/>
        </p:nvSpPr>
        <p:spPr>
          <a:xfrm>
            <a:off x="359850" y="4757025"/>
            <a:ext cx="458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730" name="Google Shape;730;p73"/>
          <p:cNvSpPr txBox="1"/>
          <p:nvPr/>
        </p:nvSpPr>
        <p:spPr>
          <a:xfrm>
            <a:off x="1549975" y="4501106"/>
            <a:ext cx="702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731" name="Google Shape;731;p73"/>
          <p:cNvSpPr txBox="1"/>
          <p:nvPr/>
        </p:nvSpPr>
        <p:spPr>
          <a:xfrm>
            <a:off x="258975" y="2061684"/>
            <a:ext cx="3000000" cy="378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endParaRPr/>
          </a:p>
        </p:txBody>
      </p:sp>
      <p:sp>
        <p:nvSpPr>
          <p:cNvPr id="732" name="Google Shape;732;p73"/>
          <p:cNvSpPr txBox="1"/>
          <p:nvPr/>
        </p:nvSpPr>
        <p:spPr>
          <a:xfrm>
            <a:off x="4942350" y="4698413"/>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733" name="Google Shape;733;p73"/>
          <p:cNvPicPr preferRelativeResize="0"/>
          <p:nvPr/>
        </p:nvPicPr>
        <p:blipFill>
          <a:blip r:embed="rId3">
            <a:alphaModFix/>
          </a:blip>
          <a:stretch>
            <a:fillRect/>
          </a:stretch>
        </p:blipFill>
        <p:spPr>
          <a:xfrm>
            <a:off x="474650" y="818281"/>
            <a:ext cx="6908223" cy="3132957"/>
          </a:xfrm>
          <a:prstGeom prst="rect">
            <a:avLst/>
          </a:prstGeom>
          <a:noFill/>
          <a:ln>
            <a:noFill/>
          </a:ln>
        </p:spPr>
      </p:pic>
      <p:sp>
        <p:nvSpPr>
          <p:cNvPr id="734" name="Google Shape;734;p73"/>
          <p:cNvSpPr txBox="1"/>
          <p:nvPr/>
        </p:nvSpPr>
        <p:spPr>
          <a:xfrm>
            <a:off x="4183850" y="35510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4"/>
              </a:rPr>
              <a:t>https://alphafill.eu/</a:t>
            </a:r>
            <a:r>
              <a:rPr lang="en-US"/>
              <a:t> </a:t>
            </a:r>
            <a:endParaRPr/>
          </a:p>
        </p:txBody>
      </p:sp>
      <p:sp>
        <p:nvSpPr>
          <p:cNvPr id="735" name="Google Shape;735;p73"/>
          <p:cNvSpPr txBox="1"/>
          <p:nvPr/>
        </p:nvSpPr>
        <p:spPr>
          <a:xfrm>
            <a:off x="0" y="4589400"/>
            <a:ext cx="6828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222222"/>
                </a:solidFill>
                <a:highlight>
                  <a:srgbClr val="FFFFFF"/>
                </a:highlight>
                <a:latin typeface="Roboto"/>
                <a:ea typeface="Roboto"/>
                <a:cs typeface="Roboto"/>
                <a:sym typeface="Roboto"/>
              </a:rPr>
              <a:t>Hekkelman, M.L., de Vries, I., Joosten, R.P. </a:t>
            </a:r>
            <a:r>
              <a:rPr lang="en-US" sz="1200" i="1">
                <a:solidFill>
                  <a:srgbClr val="222222"/>
                </a:solidFill>
                <a:highlight>
                  <a:srgbClr val="FFFFFF"/>
                </a:highlight>
                <a:latin typeface="Roboto"/>
                <a:ea typeface="Roboto"/>
                <a:cs typeface="Roboto"/>
                <a:sym typeface="Roboto"/>
              </a:rPr>
              <a:t>et al.</a:t>
            </a:r>
            <a:r>
              <a:rPr lang="en-US" sz="1200">
                <a:solidFill>
                  <a:srgbClr val="222222"/>
                </a:solidFill>
                <a:highlight>
                  <a:srgbClr val="FFFFFF"/>
                </a:highlight>
                <a:latin typeface="Roboto"/>
                <a:ea typeface="Roboto"/>
                <a:cs typeface="Roboto"/>
                <a:sym typeface="Roboto"/>
              </a:rPr>
              <a:t> AlphaFill: enriching AlphaFold models with ligands and cofactors. </a:t>
            </a:r>
            <a:r>
              <a:rPr lang="en-US" sz="1200" i="1">
                <a:solidFill>
                  <a:srgbClr val="222222"/>
                </a:solidFill>
                <a:highlight>
                  <a:srgbClr val="FFFFFF"/>
                </a:highlight>
                <a:latin typeface="Roboto"/>
                <a:ea typeface="Roboto"/>
                <a:cs typeface="Roboto"/>
                <a:sym typeface="Roboto"/>
              </a:rPr>
              <a:t>Nat Methods</a:t>
            </a:r>
            <a:r>
              <a:rPr lang="en-US" sz="1200">
                <a:solidFill>
                  <a:srgbClr val="222222"/>
                </a:solidFill>
                <a:highlight>
                  <a:srgbClr val="FFFFFF"/>
                </a:highlight>
                <a:latin typeface="Roboto"/>
                <a:ea typeface="Roboto"/>
                <a:cs typeface="Roboto"/>
                <a:sym typeface="Roboto"/>
              </a:rPr>
              <a:t> 20, 205–213 (2023). </a:t>
            </a:r>
            <a:r>
              <a:rPr lang="en-US" sz="1200" u="sng">
                <a:solidFill>
                  <a:schemeClr val="hlink"/>
                </a:solidFill>
                <a:highlight>
                  <a:srgbClr val="FFFFFF"/>
                </a:highlight>
                <a:latin typeface="Roboto"/>
                <a:ea typeface="Roboto"/>
                <a:cs typeface="Roboto"/>
                <a:sym typeface="Roboto"/>
                <a:hlinkClick r:id="rId5"/>
              </a:rPr>
              <a:t>https://doi.org/10.1038/s41592-022-01685-y</a:t>
            </a:r>
            <a:r>
              <a:rPr lang="en-US" sz="1200">
                <a:solidFill>
                  <a:srgbClr val="222222"/>
                </a:solidFill>
                <a:highlight>
                  <a:srgbClr val="FFFFFF"/>
                </a:highlight>
                <a:latin typeface="Roboto"/>
                <a:ea typeface="Roboto"/>
                <a:cs typeface="Roboto"/>
                <a:sym typeface="Roboto"/>
              </a:rPr>
              <a:t>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74"/>
          <p:cNvSpPr txBox="1"/>
          <p:nvPr/>
        </p:nvSpPr>
        <p:spPr>
          <a:xfrm>
            <a:off x="0" y="0"/>
            <a:ext cx="91440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AlphaFold models good enough for </a:t>
            </a:r>
            <a:r>
              <a:rPr lang="en-US" sz="3000" b="1">
                <a:solidFill>
                  <a:schemeClr val="dk1"/>
                </a:solidFill>
                <a:latin typeface="Calibri"/>
                <a:ea typeface="Calibri"/>
                <a:cs typeface="Calibri"/>
                <a:sym typeface="Calibri"/>
              </a:rPr>
              <a:t>drug design</a:t>
            </a:r>
            <a:r>
              <a:rPr lang="en-US" sz="3000">
                <a:solidFill>
                  <a:schemeClr val="dk1"/>
                </a:solidFill>
                <a:latin typeface="Calibri"/>
                <a:ea typeface="Calibri"/>
                <a:cs typeface="Calibri"/>
                <a:sym typeface="Calibri"/>
              </a:rPr>
              <a:t>?</a:t>
            </a:r>
            <a:endParaRPr sz="3000"/>
          </a:p>
        </p:txBody>
      </p:sp>
      <p:sp>
        <p:nvSpPr>
          <p:cNvPr id="742" name="Google Shape;742;p74"/>
          <p:cNvSpPr/>
          <p:nvPr/>
        </p:nvSpPr>
        <p:spPr>
          <a:xfrm>
            <a:off x="0" y="671525"/>
            <a:ext cx="3749400" cy="3708000"/>
          </a:xfrm>
          <a:prstGeom prst="rect">
            <a:avLst/>
          </a:prstGeom>
          <a:noFill/>
          <a:ln>
            <a:noFill/>
          </a:ln>
        </p:spPr>
        <p:txBody>
          <a:bodyPr spcFirstLastPara="1" wrap="square" lIns="91425" tIns="45700" rIns="91425" bIns="45700" anchor="t" anchorCtr="0">
            <a:noAutofit/>
          </a:bodyPr>
          <a:lstStyle/>
          <a:p>
            <a:pPr marL="457200" lvl="0" indent="-393700" algn="l" rtl="0">
              <a:spcBef>
                <a:spcPts val="0"/>
              </a:spcBef>
              <a:spcAft>
                <a:spcPts val="0"/>
              </a:spcAft>
              <a:buClr>
                <a:srgbClr val="D22D40"/>
              </a:buClr>
              <a:buSzPts val="2600"/>
              <a:buChar char="•"/>
            </a:pPr>
            <a:r>
              <a:rPr lang="en-US" sz="1700">
                <a:solidFill>
                  <a:srgbClr val="191919"/>
                </a:solidFill>
                <a:highlight>
                  <a:srgbClr val="FFFFFF"/>
                </a:highlight>
              </a:rPr>
              <a:t>AlphaFold2 predicts </a:t>
            </a:r>
            <a:r>
              <a:rPr lang="en-US" sz="1700" b="1">
                <a:solidFill>
                  <a:srgbClr val="191919"/>
                </a:solidFill>
                <a:highlight>
                  <a:srgbClr val="FFFFFF"/>
                </a:highlight>
              </a:rPr>
              <a:t>holo</a:t>
            </a:r>
            <a:r>
              <a:rPr lang="en-US" sz="1700">
                <a:solidFill>
                  <a:srgbClr val="191919"/>
                </a:solidFill>
                <a:highlight>
                  <a:srgbClr val="FFFFFF"/>
                </a:highlight>
              </a:rPr>
              <a:t> protein in 70% =&gt; it can be used for drug designing</a:t>
            </a:r>
            <a:endParaRPr sz="2600">
              <a:solidFill>
                <a:schemeClr val="dk1"/>
              </a:solidFill>
            </a:endParaRPr>
          </a:p>
          <a:p>
            <a:pPr marL="457200" marR="0" lvl="0" indent="-393700" algn="l" rtl="0">
              <a:lnSpc>
                <a:spcPct val="100000"/>
              </a:lnSpc>
              <a:spcBef>
                <a:spcPts val="0"/>
              </a:spcBef>
              <a:spcAft>
                <a:spcPts val="0"/>
              </a:spcAft>
              <a:buClr>
                <a:srgbClr val="D22D40"/>
              </a:buClr>
              <a:buSzPts val="2600"/>
              <a:buChar char="•"/>
            </a:pPr>
            <a:r>
              <a:rPr lang="en-US" sz="1700">
                <a:solidFill>
                  <a:srgbClr val="191919"/>
                </a:solidFill>
                <a:highlight>
                  <a:srgbClr val="FFFFFF"/>
                </a:highlight>
              </a:rPr>
              <a:t>pLDDT values in a single 3D model could be used to infer local conformational changes linked to ligand binding transitions.</a:t>
            </a:r>
            <a:endParaRPr sz="1700">
              <a:solidFill>
                <a:srgbClr val="191919"/>
              </a:solidFill>
              <a:highlight>
                <a:srgbClr val="FFFFFF"/>
              </a:highlight>
            </a:endParaRPr>
          </a:p>
          <a:p>
            <a:pPr marL="457200" marR="0" lvl="0" indent="-393700" algn="l" rtl="0">
              <a:lnSpc>
                <a:spcPct val="100000"/>
              </a:lnSpc>
              <a:spcBef>
                <a:spcPts val="0"/>
              </a:spcBef>
              <a:spcAft>
                <a:spcPts val="0"/>
              </a:spcAft>
              <a:buClr>
                <a:srgbClr val="D22D40"/>
              </a:buClr>
              <a:buSzPts val="2600"/>
              <a:buChar char="•"/>
            </a:pPr>
            <a:r>
              <a:rPr lang="en-US" sz="1700">
                <a:solidFill>
                  <a:srgbClr val="191919"/>
                </a:solidFill>
                <a:highlight>
                  <a:srgbClr val="FFFFFF"/>
                </a:highlight>
              </a:rPr>
              <a:t>locally AlphaFold2 can be there - but it needs validation </a:t>
            </a:r>
            <a:br>
              <a:rPr lang="en-US" sz="1700">
                <a:solidFill>
                  <a:srgbClr val="191919"/>
                </a:solidFill>
                <a:highlight>
                  <a:srgbClr val="FFFFFF"/>
                </a:highlight>
              </a:rPr>
            </a:br>
            <a:r>
              <a:rPr lang="en-US" sz="1700">
                <a:solidFill>
                  <a:srgbClr val="191919"/>
                </a:solidFill>
                <a:highlight>
                  <a:srgbClr val="FFFFFF"/>
                </a:highlight>
              </a:rPr>
              <a:t>(as always)</a:t>
            </a:r>
            <a:endParaRPr sz="1700">
              <a:solidFill>
                <a:srgbClr val="191919"/>
              </a:solidFill>
              <a:highlight>
                <a:srgbClr val="FFFFFF"/>
              </a:highlight>
            </a:endParaRPr>
          </a:p>
          <a:p>
            <a:pPr marL="0" marR="0" lvl="0" indent="0" algn="l" rtl="0">
              <a:spcBef>
                <a:spcPts val="0"/>
              </a:spcBef>
              <a:spcAft>
                <a:spcPts val="0"/>
              </a:spcAft>
              <a:buNone/>
            </a:pPr>
            <a:endParaRPr sz="1900">
              <a:solidFill>
                <a:schemeClr val="dk1"/>
              </a:solidFill>
              <a:latin typeface="Arial"/>
              <a:ea typeface="Arial"/>
              <a:cs typeface="Arial"/>
              <a:sym typeface="Arial"/>
            </a:endParaRPr>
          </a:p>
          <a:p>
            <a:pPr marL="0" marR="0" lvl="0" indent="0" algn="l" rtl="0">
              <a:spcBef>
                <a:spcPts val="0"/>
              </a:spcBef>
              <a:spcAft>
                <a:spcPts val="0"/>
              </a:spcAft>
              <a:buNone/>
            </a:pPr>
            <a:endParaRPr sz="1900">
              <a:solidFill>
                <a:schemeClr val="dk1"/>
              </a:solidFill>
              <a:latin typeface="Arial"/>
              <a:ea typeface="Arial"/>
              <a:cs typeface="Arial"/>
              <a:sym typeface="Arial"/>
            </a:endParaRPr>
          </a:p>
        </p:txBody>
      </p:sp>
      <p:sp>
        <p:nvSpPr>
          <p:cNvPr id="743" name="Google Shape;743;p74"/>
          <p:cNvSpPr txBox="1"/>
          <p:nvPr/>
        </p:nvSpPr>
        <p:spPr>
          <a:xfrm>
            <a:off x="6550926" y="3981917"/>
            <a:ext cx="1774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T1064</a:t>
            </a:r>
            <a:endParaRPr/>
          </a:p>
        </p:txBody>
      </p:sp>
      <p:pic>
        <p:nvPicPr>
          <p:cNvPr id="744" name="Google Shape;744;p74"/>
          <p:cNvPicPr preferRelativeResize="0"/>
          <p:nvPr/>
        </p:nvPicPr>
        <p:blipFill>
          <a:blip r:embed="rId3">
            <a:alphaModFix/>
          </a:blip>
          <a:stretch>
            <a:fillRect/>
          </a:stretch>
        </p:blipFill>
        <p:spPr>
          <a:xfrm>
            <a:off x="2676513" y="4050497"/>
            <a:ext cx="4850606" cy="1092994"/>
          </a:xfrm>
          <a:prstGeom prst="rect">
            <a:avLst/>
          </a:prstGeom>
          <a:noFill/>
          <a:ln>
            <a:noFill/>
          </a:ln>
        </p:spPr>
      </p:pic>
      <p:pic>
        <p:nvPicPr>
          <p:cNvPr id="745" name="Google Shape;745;p74"/>
          <p:cNvPicPr preferRelativeResize="0"/>
          <p:nvPr/>
        </p:nvPicPr>
        <p:blipFill>
          <a:blip r:embed="rId4">
            <a:alphaModFix/>
          </a:blip>
          <a:stretch>
            <a:fillRect/>
          </a:stretch>
        </p:blipFill>
        <p:spPr>
          <a:xfrm>
            <a:off x="4049500" y="613388"/>
            <a:ext cx="4392375" cy="2227707"/>
          </a:xfrm>
          <a:prstGeom prst="rect">
            <a:avLst/>
          </a:prstGeom>
          <a:noFill/>
          <a:ln>
            <a:noFill/>
          </a:ln>
        </p:spPr>
      </p:pic>
      <p:pic>
        <p:nvPicPr>
          <p:cNvPr id="746" name="Google Shape;746;p74"/>
          <p:cNvPicPr preferRelativeResize="0"/>
          <p:nvPr/>
        </p:nvPicPr>
        <p:blipFill>
          <a:blip r:embed="rId5">
            <a:alphaModFix/>
          </a:blip>
          <a:stretch>
            <a:fillRect/>
          </a:stretch>
        </p:blipFill>
        <p:spPr>
          <a:xfrm>
            <a:off x="5555970" y="2502879"/>
            <a:ext cx="989676" cy="1092994"/>
          </a:xfrm>
          <a:prstGeom prst="rect">
            <a:avLst/>
          </a:prstGeom>
          <a:noFill/>
          <a:ln>
            <a:noFill/>
          </a:ln>
        </p:spPr>
      </p:pic>
      <p:pic>
        <p:nvPicPr>
          <p:cNvPr id="747" name="Google Shape;747;p74"/>
          <p:cNvPicPr preferRelativeResize="0"/>
          <p:nvPr/>
        </p:nvPicPr>
        <p:blipFill>
          <a:blip r:embed="rId6">
            <a:alphaModFix/>
          </a:blip>
          <a:stretch>
            <a:fillRect/>
          </a:stretch>
        </p:blipFill>
        <p:spPr>
          <a:xfrm>
            <a:off x="209150" y="4568494"/>
            <a:ext cx="1524113" cy="57500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75"/>
          <p:cNvSpPr txBox="1">
            <a:spLocks noGrp="1"/>
          </p:cNvSpPr>
          <p:nvPr>
            <p:ph type="title"/>
          </p:nvPr>
        </p:nvSpPr>
        <p:spPr>
          <a:xfrm>
            <a:off x="628650" y="273850"/>
            <a:ext cx="44121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200"/>
              <a:t>AlphaFold docking antibiotics example</a:t>
            </a:r>
            <a:endParaRPr sz="3200"/>
          </a:p>
        </p:txBody>
      </p:sp>
      <p:sp>
        <p:nvSpPr>
          <p:cNvPr id="754" name="Google Shape;754;p75"/>
          <p:cNvSpPr txBox="1">
            <a:spLocks noGrp="1"/>
          </p:cNvSpPr>
          <p:nvPr>
            <p:ph type="body" idx="1"/>
          </p:nvPr>
        </p:nvSpPr>
        <p:spPr>
          <a:xfrm>
            <a:off x="317775" y="1369225"/>
            <a:ext cx="4722900" cy="3263400"/>
          </a:xfrm>
          <a:prstGeom prst="rect">
            <a:avLst/>
          </a:prstGeom>
        </p:spPr>
        <p:txBody>
          <a:bodyPr spcFirstLastPara="1" wrap="square" lIns="91425" tIns="45700" rIns="91425" bIns="45700" anchor="t" anchorCtr="0">
            <a:normAutofit/>
          </a:bodyPr>
          <a:lstStyle/>
          <a:p>
            <a:pPr marL="457200" lvl="0" indent="-292100" algn="l" rtl="0">
              <a:spcBef>
                <a:spcPts val="1000"/>
              </a:spcBef>
              <a:spcAft>
                <a:spcPts val="0"/>
              </a:spcAft>
              <a:buSzPts val="1000"/>
              <a:buChar char="-"/>
            </a:pPr>
            <a:r>
              <a:rPr lang="en-US" sz="2000"/>
              <a:t>benchmarking docking by metabolic activity of 12 essential proteins</a:t>
            </a:r>
            <a:endParaRPr sz="2000"/>
          </a:p>
          <a:p>
            <a:pPr marL="457200" lvl="0" indent="-292100" algn="l" rtl="0">
              <a:spcBef>
                <a:spcPts val="0"/>
              </a:spcBef>
              <a:spcAft>
                <a:spcPts val="0"/>
              </a:spcAft>
              <a:buSzPts val="1000"/>
              <a:buChar char="-"/>
            </a:pPr>
            <a:r>
              <a:rPr lang="en-US" sz="2000"/>
              <a:t>auROC = 0.48 (Vina on AF2)</a:t>
            </a:r>
            <a:endParaRPr sz="2000"/>
          </a:p>
          <a:p>
            <a:pPr marL="457200" lvl="0" indent="-292100" algn="l" rtl="0">
              <a:spcBef>
                <a:spcPts val="0"/>
              </a:spcBef>
              <a:spcAft>
                <a:spcPts val="0"/>
              </a:spcAft>
              <a:buSzPts val="1000"/>
              <a:buChar char="-"/>
            </a:pPr>
            <a:r>
              <a:rPr lang="en-US" sz="2000"/>
              <a:t>rescoring -&gt; auROC 0.63</a:t>
            </a:r>
            <a:endParaRPr sz="2000"/>
          </a:p>
          <a:p>
            <a:pPr marL="457200" lvl="0" indent="-355600" algn="l" rtl="0">
              <a:spcBef>
                <a:spcPts val="0"/>
              </a:spcBef>
              <a:spcAft>
                <a:spcPts val="0"/>
              </a:spcAft>
              <a:buSzPts val="2000"/>
              <a:buChar char="-"/>
            </a:pPr>
            <a:r>
              <a:rPr lang="en-US" sz="2000"/>
              <a:t>auROC = 0.46 (Vina on experimental structures)</a:t>
            </a:r>
            <a:endParaRPr sz="2000"/>
          </a:p>
          <a:p>
            <a:pPr marL="457200" lvl="0" indent="-355600" algn="l" rtl="0">
              <a:spcBef>
                <a:spcPts val="0"/>
              </a:spcBef>
              <a:spcAft>
                <a:spcPts val="0"/>
              </a:spcAft>
              <a:buSzPts val="2000"/>
              <a:buChar char="-"/>
            </a:pPr>
            <a:r>
              <a:rPr lang="en-US" sz="2000" b="1"/>
              <a:t>both bad</a:t>
            </a:r>
            <a:r>
              <a:rPr lang="en-US" sz="2000"/>
              <a:t> (auROC random is 0.5)</a:t>
            </a:r>
            <a:endParaRPr sz="2000"/>
          </a:p>
        </p:txBody>
      </p:sp>
      <p:sp>
        <p:nvSpPr>
          <p:cNvPr id="755" name="Google Shape;755;p75"/>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pic>
        <p:nvPicPr>
          <p:cNvPr id="756" name="Google Shape;756;p75"/>
          <p:cNvPicPr preferRelativeResize="0"/>
          <p:nvPr/>
        </p:nvPicPr>
        <p:blipFill>
          <a:blip r:embed="rId3">
            <a:alphaModFix/>
          </a:blip>
          <a:stretch>
            <a:fillRect/>
          </a:stretch>
        </p:blipFill>
        <p:spPr>
          <a:xfrm>
            <a:off x="5040689" y="0"/>
            <a:ext cx="4103322" cy="5143500"/>
          </a:xfrm>
          <a:prstGeom prst="rect">
            <a:avLst/>
          </a:prstGeom>
          <a:noFill/>
          <a:ln>
            <a:noFill/>
          </a:ln>
        </p:spPr>
      </p:pic>
      <p:sp>
        <p:nvSpPr>
          <p:cNvPr id="757" name="Google Shape;757;p75"/>
          <p:cNvSpPr txBox="1"/>
          <p:nvPr/>
        </p:nvSpPr>
        <p:spPr>
          <a:xfrm>
            <a:off x="40275" y="4733800"/>
            <a:ext cx="527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Felix Wong et al. Molecular Systems Biology 18: e11081 | 2022</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76"/>
          <p:cNvSpPr txBox="1">
            <a:spLocks noGrp="1"/>
          </p:cNvSpPr>
          <p:nvPr>
            <p:ph type="title"/>
          </p:nvPr>
        </p:nvSpPr>
        <p:spPr>
          <a:xfrm>
            <a:off x="5152725" y="0"/>
            <a:ext cx="4075500" cy="994200"/>
          </a:xfrm>
          <a:prstGeom prst="rect">
            <a:avLst/>
          </a:prstGeom>
        </p:spPr>
        <p:txBody>
          <a:bodyPr spcFirstLastPara="1" wrap="square" lIns="91425" tIns="45700" rIns="91425" bIns="45700" anchor="ctr" anchorCtr="0">
            <a:normAutofit fontScale="90000"/>
          </a:bodyPr>
          <a:lstStyle/>
          <a:p>
            <a:pPr marL="0" lvl="0" indent="0" algn="l" rtl="0">
              <a:lnSpc>
                <a:spcPct val="115000"/>
              </a:lnSpc>
              <a:spcBef>
                <a:spcPts val="0"/>
              </a:spcBef>
              <a:spcAft>
                <a:spcPts val="0"/>
              </a:spcAft>
              <a:buNone/>
            </a:pPr>
            <a:r>
              <a:rPr lang="en-US" sz="3300" b="1">
                <a:solidFill>
                  <a:srgbClr val="131313"/>
                </a:solidFill>
                <a:highlight>
                  <a:srgbClr val="FFFFFF"/>
                </a:highlight>
              </a:rPr>
              <a:t>RoseTTAFold All-Atom</a:t>
            </a:r>
            <a:endParaRPr sz="3300" b="1">
              <a:solidFill>
                <a:srgbClr val="131313"/>
              </a:solidFill>
              <a:highlight>
                <a:srgbClr val="FFFFFF"/>
              </a:highlight>
            </a:endParaRPr>
          </a:p>
          <a:p>
            <a:pPr marL="0" lvl="0" indent="0" algn="l" rtl="0">
              <a:lnSpc>
                <a:spcPct val="115000"/>
              </a:lnSpc>
              <a:spcBef>
                <a:spcPts val="0"/>
              </a:spcBef>
              <a:spcAft>
                <a:spcPts val="1500"/>
              </a:spcAft>
              <a:buNone/>
            </a:pPr>
            <a:r>
              <a:rPr lang="en-US" sz="2300">
                <a:solidFill>
                  <a:srgbClr val="131313"/>
                </a:solidFill>
                <a:highlight>
                  <a:srgbClr val="FFFFFF"/>
                </a:highlight>
                <a:latin typeface="Arial"/>
                <a:ea typeface="Arial"/>
                <a:cs typeface="Arial"/>
                <a:sym typeface="Arial"/>
              </a:rPr>
              <a:t>building protein around ligand</a:t>
            </a:r>
            <a:endParaRPr sz="2300">
              <a:solidFill>
                <a:srgbClr val="131313"/>
              </a:solidFill>
              <a:highlight>
                <a:srgbClr val="FFFFFF"/>
              </a:highlight>
              <a:latin typeface="Arial"/>
              <a:ea typeface="Arial"/>
              <a:cs typeface="Arial"/>
              <a:sym typeface="Arial"/>
            </a:endParaRPr>
          </a:p>
        </p:txBody>
      </p:sp>
      <p:sp>
        <p:nvSpPr>
          <p:cNvPr id="764" name="Google Shape;764;p76"/>
          <p:cNvSpPr txBox="1">
            <a:spLocks noGrp="1"/>
          </p:cNvSpPr>
          <p:nvPr>
            <p:ph type="body" idx="1"/>
          </p:nvPr>
        </p:nvSpPr>
        <p:spPr>
          <a:xfrm>
            <a:off x="4904500" y="1369225"/>
            <a:ext cx="36108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765" name="Google Shape;765;p76"/>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pic>
        <p:nvPicPr>
          <p:cNvPr id="766" name="Google Shape;766;p76"/>
          <p:cNvPicPr preferRelativeResize="0"/>
          <p:nvPr/>
        </p:nvPicPr>
        <p:blipFill>
          <a:blip r:embed="rId3">
            <a:alphaModFix/>
          </a:blip>
          <a:stretch>
            <a:fillRect/>
          </a:stretch>
        </p:blipFill>
        <p:spPr>
          <a:xfrm>
            <a:off x="5462398" y="1786400"/>
            <a:ext cx="3038000" cy="2957700"/>
          </a:xfrm>
          <a:prstGeom prst="rect">
            <a:avLst/>
          </a:prstGeom>
          <a:noFill/>
          <a:ln>
            <a:noFill/>
          </a:ln>
        </p:spPr>
      </p:pic>
      <p:sp>
        <p:nvSpPr>
          <p:cNvPr id="767" name="Google Shape;767;p76"/>
          <p:cNvSpPr txBox="1"/>
          <p:nvPr/>
        </p:nvSpPr>
        <p:spPr>
          <a:xfrm>
            <a:off x="0" y="4611300"/>
            <a:ext cx="8500500" cy="53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50">
                <a:solidFill>
                  <a:srgbClr val="595959"/>
                </a:solidFill>
                <a:highlight>
                  <a:srgbClr val="FFFFFF"/>
                </a:highlight>
                <a:latin typeface="Roboto"/>
                <a:ea typeface="Roboto"/>
                <a:cs typeface="Roboto"/>
                <a:sym typeface="Roboto"/>
              </a:rPr>
              <a:t>Rohith Krishna </a:t>
            </a:r>
            <a:r>
              <a:rPr lang="en-US" sz="1050" i="1">
                <a:solidFill>
                  <a:srgbClr val="595959"/>
                </a:solidFill>
                <a:highlight>
                  <a:srgbClr val="FFFFFF"/>
                </a:highlight>
                <a:latin typeface="Roboto"/>
                <a:ea typeface="Roboto"/>
                <a:cs typeface="Roboto"/>
                <a:sym typeface="Roboto"/>
              </a:rPr>
              <a:t>et al.</a:t>
            </a:r>
            <a:r>
              <a:rPr lang="en-US" sz="1050">
                <a:solidFill>
                  <a:srgbClr val="595959"/>
                </a:solidFill>
                <a:highlight>
                  <a:srgbClr val="FFFFFF"/>
                </a:highlight>
                <a:latin typeface="Roboto"/>
                <a:ea typeface="Roboto"/>
                <a:cs typeface="Roboto"/>
                <a:sym typeface="Roboto"/>
              </a:rPr>
              <a:t> Generalized biomolecular modeling and design with RoseTTAFold All-Atom. </a:t>
            </a:r>
            <a:r>
              <a:rPr lang="en-US" sz="1050" i="1">
                <a:solidFill>
                  <a:srgbClr val="595959"/>
                </a:solidFill>
                <a:highlight>
                  <a:srgbClr val="FFFFFF"/>
                </a:highlight>
                <a:latin typeface="Roboto"/>
                <a:ea typeface="Roboto"/>
                <a:cs typeface="Roboto"/>
                <a:sym typeface="Roboto"/>
              </a:rPr>
              <a:t>Science </a:t>
            </a:r>
            <a:r>
              <a:rPr lang="en-US" sz="1050" b="1">
                <a:solidFill>
                  <a:srgbClr val="595959"/>
                </a:solidFill>
                <a:highlight>
                  <a:srgbClr val="FFFFFF"/>
                </a:highlight>
                <a:latin typeface="Roboto"/>
                <a:ea typeface="Roboto"/>
                <a:cs typeface="Roboto"/>
                <a:sym typeface="Roboto"/>
              </a:rPr>
              <a:t>384</a:t>
            </a:r>
            <a:r>
              <a:rPr lang="en-US" sz="1050">
                <a:solidFill>
                  <a:srgbClr val="595959"/>
                </a:solidFill>
                <a:highlight>
                  <a:srgbClr val="FFFFFF"/>
                </a:highlight>
                <a:latin typeface="Roboto"/>
                <a:ea typeface="Roboto"/>
                <a:cs typeface="Roboto"/>
                <a:sym typeface="Roboto"/>
              </a:rPr>
              <a:t>,eadl2528(2024). DOI:</a:t>
            </a:r>
            <a:r>
              <a:rPr lang="en-US" sz="1050">
                <a:solidFill>
                  <a:srgbClr val="CA2015"/>
                </a:solidFill>
                <a:highlight>
                  <a:srgbClr val="FFFFFF"/>
                </a:highlight>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10.1126/science.adl2528</a:t>
            </a:r>
            <a:endParaRPr/>
          </a:p>
        </p:txBody>
      </p:sp>
      <p:pic>
        <p:nvPicPr>
          <p:cNvPr id="768" name="Google Shape;768;p76"/>
          <p:cNvPicPr preferRelativeResize="0"/>
          <p:nvPr/>
        </p:nvPicPr>
        <p:blipFill>
          <a:blip r:embed="rId5">
            <a:alphaModFix/>
          </a:blip>
          <a:stretch>
            <a:fillRect/>
          </a:stretch>
        </p:blipFill>
        <p:spPr>
          <a:xfrm>
            <a:off x="92600" y="807313"/>
            <a:ext cx="5025802" cy="352887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80"/>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Chai-1 - </a:t>
            </a:r>
            <a:r>
              <a:rPr lang="en-US" sz="2800"/>
              <a:t>open version of AF3 </a:t>
            </a:r>
            <a:endParaRPr/>
          </a:p>
        </p:txBody>
      </p:sp>
      <p:sp>
        <p:nvSpPr>
          <p:cNvPr id="810" name="Google Shape;810;p80"/>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811" name="Google Shape;811;p80"/>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
        <p:nvSpPr>
          <p:cNvPr id="812" name="Google Shape;812;p80"/>
          <p:cNvSpPr txBox="1"/>
          <p:nvPr/>
        </p:nvSpPr>
        <p:spPr>
          <a:xfrm>
            <a:off x="0" y="4314900"/>
            <a:ext cx="8065500" cy="8286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endParaRPr sz="1100">
              <a:solidFill>
                <a:schemeClr val="dk1"/>
              </a:solidFill>
              <a:highlight>
                <a:srgbClr val="F5F5F5"/>
              </a:highlight>
            </a:endParaRPr>
          </a:p>
          <a:p>
            <a:pPr marL="0" lvl="0" indent="0" algn="l" rtl="0">
              <a:lnSpc>
                <a:spcPct val="125000"/>
              </a:lnSpc>
              <a:spcBef>
                <a:spcPts val="400"/>
              </a:spcBef>
              <a:spcAft>
                <a:spcPts val="0"/>
              </a:spcAft>
              <a:buNone/>
            </a:pPr>
            <a:r>
              <a:rPr lang="en-US" sz="1100">
                <a:solidFill>
                  <a:srgbClr val="333333"/>
                </a:solidFill>
                <a:highlight>
                  <a:srgbClr val="F5F5F5"/>
                </a:highlight>
              </a:rPr>
              <a:t>Chai Discovery</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Jacques</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Boitreaud</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Jack</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Dent</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Matthew</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McPartlon</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Joshua</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Meier</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Vinicius</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Reis</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Alex</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Rogozhnikov</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Kevin</a:t>
            </a:r>
            <a:r>
              <a:rPr lang="en-US" sz="1100">
                <a:solidFill>
                  <a:srgbClr val="333333"/>
                </a:solidFill>
                <a:highlight>
                  <a:srgbClr val="F5F5F5"/>
                </a:highlight>
                <a:latin typeface="Helvetica Neue"/>
                <a:ea typeface="Helvetica Neue"/>
                <a:cs typeface="Helvetica Neue"/>
                <a:sym typeface="Helvetica Neue"/>
              </a:rPr>
              <a:t> </a:t>
            </a:r>
            <a:r>
              <a:rPr lang="en-US" sz="1100">
                <a:solidFill>
                  <a:srgbClr val="333333"/>
                </a:solidFill>
                <a:highlight>
                  <a:srgbClr val="F5F5F5"/>
                </a:highlight>
              </a:rPr>
              <a:t>Wu: </a:t>
            </a:r>
            <a:r>
              <a:rPr lang="en-US" sz="1100">
                <a:solidFill>
                  <a:schemeClr val="dk1"/>
                </a:solidFill>
                <a:highlight>
                  <a:srgbClr val="F5F5F5"/>
                </a:highlight>
              </a:rPr>
              <a:t>Chai-1: Decoding the molecular interactions of life</a:t>
            </a:r>
            <a:r>
              <a:rPr lang="en-US" sz="1100">
                <a:solidFill>
                  <a:srgbClr val="333333"/>
                </a:solidFill>
                <a:highlight>
                  <a:srgbClr val="F5F5F5"/>
                </a:highlight>
              </a:rPr>
              <a:t>, </a:t>
            </a:r>
            <a:r>
              <a:rPr lang="en-US" sz="1100" b="1">
                <a:solidFill>
                  <a:srgbClr val="333333"/>
                </a:solidFill>
                <a:highlight>
                  <a:srgbClr val="F5F5F5"/>
                </a:highlight>
                <a:latin typeface="Helvetica Neue"/>
                <a:ea typeface="Helvetica Neue"/>
                <a:cs typeface="Helvetica Neue"/>
                <a:sym typeface="Helvetica Neue"/>
              </a:rPr>
              <a:t>bioRxiv</a:t>
            </a:r>
            <a:r>
              <a:rPr lang="en-US" sz="1100">
                <a:solidFill>
                  <a:srgbClr val="333333"/>
                </a:solidFill>
                <a:highlight>
                  <a:srgbClr val="F5F5F5"/>
                </a:highlight>
                <a:latin typeface="Helvetica Neue"/>
                <a:ea typeface="Helvetica Neue"/>
                <a:cs typeface="Helvetica Neue"/>
                <a:sym typeface="Helvetica Neue"/>
              </a:rPr>
              <a:t> 2024.10.10.615955; https://doi.org/10.1101/2024.10.10.615955</a:t>
            </a:r>
            <a:endParaRPr sz="1100">
              <a:solidFill>
                <a:srgbClr val="333333"/>
              </a:solidFill>
              <a:highlight>
                <a:srgbClr val="F5F5F5"/>
              </a:highlight>
              <a:latin typeface="Helvetica Neue"/>
              <a:ea typeface="Helvetica Neue"/>
              <a:cs typeface="Helvetica Neue"/>
              <a:sym typeface="Helvetica Neue"/>
            </a:endParaRPr>
          </a:p>
        </p:txBody>
      </p:sp>
      <p:pic>
        <p:nvPicPr>
          <p:cNvPr id="813" name="Google Shape;813;p80"/>
          <p:cNvPicPr preferRelativeResize="0"/>
          <p:nvPr/>
        </p:nvPicPr>
        <p:blipFill>
          <a:blip r:embed="rId3">
            <a:alphaModFix/>
          </a:blip>
          <a:stretch>
            <a:fillRect/>
          </a:stretch>
        </p:blipFill>
        <p:spPr>
          <a:xfrm>
            <a:off x="733050" y="1268038"/>
            <a:ext cx="4057650" cy="3038475"/>
          </a:xfrm>
          <a:prstGeom prst="rect">
            <a:avLst/>
          </a:prstGeom>
          <a:noFill/>
          <a:ln>
            <a:noFill/>
          </a:ln>
        </p:spPr>
      </p:pic>
      <p:sp>
        <p:nvSpPr>
          <p:cNvPr id="814" name="Google Shape;814;p80"/>
          <p:cNvSpPr txBox="1"/>
          <p:nvPr/>
        </p:nvSpPr>
        <p:spPr>
          <a:xfrm>
            <a:off x="0" y="4232425"/>
            <a:ext cx="479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333333"/>
                </a:solidFill>
                <a:highlight>
                  <a:srgbClr val="FFFFFF"/>
                </a:highlight>
              </a:rPr>
              <a:t> </a:t>
            </a:r>
            <a:r>
              <a:rPr lang="en-US" sz="1200" u="sng">
                <a:solidFill>
                  <a:schemeClr val="hlink"/>
                </a:solidFill>
                <a:highlight>
                  <a:srgbClr val="FFFFFF"/>
                </a:highlight>
                <a:hlinkClick r:id="rId4"/>
              </a:rPr>
              <a:t>lab.chaidiscovery.com</a:t>
            </a:r>
            <a:r>
              <a:rPr lang="en-US"/>
              <a:t>, </a:t>
            </a:r>
            <a:r>
              <a:rPr lang="en-US" sz="1200" u="sng">
                <a:solidFill>
                  <a:schemeClr val="hlink"/>
                </a:solidFill>
                <a:highlight>
                  <a:srgbClr val="FFFFFF"/>
                </a:highlight>
                <a:hlinkClick r:id="rId5"/>
              </a:rPr>
              <a:t>github.com/chaidiscovery/chai-lab</a:t>
            </a:r>
            <a:endParaRPr/>
          </a:p>
        </p:txBody>
      </p:sp>
      <p:pic>
        <p:nvPicPr>
          <p:cNvPr id="815" name="Google Shape;815;p80"/>
          <p:cNvPicPr preferRelativeResize="0"/>
          <p:nvPr/>
        </p:nvPicPr>
        <p:blipFill>
          <a:blip r:embed="rId6">
            <a:alphaModFix/>
          </a:blip>
          <a:stretch>
            <a:fillRect/>
          </a:stretch>
        </p:blipFill>
        <p:spPr>
          <a:xfrm>
            <a:off x="5795875" y="530338"/>
            <a:ext cx="3084675" cy="4082825"/>
          </a:xfrm>
          <a:prstGeom prst="rect">
            <a:avLst/>
          </a:prstGeom>
          <a:noFill/>
          <a:ln>
            <a:noFill/>
          </a:ln>
        </p:spPr>
      </p:pic>
      <p:pic>
        <p:nvPicPr>
          <p:cNvPr id="816" name="Google Shape;816;p80"/>
          <p:cNvPicPr preferRelativeResize="0"/>
          <p:nvPr/>
        </p:nvPicPr>
        <p:blipFill>
          <a:blip r:embed="rId7">
            <a:alphaModFix/>
          </a:blip>
          <a:stretch>
            <a:fillRect/>
          </a:stretch>
        </p:blipFill>
        <p:spPr>
          <a:xfrm>
            <a:off x="7983166" y="107180"/>
            <a:ext cx="762007" cy="558158"/>
          </a:xfrm>
          <a:prstGeom prst="rect">
            <a:avLst/>
          </a:prstGeom>
          <a:noFill/>
          <a:ln>
            <a:noFill/>
          </a:ln>
        </p:spPr>
      </p:pic>
      <p:pic>
        <p:nvPicPr>
          <p:cNvPr id="817" name="Google Shape;817;p80"/>
          <p:cNvPicPr preferRelativeResize="0"/>
          <p:nvPr/>
        </p:nvPicPr>
        <p:blipFill rotWithShape="1">
          <a:blip r:embed="rId8">
            <a:alphaModFix/>
          </a:blip>
          <a:srcRect l="11653" r="9395"/>
          <a:stretch/>
        </p:blipFill>
        <p:spPr>
          <a:xfrm>
            <a:off x="7382936" y="0"/>
            <a:ext cx="600243" cy="760250"/>
          </a:xfrm>
          <a:prstGeom prst="rect">
            <a:avLst/>
          </a:prstGeom>
          <a:noFill/>
          <a:ln>
            <a:noFill/>
          </a:ln>
        </p:spPr>
      </p:pic>
      <p:sp>
        <p:nvSpPr>
          <p:cNvPr id="818" name="Google Shape;818;p80"/>
          <p:cNvSpPr txBox="1"/>
          <p:nvPr/>
        </p:nvSpPr>
        <p:spPr>
          <a:xfrm>
            <a:off x="5424075" y="3343750"/>
            <a:ext cx="3206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CYP3A4</a:t>
            </a:r>
            <a:br>
              <a:rPr lang="en-US" sz="2800">
                <a:solidFill>
                  <a:schemeClr val="dk1"/>
                </a:solidFill>
                <a:latin typeface="Calibri"/>
                <a:ea typeface="Calibri"/>
                <a:cs typeface="Calibri"/>
                <a:sym typeface="Calibri"/>
              </a:rPr>
            </a:br>
            <a:r>
              <a:rPr lang="en-US" sz="2800">
                <a:solidFill>
                  <a:schemeClr val="dk1"/>
                </a:solidFill>
                <a:latin typeface="Calibri"/>
                <a:ea typeface="Calibri"/>
                <a:cs typeface="Calibri"/>
                <a:sym typeface="Calibri"/>
              </a:rPr>
              <a:t>+POPC</a:t>
            </a:r>
            <a:endParaRPr sz="2800">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85"/>
          <p:cNvSpPr txBox="1"/>
          <p:nvPr/>
        </p:nvSpPr>
        <p:spPr>
          <a:xfrm>
            <a:off x="545847" y="66168"/>
            <a:ext cx="80523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Are structural biologists and bioinformaticians on the job market?</a:t>
            </a:r>
            <a:endParaRPr sz="1000"/>
          </a:p>
        </p:txBody>
      </p:sp>
      <p:sp>
        <p:nvSpPr>
          <p:cNvPr id="864" name="Google Shape;864;p85"/>
          <p:cNvSpPr/>
          <p:nvPr/>
        </p:nvSpPr>
        <p:spPr>
          <a:xfrm>
            <a:off x="189300" y="1228050"/>
            <a:ext cx="8765400" cy="3915600"/>
          </a:xfrm>
          <a:prstGeom prst="rect">
            <a:avLst/>
          </a:prstGeom>
          <a:noFill/>
          <a:ln>
            <a:noFill/>
          </a:ln>
        </p:spPr>
        <p:txBody>
          <a:bodyPr spcFirstLastPara="1" wrap="square" lIns="91425" tIns="45700" rIns="91425" bIns="45700" anchor="t" anchorCtr="0">
            <a:noAutofit/>
          </a:bodyPr>
          <a:lstStyle/>
          <a:p>
            <a:pPr marL="285750" marR="0" lvl="0" indent="-273050" algn="l" rtl="0">
              <a:lnSpc>
                <a:spcPct val="115000"/>
              </a:lnSpc>
              <a:spcBef>
                <a:spcPts val="0"/>
              </a:spcBef>
              <a:spcAft>
                <a:spcPts val="0"/>
              </a:spcAft>
              <a:buClr>
                <a:srgbClr val="D22D40"/>
              </a:buClr>
              <a:buSzPts val="2200"/>
              <a:buChar char="•"/>
            </a:pPr>
            <a:r>
              <a:rPr lang="en-US" sz="2200">
                <a:solidFill>
                  <a:schemeClr val="dk1"/>
                </a:solidFill>
              </a:rPr>
              <a:t>Alphafold does not tell much about </a:t>
            </a:r>
            <a:r>
              <a:rPr lang="en-US" sz="2200" b="1">
                <a:solidFill>
                  <a:schemeClr val="dk1"/>
                </a:solidFill>
              </a:rPr>
              <a:t>folding process</a:t>
            </a:r>
            <a:endParaRPr sz="2200" b="1">
              <a:solidFill>
                <a:schemeClr val="dk1"/>
              </a:solidFill>
            </a:endParaRPr>
          </a:p>
          <a:p>
            <a:pPr marL="285750" marR="0" lvl="0" indent="-273050" algn="l" rtl="0">
              <a:lnSpc>
                <a:spcPct val="115000"/>
              </a:lnSpc>
              <a:spcBef>
                <a:spcPts val="0"/>
              </a:spcBef>
              <a:spcAft>
                <a:spcPts val="0"/>
              </a:spcAft>
              <a:buClr>
                <a:srgbClr val="D22D40"/>
              </a:buClr>
              <a:buSzPts val="2200"/>
              <a:buChar char="•"/>
            </a:pPr>
            <a:r>
              <a:rPr lang="en-US" sz="2200">
                <a:solidFill>
                  <a:schemeClr val="dk1"/>
                </a:solidFill>
              </a:rPr>
              <a:t>Alphafold can not do </a:t>
            </a:r>
            <a:r>
              <a:rPr lang="en-US" sz="2200" b="1">
                <a:solidFill>
                  <a:schemeClr val="dk1"/>
                </a:solidFill>
              </a:rPr>
              <a:t>point mutations</a:t>
            </a:r>
            <a:r>
              <a:rPr lang="en-US" sz="2200">
                <a:solidFill>
                  <a:schemeClr val="dk1"/>
                </a:solidFill>
              </a:rPr>
              <a:t> - design of functions</a:t>
            </a:r>
            <a:endParaRPr sz="2200">
              <a:solidFill>
                <a:schemeClr val="dk1"/>
              </a:solidFill>
            </a:endParaRPr>
          </a:p>
          <a:p>
            <a:pPr marL="285750" marR="0" lvl="0" indent="-273050" algn="l" rtl="0">
              <a:lnSpc>
                <a:spcPct val="115000"/>
              </a:lnSpc>
              <a:spcBef>
                <a:spcPts val="0"/>
              </a:spcBef>
              <a:spcAft>
                <a:spcPts val="0"/>
              </a:spcAft>
              <a:buClr>
                <a:srgbClr val="D22D40"/>
              </a:buClr>
              <a:buSzPts val="2200"/>
              <a:buChar char="•"/>
            </a:pPr>
            <a:r>
              <a:rPr lang="en-US" sz="2200">
                <a:solidFill>
                  <a:schemeClr val="dk1"/>
                </a:solidFill>
              </a:rPr>
              <a:t>Alphafold is not usable for </a:t>
            </a:r>
            <a:r>
              <a:rPr lang="en-US" sz="2200" b="1">
                <a:solidFill>
                  <a:schemeClr val="dk1"/>
                </a:solidFill>
              </a:rPr>
              <a:t>drug design </a:t>
            </a:r>
            <a:endParaRPr sz="2200" b="1">
              <a:solidFill>
                <a:schemeClr val="dk1"/>
              </a:solidFill>
            </a:endParaRPr>
          </a:p>
          <a:p>
            <a:pPr marL="285750" marR="0" lvl="0" indent="-273050" algn="l" rtl="0">
              <a:lnSpc>
                <a:spcPct val="115000"/>
              </a:lnSpc>
              <a:spcBef>
                <a:spcPts val="0"/>
              </a:spcBef>
              <a:spcAft>
                <a:spcPts val="0"/>
              </a:spcAft>
              <a:buClr>
                <a:srgbClr val="D22D40"/>
              </a:buClr>
              <a:buSzPts val="2200"/>
              <a:buChar char="•"/>
            </a:pPr>
            <a:r>
              <a:rPr lang="en-US" sz="2200">
                <a:solidFill>
                  <a:schemeClr val="dk1"/>
                </a:solidFill>
              </a:rPr>
              <a:t>Alphafold can not do </a:t>
            </a:r>
            <a:r>
              <a:rPr lang="en-US" sz="2200" b="1">
                <a:solidFill>
                  <a:schemeClr val="dk1"/>
                </a:solidFill>
              </a:rPr>
              <a:t>conformational changes </a:t>
            </a:r>
            <a:r>
              <a:rPr lang="en-US" sz="2200">
                <a:solidFill>
                  <a:schemeClr val="dk1"/>
                </a:solidFill>
              </a:rPr>
              <a:t>or</a:t>
            </a:r>
            <a:r>
              <a:rPr lang="en-US" sz="2200" b="1">
                <a:solidFill>
                  <a:schemeClr val="dk1"/>
                </a:solidFill>
              </a:rPr>
              <a:t> dynamics</a:t>
            </a:r>
            <a:endParaRPr sz="2200">
              <a:solidFill>
                <a:schemeClr val="dk1"/>
              </a:solidFill>
            </a:endParaRPr>
          </a:p>
          <a:p>
            <a:pPr marL="285750" marR="0" lvl="0" indent="-273050" algn="l" rtl="0">
              <a:lnSpc>
                <a:spcPct val="115000"/>
              </a:lnSpc>
              <a:spcBef>
                <a:spcPts val="0"/>
              </a:spcBef>
              <a:spcAft>
                <a:spcPts val="0"/>
              </a:spcAft>
              <a:buClr>
                <a:srgbClr val="D22D40"/>
              </a:buClr>
              <a:buSzPts val="2200"/>
              <a:buChar char="•"/>
            </a:pPr>
            <a:r>
              <a:rPr lang="en-US" sz="2200">
                <a:solidFill>
                  <a:schemeClr val="dk1"/>
                </a:solidFill>
              </a:rPr>
              <a:t>Alphafold can not do </a:t>
            </a:r>
            <a:r>
              <a:rPr lang="en-US" sz="2200" b="1">
                <a:solidFill>
                  <a:schemeClr val="dk1"/>
                </a:solidFill>
              </a:rPr>
              <a:t>multiprotein complexes</a:t>
            </a:r>
            <a:r>
              <a:rPr lang="en-US" sz="2200">
                <a:solidFill>
                  <a:schemeClr val="dk1"/>
                </a:solidFill>
              </a:rPr>
              <a:t> – interactions </a:t>
            </a:r>
            <a:endParaRPr sz="2200">
              <a:solidFill>
                <a:schemeClr val="dk1"/>
              </a:solidFill>
            </a:endParaRPr>
          </a:p>
          <a:p>
            <a:pPr marL="285750" marR="0" lvl="0" indent="-273050" algn="l" rtl="0">
              <a:lnSpc>
                <a:spcPct val="115000"/>
              </a:lnSpc>
              <a:spcBef>
                <a:spcPts val="0"/>
              </a:spcBef>
              <a:spcAft>
                <a:spcPts val="0"/>
              </a:spcAft>
              <a:buClr>
                <a:srgbClr val="D22D40"/>
              </a:buClr>
              <a:buSzPts val="2200"/>
              <a:buChar char="•"/>
            </a:pPr>
            <a:r>
              <a:rPr lang="en-US" sz="2200">
                <a:solidFill>
                  <a:schemeClr val="dk1"/>
                </a:solidFill>
              </a:rPr>
              <a:t>Alphafold can not do effects of </a:t>
            </a:r>
            <a:r>
              <a:rPr lang="en-US" sz="2200" b="1">
                <a:solidFill>
                  <a:schemeClr val="dk1"/>
                </a:solidFill>
              </a:rPr>
              <a:t>post-translational protein modifications</a:t>
            </a:r>
            <a:r>
              <a:rPr lang="en-US" sz="2200">
                <a:solidFill>
                  <a:schemeClr val="dk1"/>
                </a:solidFill>
              </a:rPr>
              <a:t> </a:t>
            </a:r>
            <a:endParaRPr sz="2200">
              <a:solidFill>
                <a:schemeClr val="dk1"/>
              </a:solidFill>
            </a:endParaRPr>
          </a:p>
          <a:p>
            <a:pPr marL="285750" marR="0" lvl="0" indent="-273050" algn="l" rtl="0">
              <a:lnSpc>
                <a:spcPct val="115000"/>
              </a:lnSpc>
              <a:spcBef>
                <a:spcPts val="0"/>
              </a:spcBef>
              <a:spcAft>
                <a:spcPts val="0"/>
              </a:spcAft>
              <a:buClr>
                <a:srgbClr val="D22D40"/>
              </a:buClr>
              <a:buSzPts val="2200"/>
              <a:buChar char="•"/>
            </a:pPr>
            <a:r>
              <a:rPr lang="en-US" sz="2200">
                <a:solidFill>
                  <a:schemeClr val="dk1"/>
                </a:solidFill>
              </a:rPr>
              <a:t>Alphafold can not do </a:t>
            </a:r>
            <a:r>
              <a:rPr lang="en-US" sz="2200" b="1">
                <a:solidFill>
                  <a:schemeClr val="dk1"/>
                </a:solidFill>
              </a:rPr>
              <a:t>ligand effects</a:t>
            </a:r>
            <a:endParaRPr sz="2200">
              <a:solidFill>
                <a:schemeClr val="dk1"/>
              </a:solidFill>
            </a:endParaRPr>
          </a:p>
          <a:p>
            <a:pPr marL="285750" marR="0" lvl="0" indent="-273050" algn="l" rtl="0">
              <a:lnSpc>
                <a:spcPct val="115000"/>
              </a:lnSpc>
              <a:spcBef>
                <a:spcPts val="0"/>
              </a:spcBef>
              <a:spcAft>
                <a:spcPts val="0"/>
              </a:spcAft>
              <a:buClr>
                <a:srgbClr val="D22D40"/>
              </a:buClr>
              <a:buSzPts val="2200"/>
              <a:buChar char="•"/>
            </a:pPr>
            <a:r>
              <a:rPr lang="en-US" sz="2200">
                <a:solidFill>
                  <a:schemeClr val="dk1"/>
                </a:solidFill>
              </a:rPr>
              <a:t>Alphafold is not good with </a:t>
            </a:r>
            <a:r>
              <a:rPr lang="en-US" sz="2200" b="1">
                <a:solidFill>
                  <a:schemeClr val="dk1"/>
                </a:solidFill>
              </a:rPr>
              <a:t>orphan sequences </a:t>
            </a:r>
            <a:endParaRPr sz="2200" b="1">
              <a:solidFill>
                <a:schemeClr val="dk1"/>
              </a:solidFill>
            </a:endParaRPr>
          </a:p>
          <a:p>
            <a:pPr marL="457200" marR="0" lvl="0" indent="0" algn="l" rtl="0">
              <a:lnSpc>
                <a:spcPct val="115000"/>
              </a:lnSpc>
              <a:spcBef>
                <a:spcPts val="0"/>
              </a:spcBef>
              <a:spcAft>
                <a:spcPts val="0"/>
              </a:spcAft>
              <a:buNone/>
            </a:pPr>
            <a:endParaRPr sz="2200" b="1">
              <a:solidFill>
                <a:schemeClr val="dk1"/>
              </a:solidFill>
            </a:endParaRPr>
          </a:p>
          <a:p>
            <a:pPr marL="457200" marR="0" lvl="0" indent="0" algn="l" rtl="0">
              <a:lnSpc>
                <a:spcPct val="115000"/>
              </a:lnSpc>
              <a:spcBef>
                <a:spcPts val="0"/>
              </a:spcBef>
              <a:spcAft>
                <a:spcPts val="0"/>
              </a:spcAft>
              <a:buNone/>
            </a:pPr>
            <a:endParaRPr sz="2200" b="1">
              <a:solidFill>
                <a:schemeClr val="dk1"/>
              </a:solidFill>
            </a:endParaRPr>
          </a:p>
          <a:p>
            <a:pPr marL="0" marR="0" lvl="0" indent="0" algn="l" rtl="0">
              <a:lnSpc>
                <a:spcPct val="115000"/>
              </a:lnSpc>
              <a:spcBef>
                <a:spcPts val="0"/>
              </a:spcBef>
              <a:spcAft>
                <a:spcPts val="0"/>
              </a:spcAft>
              <a:buNone/>
            </a:pPr>
            <a:endParaRPr sz="1600">
              <a:solidFill>
                <a:schemeClr val="dk1"/>
              </a:solidFill>
              <a:latin typeface="Arial"/>
              <a:ea typeface="Arial"/>
              <a:cs typeface="Arial"/>
              <a:sym typeface="Arial"/>
            </a:endParaRPr>
          </a:p>
        </p:txBody>
      </p:sp>
      <p:pic>
        <p:nvPicPr>
          <p:cNvPr id="865" name="Google Shape;865;p85"/>
          <p:cNvPicPr preferRelativeResize="0"/>
          <p:nvPr/>
        </p:nvPicPr>
        <p:blipFill>
          <a:blip r:embed="rId3">
            <a:alphaModFix/>
          </a:blip>
          <a:stretch>
            <a:fillRect/>
          </a:stretch>
        </p:blipFill>
        <p:spPr>
          <a:xfrm>
            <a:off x="8265216" y="4479155"/>
            <a:ext cx="762007" cy="558158"/>
          </a:xfrm>
          <a:prstGeom prst="rect">
            <a:avLst/>
          </a:prstGeom>
          <a:noFill/>
          <a:ln>
            <a:noFill/>
          </a:ln>
        </p:spPr>
      </p:pic>
      <p:sp>
        <p:nvSpPr>
          <p:cNvPr id="866" name="Google Shape;866;p85"/>
          <p:cNvSpPr txBox="1"/>
          <p:nvPr/>
        </p:nvSpPr>
        <p:spPr>
          <a:xfrm>
            <a:off x="189300" y="4589544"/>
            <a:ext cx="3000000" cy="554100"/>
          </a:xfrm>
          <a:prstGeom prst="rect">
            <a:avLst/>
          </a:prstGeom>
          <a:noFill/>
          <a:ln>
            <a:noFill/>
          </a:ln>
        </p:spPr>
        <p:txBody>
          <a:bodyPr spcFirstLastPara="1" wrap="square" lIns="91425" tIns="91425" rIns="91425" bIns="91425" anchor="t" anchorCtr="0">
            <a:spAutoFit/>
          </a:bodyPr>
          <a:lstStyle/>
          <a:p>
            <a:pPr marL="285750" lvl="0" indent="-285750" algn="l" rtl="0">
              <a:lnSpc>
                <a:spcPct val="115000"/>
              </a:lnSpc>
              <a:spcBef>
                <a:spcPts val="0"/>
              </a:spcBef>
              <a:spcAft>
                <a:spcPts val="0"/>
              </a:spcAft>
              <a:buClr>
                <a:schemeClr val="dk1"/>
              </a:buClr>
              <a:buSzPts val="2400"/>
              <a:buChar char="•"/>
            </a:pPr>
            <a:r>
              <a:rPr lang="en-US" sz="2400" b="1">
                <a:solidFill>
                  <a:schemeClr val="dk1"/>
                </a:solidFill>
              </a:rPr>
              <a:t>or is it?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3"/>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dirty="0"/>
          </a:p>
        </p:txBody>
      </p:sp>
      <p:sp>
        <p:nvSpPr>
          <p:cNvPr id="495" name="Google Shape;495;p53"/>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496" name="Google Shape;496;p53"/>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pic>
        <p:nvPicPr>
          <p:cNvPr id="497" name="Google Shape;497;p53"/>
          <p:cNvPicPr preferRelativeResize="0"/>
          <p:nvPr/>
        </p:nvPicPr>
        <p:blipFill>
          <a:blip r:embed="rId3">
            <a:alphaModFix/>
          </a:blip>
          <a:stretch>
            <a:fillRect/>
          </a:stretch>
        </p:blipFill>
        <p:spPr>
          <a:xfrm>
            <a:off x="0" y="68830"/>
            <a:ext cx="6858001" cy="5005840"/>
          </a:xfrm>
          <a:prstGeom prst="rect">
            <a:avLst/>
          </a:prstGeom>
          <a:noFill/>
          <a:ln>
            <a:noFill/>
          </a:ln>
        </p:spPr>
      </p:pic>
      <p:pic>
        <p:nvPicPr>
          <p:cNvPr id="498" name="Google Shape;498;p53"/>
          <p:cNvPicPr preferRelativeResize="0"/>
          <p:nvPr/>
        </p:nvPicPr>
        <p:blipFill>
          <a:blip r:embed="rId4">
            <a:alphaModFix/>
          </a:blip>
          <a:stretch>
            <a:fillRect/>
          </a:stretch>
        </p:blipFill>
        <p:spPr>
          <a:xfrm>
            <a:off x="7907941" y="68836"/>
            <a:ext cx="762007" cy="558158"/>
          </a:xfrm>
          <a:prstGeom prst="rect">
            <a:avLst/>
          </a:prstGeom>
          <a:noFill/>
          <a:ln>
            <a:noFill/>
          </a:ln>
        </p:spPr>
      </p:pic>
      <p:pic>
        <p:nvPicPr>
          <p:cNvPr id="499" name="Google Shape;499;p53"/>
          <p:cNvPicPr preferRelativeResize="0"/>
          <p:nvPr/>
        </p:nvPicPr>
        <p:blipFill>
          <a:blip r:embed="rId5">
            <a:alphaModFix/>
          </a:blip>
          <a:stretch>
            <a:fillRect/>
          </a:stretch>
        </p:blipFill>
        <p:spPr>
          <a:xfrm>
            <a:off x="6457950" y="2091096"/>
            <a:ext cx="2643175" cy="2352975"/>
          </a:xfrm>
          <a:prstGeom prst="rect">
            <a:avLst/>
          </a:prstGeom>
          <a:noFill/>
          <a:ln>
            <a:noFill/>
          </a:ln>
        </p:spPr>
      </p:pic>
      <p:sp>
        <p:nvSpPr>
          <p:cNvPr id="2" name="TextovéPole 1">
            <a:extLst>
              <a:ext uri="{FF2B5EF4-FFF2-40B4-BE49-F238E27FC236}">
                <a16:creationId xmlns:a16="http://schemas.microsoft.com/office/drawing/2014/main" id="{15703878-1611-C9F1-BA47-E3144FE4707F}"/>
              </a:ext>
            </a:extLst>
          </p:cNvPr>
          <p:cNvSpPr txBox="1"/>
          <p:nvPr/>
        </p:nvSpPr>
        <p:spPr>
          <a:xfrm>
            <a:off x="5571555" y="972992"/>
            <a:ext cx="3453189" cy="954107"/>
          </a:xfrm>
          <a:prstGeom prst="rect">
            <a:avLst/>
          </a:prstGeom>
          <a:noFill/>
        </p:spPr>
        <p:txBody>
          <a:bodyPr wrap="none" rtlCol="0">
            <a:spAutoFit/>
          </a:bodyPr>
          <a:lstStyle/>
          <a:p>
            <a:r>
              <a:rPr lang="cs-CZ" b="1" dirty="0" err="1"/>
              <a:t>Quality</a:t>
            </a:r>
            <a:r>
              <a:rPr lang="cs-CZ" b="1" dirty="0"/>
              <a:t> </a:t>
            </a:r>
            <a:r>
              <a:rPr lang="cs-CZ" b="1" dirty="0" err="1"/>
              <a:t>metrics</a:t>
            </a:r>
            <a:endParaRPr lang="cs-CZ" b="1" dirty="0"/>
          </a:p>
          <a:p>
            <a:endParaRPr lang="cs-CZ" b="1" dirty="0"/>
          </a:p>
          <a:p>
            <a:r>
              <a:rPr lang="cs-CZ" b="1" dirty="0" err="1"/>
              <a:t>pLLDT</a:t>
            </a:r>
            <a:r>
              <a:rPr lang="cs-CZ" b="1" dirty="0"/>
              <a:t> – model </a:t>
            </a:r>
            <a:r>
              <a:rPr lang="cs-CZ" b="1" dirty="0" err="1"/>
              <a:t>confidence</a:t>
            </a:r>
            <a:r>
              <a:rPr lang="cs-CZ" b="1" dirty="0"/>
              <a:t> in </a:t>
            </a:r>
            <a:r>
              <a:rPr lang="cs-CZ" b="1" dirty="0" err="1"/>
              <a:t>that</a:t>
            </a:r>
            <a:r>
              <a:rPr lang="cs-CZ" b="1" dirty="0"/>
              <a:t> AA</a:t>
            </a:r>
          </a:p>
          <a:p>
            <a:r>
              <a:rPr lang="cs-CZ" b="1" dirty="0"/>
              <a:t>PAE – </a:t>
            </a:r>
            <a:r>
              <a:rPr lang="cs-CZ" b="1" dirty="0" err="1"/>
              <a:t>predicted</a:t>
            </a:r>
            <a:r>
              <a:rPr lang="cs-CZ" b="1" dirty="0"/>
              <a:t> </a:t>
            </a:r>
            <a:r>
              <a:rPr lang="cs-CZ" b="1" dirty="0" err="1"/>
              <a:t>confidence</a:t>
            </a:r>
            <a:r>
              <a:rPr lang="cs-CZ" b="1" dirty="0"/>
              <a:t> </a:t>
            </a:r>
            <a:r>
              <a:rPr lang="cs-CZ" b="1" dirty="0" err="1"/>
              <a:t>of</a:t>
            </a:r>
            <a:r>
              <a:rPr lang="cs-CZ" b="1" dirty="0"/>
              <a:t> </a:t>
            </a:r>
            <a:r>
              <a:rPr lang="cs-CZ" b="1" dirty="0" err="1"/>
              <a:t>contact</a:t>
            </a:r>
            <a:endParaRPr lang="en-US" b="1"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86"/>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873" name="Google Shape;873;p86"/>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874" name="Google Shape;874;p86"/>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87"/>
          <p:cNvSpPr txBox="1">
            <a:spLocks noGrp="1"/>
          </p:cNvSpPr>
          <p:nvPr>
            <p:ph type="title"/>
          </p:nvPr>
        </p:nvSpPr>
        <p:spPr>
          <a:xfrm>
            <a:off x="623888" y="1282304"/>
            <a:ext cx="7886700" cy="2139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Extra slides</a:t>
            </a:r>
            <a:endParaRPr/>
          </a:p>
        </p:txBody>
      </p:sp>
      <p:sp>
        <p:nvSpPr>
          <p:cNvPr id="881" name="Google Shape;881;p87"/>
          <p:cNvSpPr txBox="1">
            <a:spLocks noGrp="1"/>
          </p:cNvSpPr>
          <p:nvPr>
            <p:ph type="body" idx="1"/>
          </p:nvPr>
        </p:nvSpPr>
        <p:spPr>
          <a:xfrm>
            <a:off x="623888" y="3442097"/>
            <a:ext cx="7886700" cy="1125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882" name="Google Shape;882;p87"/>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88"/>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LigandMPNN</a:t>
            </a:r>
            <a:endParaRPr/>
          </a:p>
        </p:txBody>
      </p:sp>
      <p:sp>
        <p:nvSpPr>
          <p:cNvPr id="889" name="Google Shape;889;p88"/>
          <p:cNvSpPr txBox="1">
            <a:spLocks noGrp="1"/>
          </p:cNvSpPr>
          <p:nvPr>
            <p:ph type="body" idx="1"/>
          </p:nvPr>
        </p:nvSpPr>
        <p:spPr>
          <a:xfrm>
            <a:off x="4024825" y="154225"/>
            <a:ext cx="5119200" cy="3109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100"/>
              <a:t>deep learning-based protein sequence design method that explicitly models all non-protein components of biomolecular systems</a:t>
            </a:r>
            <a:endParaRPr sz="2100"/>
          </a:p>
        </p:txBody>
      </p:sp>
      <p:sp>
        <p:nvSpPr>
          <p:cNvPr id="890" name="Google Shape;890;p88"/>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
        <p:nvSpPr>
          <p:cNvPr id="891" name="Google Shape;891;p88"/>
          <p:cNvSpPr txBox="1"/>
          <p:nvPr/>
        </p:nvSpPr>
        <p:spPr>
          <a:xfrm>
            <a:off x="0" y="473380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bioRxiv preprint </a:t>
            </a:r>
            <a:r>
              <a:rPr lang="en-US" u="sng">
                <a:solidFill>
                  <a:schemeClr val="hlink"/>
                </a:solidFill>
                <a:hlinkClick r:id="rId3"/>
              </a:rPr>
              <a:t>https://doi.org/10.1101/2023.12.22.573103</a:t>
            </a:r>
            <a:r>
              <a:rPr lang="en-US">
                <a:solidFill>
                  <a:srgbClr val="0000FF"/>
                </a:solidFill>
              </a:rPr>
              <a:t>    </a:t>
            </a:r>
            <a:r>
              <a:rPr lang="en-US" u="sng">
                <a:solidFill>
                  <a:schemeClr val="hlink"/>
                </a:solidFill>
                <a:hlinkClick r:id="rId4"/>
              </a:rPr>
              <a:t>https://github.com/dauparas/LigandMPNN</a:t>
            </a:r>
            <a:r>
              <a:rPr lang="en-US"/>
              <a:t> </a:t>
            </a:r>
            <a:endParaRPr/>
          </a:p>
        </p:txBody>
      </p:sp>
      <p:pic>
        <p:nvPicPr>
          <p:cNvPr id="892" name="Google Shape;892;p88"/>
          <p:cNvPicPr preferRelativeResize="0"/>
          <p:nvPr/>
        </p:nvPicPr>
        <p:blipFill>
          <a:blip r:embed="rId5">
            <a:alphaModFix/>
          </a:blip>
          <a:stretch>
            <a:fillRect/>
          </a:stretch>
        </p:blipFill>
        <p:spPr>
          <a:xfrm>
            <a:off x="526975" y="1268038"/>
            <a:ext cx="6400800" cy="33813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89"/>
          <p:cNvSpPr txBox="1">
            <a:spLocks noGrp="1"/>
          </p:cNvSpPr>
          <p:nvPr>
            <p:ph type="title"/>
          </p:nvPr>
        </p:nvSpPr>
        <p:spPr>
          <a:xfrm>
            <a:off x="628650" y="0"/>
            <a:ext cx="4043700" cy="994200"/>
          </a:xfrm>
          <a:prstGeom prst="rect">
            <a:avLst/>
          </a:prstGeom>
        </p:spPr>
        <p:txBody>
          <a:bodyPr spcFirstLastPara="1" wrap="square" lIns="91425" tIns="45700" rIns="91425" bIns="45700" anchor="ctr" anchorCtr="0">
            <a:normAutofit fontScale="90000"/>
          </a:bodyPr>
          <a:lstStyle/>
          <a:p>
            <a:pPr marL="0" lvl="0" indent="0" algn="l" rtl="0">
              <a:lnSpc>
                <a:spcPct val="115000"/>
              </a:lnSpc>
              <a:spcBef>
                <a:spcPts val="0"/>
              </a:spcBef>
              <a:spcAft>
                <a:spcPts val="1500"/>
              </a:spcAft>
              <a:buNone/>
            </a:pPr>
            <a:r>
              <a:rPr lang="en-US" sz="2300" b="1">
                <a:solidFill>
                  <a:srgbClr val="131313"/>
                </a:solidFill>
                <a:highlight>
                  <a:srgbClr val="FFFFFF"/>
                </a:highlight>
                <a:latin typeface="Arial"/>
                <a:ea typeface="Arial"/>
                <a:cs typeface="Arial"/>
                <a:sym typeface="Arial"/>
              </a:rPr>
              <a:t>AlphaFold2 structures template ligand discovery</a:t>
            </a:r>
            <a:endParaRPr/>
          </a:p>
        </p:txBody>
      </p:sp>
      <p:sp>
        <p:nvSpPr>
          <p:cNvPr id="899" name="Google Shape;899;p89"/>
          <p:cNvSpPr txBox="1">
            <a:spLocks noGrp="1"/>
          </p:cNvSpPr>
          <p:nvPr>
            <p:ph type="body" idx="1"/>
          </p:nvPr>
        </p:nvSpPr>
        <p:spPr>
          <a:xfrm>
            <a:off x="628650" y="858544"/>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800"/>
              <a:t>prospective screen</a:t>
            </a:r>
            <a:endParaRPr sz="1800"/>
          </a:p>
          <a:p>
            <a:pPr marL="0" lvl="0" indent="0" algn="l" rtl="0">
              <a:spcBef>
                <a:spcPts val="1000"/>
              </a:spcBef>
              <a:spcAft>
                <a:spcPts val="0"/>
              </a:spcAft>
              <a:buNone/>
            </a:pPr>
            <a:r>
              <a:rPr lang="en-US" sz="1800"/>
              <a:t>different binding site conformation</a:t>
            </a:r>
            <a:endParaRPr sz="1800"/>
          </a:p>
        </p:txBody>
      </p:sp>
      <p:sp>
        <p:nvSpPr>
          <p:cNvPr id="900" name="Google Shape;900;p89"/>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sp>
        <p:nvSpPr>
          <p:cNvPr id="901" name="Google Shape;901;p89"/>
          <p:cNvSpPr txBox="1"/>
          <p:nvPr/>
        </p:nvSpPr>
        <p:spPr>
          <a:xfrm>
            <a:off x="0" y="4789500"/>
            <a:ext cx="5104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a:solidFill>
                  <a:schemeClr val="dk1"/>
                </a:solidFill>
              </a:rPr>
              <a:t>bioRxiv preprint doi: </a:t>
            </a:r>
            <a:r>
              <a:rPr lang="en-US" sz="1100">
                <a:solidFill>
                  <a:srgbClr val="0000FF"/>
                </a:solidFill>
              </a:rPr>
              <a:t>https://doi.org/10.1101/2023.12.20.572662</a:t>
            </a:r>
            <a:endParaRPr sz="1100">
              <a:solidFill>
                <a:srgbClr val="0000FF"/>
              </a:solidFill>
            </a:endParaRPr>
          </a:p>
        </p:txBody>
      </p:sp>
      <p:pic>
        <p:nvPicPr>
          <p:cNvPr id="902" name="Google Shape;902;p89"/>
          <p:cNvPicPr preferRelativeResize="0"/>
          <p:nvPr/>
        </p:nvPicPr>
        <p:blipFill>
          <a:blip r:embed="rId3">
            <a:alphaModFix/>
          </a:blip>
          <a:stretch>
            <a:fillRect/>
          </a:stretch>
        </p:blipFill>
        <p:spPr>
          <a:xfrm>
            <a:off x="4672288" y="0"/>
            <a:ext cx="4471724" cy="5143500"/>
          </a:xfrm>
          <a:prstGeom prst="rect">
            <a:avLst/>
          </a:prstGeom>
          <a:noFill/>
          <a:ln>
            <a:noFill/>
          </a:ln>
        </p:spPr>
      </p:pic>
      <p:pic>
        <p:nvPicPr>
          <p:cNvPr id="903" name="Google Shape;903;p89"/>
          <p:cNvPicPr preferRelativeResize="0"/>
          <p:nvPr/>
        </p:nvPicPr>
        <p:blipFill>
          <a:blip r:embed="rId4">
            <a:alphaModFix/>
          </a:blip>
          <a:stretch>
            <a:fillRect/>
          </a:stretch>
        </p:blipFill>
        <p:spPr>
          <a:xfrm>
            <a:off x="760425" y="1516750"/>
            <a:ext cx="3347099" cy="334709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90"/>
          <p:cNvSpPr txBox="1">
            <a:spLocks noGrp="1"/>
          </p:cNvSpPr>
          <p:nvPr>
            <p:ph type="title"/>
          </p:nvPr>
        </p:nvSpPr>
        <p:spPr>
          <a:xfrm>
            <a:off x="65950" y="0"/>
            <a:ext cx="9078000" cy="994200"/>
          </a:xfrm>
          <a:prstGeom prst="rect">
            <a:avLst/>
          </a:prstGeom>
        </p:spPr>
        <p:txBody>
          <a:bodyPr spcFirstLastPara="1" wrap="square" lIns="91425" tIns="45700" rIns="91425" bIns="45700" anchor="t" anchorCtr="0">
            <a:normAutofit fontScale="90000"/>
          </a:bodyPr>
          <a:lstStyle/>
          <a:p>
            <a:pPr marL="0" marR="0" lvl="0" indent="0" algn="l" rtl="0">
              <a:lnSpc>
                <a:spcPct val="100000"/>
              </a:lnSpc>
              <a:spcBef>
                <a:spcPts val="0"/>
              </a:spcBef>
              <a:spcAft>
                <a:spcPts val="0"/>
              </a:spcAft>
              <a:buClr>
                <a:srgbClr val="000000"/>
              </a:buClr>
              <a:buFont typeface="Arial"/>
              <a:buNone/>
            </a:pPr>
            <a:r>
              <a:rPr lang="en-US" sz="3040"/>
              <a:t>Alphafold can describe </a:t>
            </a:r>
            <a:r>
              <a:rPr lang="en-US" sz="3040" b="1"/>
              <a:t>folding process </a:t>
            </a:r>
            <a:r>
              <a:rPr lang="en-US" sz="3040"/>
              <a:t>to some level </a:t>
            </a:r>
            <a:br>
              <a:rPr lang="en-US" sz="3040"/>
            </a:br>
            <a:r>
              <a:rPr lang="en-US" sz="3040"/>
              <a:t>Was Anfinsen right?</a:t>
            </a:r>
            <a:endParaRPr sz="3040"/>
          </a:p>
        </p:txBody>
      </p:sp>
      <p:sp>
        <p:nvSpPr>
          <p:cNvPr id="910" name="Google Shape;910;p90"/>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a:p>
        </p:txBody>
      </p:sp>
      <p:sp>
        <p:nvSpPr>
          <p:cNvPr id="911" name="Google Shape;911;p90"/>
          <p:cNvSpPr txBox="1"/>
          <p:nvPr/>
        </p:nvSpPr>
        <p:spPr>
          <a:xfrm>
            <a:off x="359850" y="4757025"/>
            <a:ext cx="458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12" name="Google Shape;912;p90"/>
          <p:cNvSpPr txBox="1"/>
          <p:nvPr/>
        </p:nvSpPr>
        <p:spPr>
          <a:xfrm>
            <a:off x="1549975" y="4501106"/>
            <a:ext cx="702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913" name="Google Shape;913;p90"/>
          <p:cNvSpPr txBox="1"/>
          <p:nvPr/>
        </p:nvSpPr>
        <p:spPr>
          <a:xfrm>
            <a:off x="258975" y="2061684"/>
            <a:ext cx="3000000" cy="378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endParaRPr/>
          </a:p>
        </p:txBody>
      </p:sp>
      <p:sp>
        <p:nvSpPr>
          <p:cNvPr id="914" name="Google Shape;914;p90"/>
          <p:cNvSpPr txBox="1"/>
          <p:nvPr/>
        </p:nvSpPr>
        <p:spPr>
          <a:xfrm>
            <a:off x="4942350" y="4698413"/>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915" name="Google Shape;915;p90"/>
          <p:cNvPicPr preferRelativeResize="0"/>
          <p:nvPr/>
        </p:nvPicPr>
        <p:blipFill>
          <a:blip r:embed="rId3">
            <a:alphaModFix/>
          </a:blip>
          <a:stretch>
            <a:fillRect/>
          </a:stretch>
        </p:blipFill>
        <p:spPr>
          <a:xfrm>
            <a:off x="1166669" y="3183694"/>
            <a:ext cx="5846498" cy="1912519"/>
          </a:xfrm>
          <a:prstGeom prst="rect">
            <a:avLst/>
          </a:prstGeom>
          <a:noFill/>
          <a:ln>
            <a:noFill/>
          </a:ln>
        </p:spPr>
      </p:pic>
      <p:pic>
        <p:nvPicPr>
          <p:cNvPr id="916" name="Google Shape;916;p90"/>
          <p:cNvPicPr preferRelativeResize="0"/>
          <p:nvPr/>
        </p:nvPicPr>
        <p:blipFill>
          <a:blip r:embed="rId4">
            <a:alphaModFix/>
          </a:blip>
          <a:stretch>
            <a:fillRect/>
          </a:stretch>
        </p:blipFill>
        <p:spPr>
          <a:xfrm>
            <a:off x="553350" y="1585124"/>
            <a:ext cx="6503625" cy="1731704"/>
          </a:xfrm>
          <a:prstGeom prst="rect">
            <a:avLst/>
          </a:prstGeom>
          <a:noFill/>
          <a:ln>
            <a:noFill/>
          </a:ln>
        </p:spPr>
      </p:pic>
      <p:pic>
        <p:nvPicPr>
          <p:cNvPr id="917" name="Google Shape;917;p90"/>
          <p:cNvPicPr preferRelativeResize="0"/>
          <p:nvPr/>
        </p:nvPicPr>
        <p:blipFill>
          <a:blip r:embed="rId5">
            <a:alphaModFix/>
          </a:blip>
          <a:stretch>
            <a:fillRect/>
          </a:stretch>
        </p:blipFill>
        <p:spPr>
          <a:xfrm>
            <a:off x="3869650" y="553462"/>
            <a:ext cx="3955762" cy="109858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91"/>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924" name="Google Shape;924;p91"/>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925" name="Google Shape;925;p91"/>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pic>
        <p:nvPicPr>
          <p:cNvPr id="926" name="Google Shape;926;p91"/>
          <p:cNvPicPr preferRelativeResize="0"/>
          <p:nvPr/>
        </p:nvPicPr>
        <p:blipFill>
          <a:blip r:embed="rId3">
            <a:alphaModFix/>
          </a:blip>
          <a:stretch>
            <a:fillRect/>
          </a:stretch>
        </p:blipFill>
        <p:spPr>
          <a:xfrm>
            <a:off x="0" y="-85850"/>
            <a:ext cx="8916900" cy="3263399"/>
          </a:xfrm>
          <a:prstGeom prst="rect">
            <a:avLst/>
          </a:prstGeom>
          <a:noFill/>
          <a:ln>
            <a:noFill/>
          </a:ln>
        </p:spPr>
      </p:pic>
      <p:pic>
        <p:nvPicPr>
          <p:cNvPr id="927" name="Google Shape;927;p91"/>
          <p:cNvPicPr preferRelativeResize="0"/>
          <p:nvPr/>
        </p:nvPicPr>
        <p:blipFill>
          <a:blip r:embed="rId4">
            <a:alphaModFix/>
          </a:blip>
          <a:stretch>
            <a:fillRect/>
          </a:stretch>
        </p:blipFill>
        <p:spPr>
          <a:xfrm>
            <a:off x="0" y="1951402"/>
            <a:ext cx="9144003" cy="3263399"/>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92"/>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934" name="Google Shape;934;p92"/>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935" name="Google Shape;935;p92"/>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pic>
        <p:nvPicPr>
          <p:cNvPr id="936" name="Google Shape;936;p92"/>
          <p:cNvPicPr preferRelativeResize="0"/>
          <p:nvPr/>
        </p:nvPicPr>
        <p:blipFill>
          <a:blip r:embed="rId3">
            <a:alphaModFix/>
          </a:blip>
          <a:stretch>
            <a:fillRect/>
          </a:stretch>
        </p:blipFill>
        <p:spPr>
          <a:xfrm>
            <a:off x="0" y="232172"/>
            <a:ext cx="9144003" cy="4679158"/>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93"/>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943" name="Google Shape;943;p93"/>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944" name="Google Shape;944;p93"/>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a:p>
        </p:txBody>
      </p:sp>
      <p:pic>
        <p:nvPicPr>
          <p:cNvPr id="945" name="Google Shape;945;p93"/>
          <p:cNvPicPr preferRelativeResize="0"/>
          <p:nvPr/>
        </p:nvPicPr>
        <p:blipFill>
          <a:blip r:embed="rId3">
            <a:alphaModFix/>
          </a:blip>
          <a:stretch>
            <a:fillRect/>
          </a:stretch>
        </p:blipFill>
        <p:spPr>
          <a:xfrm>
            <a:off x="0" y="125016"/>
            <a:ext cx="9144003" cy="489347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94"/>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952" name="Google Shape;952;p94"/>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953" name="Google Shape;953;p94"/>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a:p>
        </p:txBody>
      </p:sp>
      <p:pic>
        <p:nvPicPr>
          <p:cNvPr id="954" name="Google Shape;954;p94"/>
          <p:cNvPicPr preferRelativeResize="0"/>
          <p:nvPr/>
        </p:nvPicPr>
        <p:blipFill>
          <a:blip r:embed="rId3">
            <a:alphaModFix/>
          </a:blip>
          <a:stretch>
            <a:fillRect/>
          </a:stretch>
        </p:blipFill>
        <p:spPr>
          <a:xfrm>
            <a:off x="164515" y="0"/>
            <a:ext cx="8814971" cy="514350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95"/>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Architectural details AF2</a:t>
            </a:r>
            <a:endParaRPr/>
          </a:p>
        </p:txBody>
      </p:sp>
      <p:sp>
        <p:nvSpPr>
          <p:cNvPr id="961" name="Google Shape;961;p95"/>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962" name="Google Shape;962;p95"/>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89</a:t>
            </a:fld>
            <a:endParaRPr/>
          </a:p>
        </p:txBody>
      </p:sp>
      <p:pic>
        <p:nvPicPr>
          <p:cNvPr id="963" name="Google Shape;963;p95"/>
          <p:cNvPicPr preferRelativeResize="0"/>
          <p:nvPr/>
        </p:nvPicPr>
        <p:blipFill>
          <a:blip r:embed="rId3">
            <a:alphaModFix/>
          </a:blip>
          <a:stretch>
            <a:fillRect/>
          </a:stretch>
        </p:blipFill>
        <p:spPr>
          <a:xfrm>
            <a:off x="1277088" y="1212750"/>
            <a:ext cx="4942367" cy="370194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6" name="Google Shape;396;p48"/>
          <p:cNvPicPr preferRelativeResize="0"/>
          <p:nvPr/>
        </p:nvPicPr>
        <p:blipFill rotWithShape="1">
          <a:blip r:embed="rId3">
            <a:alphaModFix/>
          </a:blip>
          <a:srcRect b="22624"/>
          <a:stretch/>
        </p:blipFill>
        <p:spPr>
          <a:xfrm>
            <a:off x="1579250" y="3265725"/>
            <a:ext cx="2935601" cy="1407000"/>
          </a:xfrm>
          <a:prstGeom prst="rect">
            <a:avLst/>
          </a:prstGeom>
          <a:noFill/>
          <a:ln>
            <a:noFill/>
          </a:ln>
        </p:spPr>
      </p:pic>
      <p:sp>
        <p:nvSpPr>
          <p:cNvPr id="397" name="Google Shape;397;p48"/>
          <p:cNvSpPr txBox="1">
            <a:spLocks noGrp="1"/>
          </p:cNvSpPr>
          <p:nvPr>
            <p:ph type="title"/>
          </p:nvPr>
        </p:nvSpPr>
        <p:spPr>
          <a:xfrm>
            <a:off x="0" y="0"/>
            <a:ext cx="7886700" cy="819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Where to run AF?</a:t>
            </a:r>
            <a:endParaRPr dirty="0"/>
          </a:p>
        </p:txBody>
      </p:sp>
      <p:sp>
        <p:nvSpPr>
          <p:cNvPr id="398" name="Google Shape;398;p48"/>
          <p:cNvSpPr txBox="1">
            <a:spLocks noGrp="1"/>
          </p:cNvSpPr>
          <p:nvPr>
            <p:ph type="body" idx="1"/>
          </p:nvPr>
        </p:nvSpPr>
        <p:spPr>
          <a:xfrm>
            <a:off x="309675" y="825600"/>
            <a:ext cx="4188600" cy="435300"/>
          </a:xfrm>
          <a:prstGeom prst="rect">
            <a:avLst/>
          </a:prstGeom>
        </p:spPr>
        <p:txBody>
          <a:bodyPr spcFirstLastPara="1" wrap="square" lIns="91425" tIns="45700" rIns="91425" bIns="45700" anchor="b" anchorCtr="0">
            <a:normAutofit fontScale="85000" lnSpcReduction="20000"/>
          </a:bodyPr>
          <a:lstStyle/>
          <a:p>
            <a:pPr marL="0" lvl="0" indent="0" algn="l" rtl="0">
              <a:spcBef>
                <a:spcPts val="1000"/>
              </a:spcBef>
              <a:spcAft>
                <a:spcPts val="0"/>
              </a:spcAft>
              <a:buNone/>
            </a:pPr>
            <a:r>
              <a:rPr lang="en-US"/>
              <a:t>ColabFold in GoogleColab</a:t>
            </a:r>
            <a:endParaRPr/>
          </a:p>
        </p:txBody>
      </p:sp>
      <p:sp>
        <p:nvSpPr>
          <p:cNvPr id="399" name="Google Shape;399;p48"/>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
        <p:nvSpPr>
          <p:cNvPr id="400" name="Google Shape;400;p48"/>
          <p:cNvSpPr txBox="1">
            <a:spLocks noGrp="1"/>
          </p:cNvSpPr>
          <p:nvPr>
            <p:ph type="body" idx="2"/>
          </p:nvPr>
        </p:nvSpPr>
        <p:spPr>
          <a:xfrm>
            <a:off x="0" y="3205125"/>
            <a:ext cx="4332075" cy="1464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400" b="1" dirty="0" err="1"/>
              <a:t>ChimeraX</a:t>
            </a:r>
            <a:endParaRPr sz="2400" b="1" dirty="0"/>
          </a:p>
          <a:p>
            <a:pPr marL="457200" lvl="0" indent="-355600" algn="l" rtl="0">
              <a:lnSpc>
                <a:spcPct val="100000"/>
              </a:lnSpc>
              <a:spcBef>
                <a:spcPts val="0"/>
              </a:spcBef>
              <a:spcAft>
                <a:spcPts val="0"/>
              </a:spcAft>
              <a:buSzPts val="2000"/>
              <a:buChar char="•"/>
            </a:pPr>
            <a:r>
              <a:rPr lang="en-US" sz="2000" dirty="0"/>
              <a:t>Fetch</a:t>
            </a:r>
            <a:endParaRPr sz="2000" dirty="0"/>
          </a:p>
          <a:p>
            <a:pPr marL="457200" lvl="0" indent="-355600" algn="l" rtl="0">
              <a:lnSpc>
                <a:spcPct val="100000"/>
              </a:lnSpc>
              <a:spcBef>
                <a:spcPts val="0"/>
              </a:spcBef>
              <a:spcAft>
                <a:spcPts val="0"/>
              </a:spcAft>
              <a:buSzPts val="2000"/>
              <a:buChar char="•"/>
            </a:pPr>
            <a:r>
              <a:rPr lang="en-US" sz="2000" dirty="0"/>
              <a:t>Search AFDB</a:t>
            </a:r>
            <a:endParaRPr sz="2000" dirty="0"/>
          </a:p>
          <a:p>
            <a:pPr marL="457200" lvl="0" indent="-355600" algn="l" rtl="0">
              <a:lnSpc>
                <a:spcPct val="100000"/>
              </a:lnSpc>
              <a:spcBef>
                <a:spcPts val="0"/>
              </a:spcBef>
              <a:spcAft>
                <a:spcPts val="0"/>
              </a:spcAft>
              <a:buSzPts val="2000"/>
              <a:buChar char="•"/>
            </a:pPr>
            <a:r>
              <a:rPr lang="en-US" sz="2000" dirty="0"/>
              <a:t>Predict – Boltz</a:t>
            </a:r>
            <a:endParaRPr sz="2000" dirty="0"/>
          </a:p>
        </p:txBody>
      </p:sp>
      <p:sp>
        <p:nvSpPr>
          <p:cNvPr id="401" name="Google Shape;401;p48"/>
          <p:cNvSpPr txBox="1">
            <a:spLocks noGrp="1"/>
          </p:cNvSpPr>
          <p:nvPr>
            <p:ph type="body" idx="3"/>
          </p:nvPr>
        </p:nvSpPr>
        <p:spPr>
          <a:xfrm>
            <a:off x="4629150" y="825600"/>
            <a:ext cx="4514700" cy="819600"/>
          </a:xfrm>
          <a:prstGeom prst="rect">
            <a:avLst/>
          </a:prstGeom>
        </p:spPr>
        <p:txBody>
          <a:bodyPr spcFirstLastPara="1" wrap="square" lIns="91425" tIns="45700" rIns="91425" bIns="45700" anchor="b" anchorCtr="0">
            <a:normAutofit fontScale="85000" lnSpcReduction="20000"/>
          </a:bodyPr>
          <a:lstStyle/>
          <a:p>
            <a:pPr marL="0" lvl="0" indent="0" algn="l" rtl="0">
              <a:spcBef>
                <a:spcPts val="1000"/>
              </a:spcBef>
              <a:spcAft>
                <a:spcPts val="0"/>
              </a:spcAft>
              <a:buNone/>
            </a:pPr>
            <a:r>
              <a:rPr lang="en-US" dirty="0"/>
              <a:t>ELIXIR CZ/</a:t>
            </a:r>
            <a:r>
              <a:rPr lang="en-US" dirty="0" err="1"/>
              <a:t>MetaCentrum</a:t>
            </a:r>
            <a:r>
              <a:rPr lang="en-US" dirty="0"/>
              <a:t>/Galaxy</a:t>
            </a:r>
            <a:endParaRPr dirty="0"/>
          </a:p>
          <a:p>
            <a:pPr marL="0" lvl="0" indent="0" algn="l" rtl="0">
              <a:spcBef>
                <a:spcPts val="1000"/>
              </a:spcBef>
              <a:spcAft>
                <a:spcPts val="0"/>
              </a:spcAft>
              <a:buNone/>
            </a:pPr>
            <a:endParaRPr dirty="0"/>
          </a:p>
        </p:txBody>
      </p:sp>
      <p:sp>
        <p:nvSpPr>
          <p:cNvPr id="402" name="Google Shape;402;p48"/>
          <p:cNvSpPr txBox="1">
            <a:spLocks noGrp="1"/>
          </p:cNvSpPr>
          <p:nvPr>
            <p:ph type="body" idx="4"/>
          </p:nvPr>
        </p:nvSpPr>
        <p:spPr>
          <a:xfrm>
            <a:off x="4629150" y="3178150"/>
            <a:ext cx="4311600" cy="1464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403" name="Google Shape;403;p48"/>
          <p:cNvPicPr preferRelativeResize="0"/>
          <p:nvPr/>
        </p:nvPicPr>
        <p:blipFill>
          <a:blip r:embed="rId4">
            <a:alphaModFix/>
          </a:blip>
          <a:stretch>
            <a:fillRect/>
          </a:stretch>
        </p:blipFill>
        <p:spPr>
          <a:xfrm>
            <a:off x="407975" y="1260900"/>
            <a:ext cx="1487168" cy="1464300"/>
          </a:xfrm>
          <a:prstGeom prst="rect">
            <a:avLst/>
          </a:prstGeom>
          <a:noFill/>
          <a:ln>
            <a:noFill/>
          </a:ln>
        </p:spPr>
      </p:pic>
      <p:pic>
        <p:nvPicPr>
          <p:cNvPr id="404" name="Google Shape;404;p48"/>
          <p:cNvPicPr preferRelativeResize="0"/>
          <p:nvPr/>
        </p:nvPicPr>
        <p:blipFill rotWithShape="1">
          <a:blip r:embed="rId5">
            <a:alphaModFix/>
          </a:blip>
          <a:srcRect b="20766"/>
          <a:stretch/>
        </p:blipFill>
        <p:spPr>
          <a:xfrm>
            <a:off x="2179450" y="1218125"/>
            <a:ext cx="1876893" cy="1655075"/>
          </a:xfrm>
          <a:prstGeom prst="rect">
            <a:avLst/>
          </a:prstGeom>
          <a:noFill/>
          <a:ln>
            <a:noFill/>
          </a:ln>
        </p:spPr>
      </p:pic>
      <p:sp>
        <p:nvSpPr>
          <p:cNvPr id="405" name="Google Shape;405;p48"/>
          <p:cNvSpPr txBox="1"/>
          <p:nvPr/>
        </p:nvSpPr>
        <p:spPr>
          <a:xfrm>
            <a:off x="22414" y="2510765"/>
            <a:ext cx="4382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err="1">
                <a:solidFill>
                  <a:srgbClr val="222222"/>
                </a:solidFill>
                <a:highlight>
                  <a:srgbClr val="FFFFFF"/>
                </a:highlight>
                <a:latin typeface="Roboto"/>
                <a:ea typeface="Roboto"/>
                <a:cs typeface="Roboto"/>
                <a:sym typeface="Roboto"/>
              </a:rPr>
              <a:t>Mirdita</a:t>
            </a:r>
            <a:r>
              <a:rPr lang="en-US" sz="1200" dirty="0">
                <a:solidFill>
                  <a:srgbClr val="222222"/>
                </a:solidFill>
                <a:highlight>
                  <a:srgbClr val="FFFFFF"/>
                </a:highlight>
                <a:latin typeface="Roboto"/>
                <a:ea typeface="Roboto"/>
                <a:cs typeface="Roboto"/>
                <a:sym typeface="Roboto"/>
              </a:rPr>
              <a:t>, M. </a:t>
            </a:r>
            <a:r>
              <a:rPr lang="en-US" sz="1200" i="1" dirty="0">
                <a:solidFill>
                  <a:srgbClr val="222222"/>
                </a:solidFill>
                <a:highlight>
                  <a:srgbClr val="FFFFFF"/>
                </a:highlight>
                <a:latin typeface="Roboto"/>
                <a:ea typeface="Roboto"/>
                <a:cs typeface="Roboto"/>
                <a:sym typeface="Roboto"/>
              </a:rPr>
              <a:t>et al.</a:t>
            </a:r>
            <a:r>
              <a:rPr lang="en-US" sz="1200" dirty="0">
                <a:solidFill>
                  <a:srgbClr val="222222"/>
                </a:solidFill>
                <a:highlight>
                  <a:srgbClr val="FFFFFF"/>
                </a:highlight>
                <a:latin typeface="Roboto"/>
                <a:ea typeface="Roboto"/>
                <a:cs typeface="Roboto"/>
                <a:sym typeface="Roboto"/>
              </a:rPr>
              <a:t> </a:t>
            </a:r>
            <a:r>
              <a:rPr lang="en-US" sz="1200" dirty="0" err="1">
                <a:solidFill>
                  <a:srgbClr val="222222"/>
                </a:solidFill>
                <a:highlight>
                  <a:srgbClr val="FFFFFF"/>
                </a:highlight>
                <a:latin typeface="Roboto"/>
                <a:ea typeface="Roboto"/>
                <a:cs typeface="Roboto"/>
                <a:sym typeface="Roboto"/>
              </a:rPr>
              <a:t>ColabFold</a:t>
            </a:r>
            <a:r>
              <a:rPr lang="en-US" sz="1200" dirty="0">
                <a:solidFill>
                  <a:srgbClr val="222222"/>
                </a:solidFill>
                <a:highlight>
                  <a:srgbClr val="FFFFFF"/>
                </a:highlight>
                <a:latin typeface="Roboto"/>
                <a:ea typeface="Roboto"/>
                <a:cs typeface="Roboto"/>
                <a:sym typeface="Roboto"/>
              </a:rPr>
              <a:t>: making protein folding accessible to all. </a:t>
            </a:r>
            <a:r>
              <a:rPr lang="en-US" sz="1200" i="1" dirty="0">
                <a:solidFill>
                  <a:srgbClr val="222222"/>
                </a:solidFill>
                <a:highlight>
                  <a:srgbClr val="FFFFFF"/>
                </a:highlight>
                <a:latin typeface="Roboto"/>
                <a:ea typeface="Roboto"/>
                <a:cs typeface="Roboto"/>
                <a:sym typeface="Roboto"/>
              </a:rPr>
              <a:t>Nat Methods</a:t>
            </a:r>
            <a:r>
              <a:rPr lang="en-US" sz="1200" dirty="0">
                <a:solidFill>
                  <a:srgbClr val="222222"/>
                </a:solidFill>
                <a:highlight>
                  <a:srgbClr val="FFFFFF"/>
                </a:highlight>
                <a:latin typeface="Roboto"/>
                <a:ea typeface="Roboto"/>
                <a:cs typeface="Roboto"/>
                <a:sym typeface="Roboto"/>
              </a:rPr>
              <a:t> 19, 679–682 (2022). </a:t>
            </a:r>
            <a:endParaRPr dirty="0"/>
          </a:p>
        </p:txBody>
      </p:sp>
      <p:sp>
        <p:nvSpPr>
          <p:cNvPr id="406" name="Google Shape;406;p48"/>
          <p:cNvSpPr txBox="1"/>
          <p:nvPr/>
        </p:nvSpPr>
        <p:spPr>
          <a:xfrm>
            <a:off x="-32078" y="2881865"/>
            <a:ext cx="6634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u="sng">
                <a:solidFill>
                  <a:schemeClr val="hlink"/>
                </a:solidFill>
                <a:hlinkClick r:id="rId6"/>
              </a:rPr>
              <a:t>https://colab.research.google.com/github/sokrypton/ColabFold/</a:t>
            </a:r>
            <a:r>
              <a:rPr lang="en-US" sz="1200"/>
              <a:t> </a:t>
            </a:r>
            <a:endParaRPr sz="1200"/>
          </a:p>
        </p:txBody>
      </p:sp>
      <p:sp>
        <p:nvSpPr>
          <p:cNvPr id="3" name="TextovéPole 2">
            <a:extLst>
              <a:ext uri="{FF2B5EF4-FFF2-40B4-BE49-F238E27FC236}">
                <a16:creationId xmlns:a16="http://schemas.microsoft.com/office/drawing/2014/main" id="{D7436894-FE6A-746B-D122-79138796AD07}"/>
              </a:ext>
            </a:extLst>
          </p:cNvPr>
          <p:cNvSpPr txBox="1"/>
          <p:nvPr/>
        </p:nvSpPr>
        <p:spPr>
          <a:xfrm>
            <a:off x="2286000" y="2360712"/>
            <a:ext cx="4572000" cy="307777"/>
          </a:xfrm>
          <a:prstGeom prst="rect">
            <a:avLst/>
          </a:prstGeom>
          <a:noFill/>
        </p:spPr>
        <p:txBody>
          <a:bodyPr wrap="square">
            <a:spAutoFit/>
          </a:bodyPr>
          <a:lstStyle/>
          <a:p>
            <a:r>
              <a:rPr lang="en-US" b="0" dirty="0">
                <a:effectLst/>
              </a:rPr>
              <a:t> </a:t>
            </a:r>
            <a:endParaRPr lang="en-US" dirty="0"/>
          </a:p>
        </p:txBody>
      </p:sp>
      <p:sp>
        <p:nvSpPr>
          <p:cNvPr id="5" name="TextovéPole 4">
            <a:extLst>
              <a:ext uri="{FF2B5EF4-FFF2-40B4-BE49-F238E27FC236}">
                <a16:creationId xmlns:a16="http://schemas.microsoft.com/office/drawing/2014/main" id="{F8FD5D92-C046-206B-F7E8-F3BEFB9B276D}"/>
              </a:ext>
            </a:extLst>
          </p:cNvPr>
          <p:cNvSpPr txBox="1"/>
          <p:nvPr/>
        </p:nvSpPr>
        <p:spPr>
          <a:xfrm>
            <a:off x="2213464" y="2426654"/>
            <a:ext cx="4620356" cy="307777"/>
          </a:xfrm>
          <a:prstGeom prst="rect">
            <a:avLst/>
          </a:prstGeom>
          <a:noFill/>
        </p:spPr>
        <p:txBody>
          <a:bodyPr wrap="square">
            <a:spAutoFit/>
          </a:bodyPr>
          <a:lstStyle/>
          <a:p>
            <a:r>
              <a:rPr lang="en-US" b="0" dirty="0">
                <a:effectLst/>
              </a:rPr>
              <a:t> </a:t>
            </a:r>
            <a:endParaRPr lang="en-US" dirty="0"/>
          </a:p>
        </p:txBody>
      </p:sp>
      <p:pic>
        <p:nvPicPr>
          <p:cNvPr id="4" name="Obrázek 3">
            <a:extLst>
              <a:ext uri="{FF2B5EF4-FFF2-40B4-BE49-F238E27FC236}">
                <a16:creationId xmlns:a16="http://schemas.microsoft.com/office/drawing/2014/main" id="{2A802E22-3DD2-8EC4-F16F-DCF385E68F1A}"/>
              </a:ext>
            </a:extLst>
          </p:cNvPr>
          <p:cNvPicPr>
            <a:picLocks noChangeAspect="1"/>
          </p:cNvPicPr>
          <p:nvPr/>
        </p:nvPicPr>
        <p:blipFill>
          <a:blip r:embed="rId7"/>
          <a:stretch>
            <a:fillRect/>
          </a:stretch>
        </p:blipFill>
        <p:spPr>
          <a:xfrm>
            <a:off x="4546749" y="8819"/>
            <a:ext cx="4552678" cy="4767263"/>
          </a:xfrm>
          <a:prstGeom prst="rect">
            <a:avLst/>
          </a:prstGeom>
        </p:spPr>
      </p:pic>
      <p:sp>
        <p:nvSpPr>
          <p:cNvPr id="407" name="Google Shape;407;p48"/>
          <p:cNvSpPr txBox="1"/>
          <p:nvPr/>
        </p:nvSpPr>
        <p:spPr>
          <a:xfrm>
            <a:off x="5617475" y="444767"/>
            <a:ext cx="4022400" cy="589875"/>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000" u="sng" dirty="0">
                <a:solidFill>
                  <a:schemeClr val="tx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https://foldify.cloud.e-infra.cz</a:t>
            </a:r>
            <a:endParaRPr sz="2000" dirty="0">
              <a:solidFill>
                <a:schemeClr val="tx1"/>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96"/>
          <p:cNvSpPr txBox="1">
            <a:spLocks noGrp="1"/>
          </p:cNvSpPr>
          <p:nvPr>
            <p:ph type="title"/>
          </p:nvPr>
        </p:nvSpPr>
        <p:spPr>
          <a:xfrm>
            <a:off x="628650" y="0"/>
            <a:ext cx="7886700" cy="9942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MSA - multiple sequence alignment</a:t>
            </a:r>
            <a:endParaRPr/>
          </a:p>
        </p:txBody>
      </p:sp>
      <p:sp>
        <p:nvSpPr>
          <p:cNvPr id="970" name="Google Shape;970;p96"/>
          <p:cNvSpPr txBox="1">
            <a:spLocks noGrp="1"/>
          </p:cNvSpPr>
          <p:nvPr>
            <p:ph type="body" idx="1"/>
          </p:nvPr>
        </p:nvSpPr>
        <p:spPr>
          <a:xfrm>
            <a:off x="323575" y="994275"/>
            <a:ext cx="7886700" cy="3263400"/>
          </a:xfrm>
          <a:prstGeom prst="rect">
            <a:avLst/>
          </a:prstGeom>
        </p:spPr>
        <p:txBody>
          <a:bodyPr spcFirstLastPara="1" wrap="square" lIns="91425" tIns="45700" rIns="91425" bIns="45700" anchor="t" anchorCtr="0">
            <a:normAutofit fontScale="85000" lnSpcReduction="20000"/>
          </a:bodyPr>
          <a:lstStyle/>
          <a:p>
            <a:pPr marL="0" lvl="0" indent="0" algn="l" rtl="0">
              <a:spcBef>
                <a:spcPts val="1000"/>
              </a:spcBef>
              <a:spcAft>
                <a:spcPts val="0"/>
              </a:spcAft>
              <a:buNone/>
            </a:pPr>
            <a:r>
              <a:rPr lang="en-US"/>
              <a:t>using standard tools - jackhmmer, HHBlits </a:t>
            </a:r>
            <a:endParaRPr/>
          </a:p>
          <a:p>
            <a:pPr marL="457200" lvl="0" indent="-334327" algn="l" rtl="0">
              <a:spcBef>
                <a:spcPts val="1000"/>
              </a:spcBef>
              <a:spcAft>
                <a:spcPts val="0"/>
              </a:spcAft>
              <a:buSzPct val="64285"/>
              <a:buChar char="•"/>
            </a:pPr>
            <a:r>
              <a:rPr lang="en-US"/>
              <a:t>sequence DBs: </a:t>
            </a:r>
            <a:endParaRPr/>
          </a:p>
          <a:p>
            <a:pPr marL="914400" lvl="1" indent="-334327" algn="l" rtl="0">
              <a:spcBef>
                <a:spcPts val="0"/>
              </a:spcBef>
              <a:spcAft>
                <a:spcPts val="0"/>
              </a:spcAft>
              <a:buSzPct val="75000"/>
              <a:buChar char="•"/>
            </a:pPr>
            <a:r>
              <a:rPr lang="en-US" i="1"/>
              <a:t>UniRef90 </a:t>
            </a:r>
            <a:endParaRPr i="1"/>
          </a:p>
          <a:p>
            <a:pPr marL="914400" lvl="1" indent="-334327" algn="l" rtl="0">
              <a:spcBef>
                <a:spcPts val="0"/>
              </a:spcBef>
              <a:spcAft>
                <a:spcPts val="0"/>
              </a:spcAft>
              <a:buSzPct val="75000"/>
              <a:buChar char="•"/>
            </a:pPr>
            <a:r>
              <a:rPr lang="en-US" i="1"/>
              <a:t>UniClust30</a:t>
            </a:r>
            <a:r>
              <a:rPr lang="en-US"/>
              <a:t> = for sequence self-distilation </a:t>
            </a:r>
            <a:endParaRPr/>
          </a:p>
          <a:p>
            <a:pPr marL="457200" lvl="0" indent="-334327" algn="l" rtl="0">
              <a:spcBef>
                <a:spcPts val="0"/>
              </a:spcBef>
              <a:spcAft>
                <a:spcPts val="0"/>
              </a:spcAft>
              <a:buSzPct val="64285"/>
              <a:buChar char="•"/>
            </a:pPr>
            <a:r>
              <a:rPr lang="en-US"/>
              <a:t>metagenomicsDBs - to fully cover classes underepresented in UniRef90</a:t>
            </a:r>
            <a:endParaRPr/>
          </a:p>
          <a:p>
            <a:pPr marL="914400" lvl="1" indent="-334327" algn="l" rtl="0">
              <a:spcBef>
                <a:spcPts val="0"/>
              </a:spcBef>
              <a:spcAft>
                <a:spcPts val="0"/>
              </a:spcAft>
              <a:buSzPct val="75000"/>
              <a:buChar char="•"/>
            </a:pPr>
            <a:r>
              <a:rPr lang="en-US" i="1"/>
              <a:t>Big Fantastic database (BFD)</a:t>
            </a:r>
            <a:r>
              <a:rPr lang="en-US"/>
              <a:t> = 66M protein families from 2.2G protein sequences</a:t>
            </a:r>
            <a:endParaRPr/>
          </a:p>
          <a:p>
            <a:pPr marL="914400" lvl="1" indent="-334327" algn="l" rtl="0">
              <a:spcBef>
                <a:spcPts val="0"/>
              </a:spcBef>
              <a:spcAft>
                <a:spcPts val="0"/>
              </a:spcAft>
              <a:buSzPct val="75000"/>
              <a:buChar char="•"/>
            </a:pPr>
            <a:r>
              <a:rPr lang="en-US"/>
              <a:t>clustered </a:t>
            </a:r>
            <a:r>
              <a:rPr lang="en-US" i="1"/>
              <a:t>MGnify</a:t>
            </a:r>
            <a:r>
              <a:rPr lang="en-US"/>
              <a:t>  </a:t>
            </a:r>
            <a:endParaRPr/>
          </a:p>
          <a:p>
            <a:pPr marL="0" lvl="0" indent="0" algn="l" rtl="0">
              <a:spcBef>
                <a:spcPts val="1000"/>
              </a:spcBef>
              <a:spcAft>
                <a:spcPts val="0"/>
              </a:spcAft>
              <a:buNone/>
            </a:pPr>
            <a:r>
              <a:rPr lang="en-US"/>
              <a:t>needed at least 30 sequences per MSA </a:t>
            </a:r>
            <a:br>
              <a:rPr lang="en-US"/>
            </a:br>
            <a:r>
              <a:rPr lang="en-US"/>
              <a:t>otherwise quality deteriorated&gt;</a:t>
            </a:r>
            <a:endParaRPr/>
          </a:p>
        </p:txBody>
      </p:sp>
      <p:sp>
        <p:nvSpPr>
          <p:cNvPr id="971" name="Google Shape;971;p96"/>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a:p>
        </p:txBody>
      </p:sp>
      <p:pic>
        <p:nvPicPr>
          <p:cNvPr id="972" name="Google Shape;972;p96"/>
          <p:cNvPicPr preferRelativeResize="0"/>
          <p:nvPr/>
        </p:nvPicPr>
        <p:blipFill rotWithShape="1">
          <a:blip r:embed="rId3">
            <a:alphaModFix/>
          </a:blip>
          <a:srcRect r="62764"/>
          <a:stretch/>
        </p:blipFill>
        <p:spPr>
          <a:xfrm>
            <a:off x="6040600" y="3051019"/>
            <a:ext cx="2782352" cy="1990069"/>
          </a:xfrm>
          <a:prstGeom prst="rect">
            <a:avLst/>
          </a:prstGeom>
          <a:noFill/>
          <a:ln>
            <a:noFill/>
          </a:ln>
        </p:spPr>
      </p:pic>
      <p:sp>
        <p:nvSpPr>
          <p:cNvPr id="973" name="Google Shape;973;p96"/>
          <p:cNvSpPr txBox="1"/>
          <p:nvPr/>
        </p:nvSpPr>
        <p:spPr>
          <a:xfrm>
            <a:off x="359850" y="4757025"/>
            <a:ext cx="45825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50" u="sng">
                <a:solidFill>
                  <a:schemeClr val="hlink"/>
                </a:solidFill>
                <a:highlight>
                  <a:schemeClr val="lt1"/>
                </a:highlight>
                <a:latin typeface="Times New Roman"/>
                <a:ea typeface="Times New Roman"/>
                <a:cs typeface="Times New Roman"/>
                <a:sym typeface="Times New Roman"/>
                <a:hlinkClick r:id="rId4"/>
              </a:rPr>
              <a:t>https://www.nature.com/articles/s41586-021-03819-2</a:t>
            </a:r>
            <a:r>
              <a:rPr lang="en-US" sz="1350">
                <a:solidFill>
                  <a:srgbClr val="222222"/>
                </a:solidFill>
                <a:highlight>
                  <a:schemeClr val="lt1"/>
                </a:highlight>
                <a:latin typeface="Times New Roman"/>
                <a:ea typeface="Times New Roman"/>
                <a:cs typeface="Times New Roman"/>
                <a:sym typeface="Times New Roman"/>
              </a:rPr>
              <a:t>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97"/>
          <p:cNvSpPr txBox="1">
            <a:spLocks noGrp="1"/>
          </p:cNvSpPr>
          <p:nvPr>
            <p:ph type="title"/>
          </p:nvPr>
        </p:nvSpPr>
        <p:spPr>
          <a:xfrm>
            <a:off x="656025" y="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Training </a:t>
            </a:r>
            <a:endParaRPr/>
          </a:p>
        </p:txBody>
      </p:sp>
      <p:sp>
        <p:nvSpPr>
          <p:cNvPr id="980" name="Google Shape;980;p97"/>
          <p:cNvSpPr txBox="1">
            <a:spLocks noGrp="1"/>
          </p:cNvSpPr>
          <p:nvPr>
            <p:ph type="body" idx="1"/>
          </p:nvPr>
        </p:nvSpPr>
        <p:spPr>
          <a:xfrm>
            <a:off x="154825" y="918050"/>
            <a:ext cx="8989200" cy="3839100"/>
          </a:xfrm>
          <a:prstGeom prst="rect">
            <a:avLst/>
          </a:prstGeom>
        </p:spPr>
        <p:txBody>
          <a:bodyPr spcFirstLastPara="1" wrap="square" lIns="91425" tIns="45700" rIns="91425" bIns="45700" anchor="t" anchorCtr="0">
            <a:normAutofit fontScale="55000" lnSpcReduction="20000"/>
          </a:bodyPr>
          <a:lstStyle/>
          <a:p>
            <a:pPr marL="0" lvl="0" indent="0" algn="l" rtl="0">
              <a:spcBef>
                <a:spcPts val="1000"/>
              </a:spcBef>
              <a:spcAft>
                <a:spcPts val="0"/>
              </a:spcAft>
              <a:buNone/>
            </a:pPr>
            <a:r>
              <a:rPr lang="en-US"/>
              <a:t>PDB database + PDB70 clusters</a:t>
            </a:r>
            <a:endParaRPr/>
          </a:p>
          <a:p>
            <a:pPr marL="0" lvl="0" indent="0" algn="l" rtl="0">
              <a:spcBef>
                <a:spcPts val="1000"/>
              </a:spcBef>
              <a:spcAft>
                <a:spcPts val="0"/>
              </a:spcAft>
              <a:buNone/>
            </a:pPr>
            <a:r>
              <a:rPr lang="en-US"/>
              <a:t>training db: </a:t>
            </a:r>
            <a:endParaRPr/>
          </a:p>
          <a:p>
            <a:pPr marL="0" lvl="0" indent="457200" algn="l" rtl="0">
              <a:spcBef>
                <a:spcPts val="1000"/>
              </a:spcBef>
              <a:spcAft>
                <a:spcPts val="0"/>
              </a:spcAft>
              <a:buNone/>
            </a:pPr>
            <a:r>
              <a:rPr lang="en-US"/>
              <a:t>40% identity clusters, crop to 258 residues, batches by 128 per Tensor processing unit (TPU)</a:t>
            </a:r>
            <a:endParaRPr/>
          </a:p>
          <a:p>
            <a:pPr marL="0" lvl="0" indent="457200" algn="l" rtl="0">
              <a:spcBef>
                <a:spcPts val="1000"/>
              </a:spcBef>
              <a:spcAft>
                <a:spcPts val="0"/>
              </a:spcAft>
              <a:buNone/>
            </a:pPr>
            <a:endParaRPr/>
          </a:p>
          <a:p>
            <a:pPr marL="0" lvl="0" indent="0" algn="l" rtl="0">
              <a:spcBef>
                <a:spcPts val="1000"/>
              </a:spcBef>
              <a:spcAft>
                <a:spcPts val="0"/>
              </a:spcAft>
              <a:buNone/>
            </a:pPr>
            <a:r>
              <a:rPr lang="en-US"/>
              <a:t>enhance accuracy by </a:t>
            </a:r>
            <a:r>
              <a:rPr lang="en-US" b="1"/>
              <a:t>noisy student self-distillation</a:t>
            </a:r>
            <a:endParaRPr b="1"/>
          </a:p>
          <a:p>
            <a:pPr marL="0" lvl="0" indent="0" algn="l" rtl="0">
              <a:spcBef>
                <a:spcPts val="1000"/>
              </a:spcBef>
              <a:spcAft>
                <a:spcPts val="0"/>
              </a:spcAft>
              <a:buNone/>
            </a:pPr>
            <a:r>
              <a:rPr lang="en-US"/>
              <a:t>	predict 350000 structures from UniRef30 using trained network</a:t>
            </a:r>
            <a:endParaRPr/>
          </a:p>
          <a:p>
            <a:pPr marL="0" lvl="0" indent="0" algn="l" rtl="0">
              <a:spcBef>
                <a:spcPts val="1000"/>
              </a:spcBef>
              <a:spcAft>
                <a:spcPts val="0"/>
              </a:spcAft>
              <a:buNone/>
            </a:pPr>
            <a:r>
              <a:rPr lang="en-US"/>
              <a:t>	filter to high confidence subset </a:t>
            </a:r>
            <a:endParaRPr/>
          </a:p>
          <a:p>
            <a:pPr marL="0" lvl="0" indent="0" algn="l" rtl="0">
              <a:spcBef>
                <a:spcPts val="1000"/>
              </a:spcBef>
              <a:spcAft>
                <a:spcPts val="0"/>
              </a:spcAft>
              <a:buNone/>
            </a:pPr>
            <a:r>
              <a:rPr lang="en-US"/>
              <a:t>	then train again from scratch with mixture of PDB and UniRef30</a:t>
            </a:r>
            <a:endParaRPr/>
          </a:p>
          <a:p>
            <a:pPr marL="0" lvl="0" indent="0" algn="l" rtl="0">
              <a:spcBef>
                <a:spcPts val="1000"/>
              </a:spcBef>
              <a:spcAft>
                <a:spcPts val="0"/>
              </a:spcAft>
              <a:buNone/>
            </a:pPr>
            <a:r>
              <a:rPr lang="en-US"/>
              <a:t>=&gt; effective use of unlabelled sequence data</a:t>
            </a:r>
            <a:endParaRPr/>
          </a:p>
          <a:p>
            <a:pPr marL="0" lvl="0" indent="0" algn="l" rtl="0">
              <a:spcBef>
                <a:spcPts val="1000"/>
              </a:spcBef>
              <a:spcAft>
                <a:spcPts val="0"/>
              </a:spcAft>
              <a:buNone/>
            </a:pPr>
            <a:endParaRPr/>
          </a:p>
          <a:p>
            <a:pPr marL="0" lvl="0" indent="0" algn="l" rtl="0">
              <a:spcBef>
                <a:spcPts val="1000"/>
              </a:spcBef>
              <a:spcAft>
                <a:spcPts val="0"/>
              </a:spcAft>
              <a:buNone/>
            </a:pPr>
            <a:r>
              <a:rPr lang="en-US"/>
              <a:t>randomly mask or mutate individual residues from MSA using BERT (bidirectional encoder representations from Transformers =&gt; to predict masked elements within MSA</a:t>
            </a:r>
            <a:endParaRPr/>
          </a:p>
        </p:txBody>
      </p:sp>
      <p:sp>
        <p:nvSpPr>
          <p:cNvPr id="981" name="Google Shape;981;p97"/>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a:p>
        </p:txBody>
      </p:sp>
      <p:sp>
        <p:nvSpPr>
          <p:cNvPr id="982" name="Google Shape;982;p97"/>
          <p:cNvSpPr txBox="1"/>
          <p:nvPr/>
        </p:nvSpPr>
        <p:spPr>
          <a:xfrm>
            <a:off x="359850" y="4757025"/>
            <a:ext cx="45825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50" u="sng">
                <a:solidFill>
                  <a:schemeClr val="hlink"/>
                </a:solidFill>
                <a:highlight>
                  <a:schemeClr val="lt1"/>
                </a:highlight>
                <a:latin typeface="Times New Roman"/>
                <a:ea typeface="Times New Roman"/>
                <a:cs typeface="Times New Roman"/>
                <a:sym typeface="Times New Roman"/>
                <a:hlinkClick r:id="rId3"/>
              </a:rPr>
              <a:t>https://www.nature.com/articles/s41586-021-03819-2</a:t>
            </a:r>
            <a:r>
              <a:rPr lang="en-US" sz="1350">
                <a:solidFill>
                  <a:srgbClr val="222222"/>
                </a:solidFill>
                <a:highlight>
                  <a:schemeClr val="lt1"/>
                </a:highlight>
                <a:latin typeface="Times New Roman"/>
                <a:ea typeface="Times New Roman"/>
                <a:cs typeface="Times New Roman"/>
                <a:sym typeface="Times New Roman"/>
              </a:rPr>
              <a:t>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98"/>
          <p:cNvSpPr txBox="1">
            <a:spLocks noGrp="1"/>
          </p:cNvSpPr>
          <p:nvPr>
            <p:ph type="title"/>
          </p:nvPr>
        </p:nvSpPr>
        <p:spPr>
          <a:xfrm>
            <a:off x="65950" y="0"/>
            <a:ext cx="86715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Interpreting the neural network</a:t>
            </a:r>
            <a:endParaRPr/>
          </a:p>
        </p:txBody>
      </p:sp>
      <p:sp>
        <p:nvSpPr>
          <p:cNvPr id="989" name="Google Shape;989;p98"/>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990" name="Google Shape;990;p98"/>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92</a:t>
            </a:fld>
            <a:endParaRPr/>
          </a:p>
        </p:txBody>
      </p:sp>
      <p:pic>
        <p:nvPicPr>
          <p:cNvPr id="991" name="Google Shape;991;p98"/>
          <p:cNvPicPr preferRelativeResize="0"/>
          <p:nvPr/>
        </p:nvPicPr>
        <p:blipFill rotWithShape="1">
          <a:blip r:embed="rId3">
            <a:alphaModFix/>
          </a:blip>
          <a:srcRect b="36552"/>
          <a:stretch/>
        </p:blipFill>
        <p:spPr>
          <a:xfrm>
            <a:off x="3563450" y="1074092"/>
            <a:ext cx="5580550" cy="3476438"/>
          </a:xfrm>
          <a:prstGeom prst="rect">
            <a:avLst/>
          </a:prstGeom>
          <a:noFill/>
          <a:ln>
            <a:noFill/>
          </a:ln>
        </p:spPr>
      </p:pic>
      <p:pic>
        <p:nvPicPr>
          <p:cNvPr id="992" name="Google Shape;992;p98"/>
          <p:cNvPicPr preferRelativeResize="0"/>
          <p:nvPr/>
        </p:nvPicPr>
        <p:blipFill>
          <a:blip r:embed="rId4">
            <a:alphaModFix/>
          </a:blip>
          <a:stretch>
            <a:fillRect/>
          </a:stretch>
        </p:blipFill>
        <p:spPr>
          <a:xfrm>
            <a:off x="258966" y="4140249"/>
            <a:ext cx="762007" cy="558158"/>
          </a:xfrm>
          <a:prstGeom prst="rect">
            <a:avLst/>
          </a:prstGeom>
          <a:noFill/>
          <a:ln>
            <a:noFill/>
          </a:ln>
        </p:spPr>
      </p:pic>
      <p:pic>
        <p:nvPicPr>
          <p:cNvPr id="993" name="Google Shape;993;p98"/>
          <p:cNvPicPr preferRelativeResize="0"/>
          <p:nvPr/>
        </p:nvPicPr>
        <p:blipFill rotWithShape="1">
          <a:blip r:embed="rId3">
            <a:alphaModFix/>
          </a:blip>
          <a:srcRect t="64798"/>
          <a:stretch/>
        </p:blipFill>
        <p:spPr>
          <a:xfrm>
            <a:off x="359850" y="3213000"/>
            <a:ext cx="3726874" cy="1288107"/>
          </a:xfrm>
          <a:prstGeom prst="rect">
            <a:avLst/>
          </a:prstGeom>
          <a:noFill/>
          <a:ln>
            <a:noFill/>
          </a:ln>
        </p:spPr>
      </p:pic>
      <p:sp>
        <p:nvSpPr>
          <p:cNvPr id="994" name="Google Shape;994;p98"/>
          <p:cNvSpPr txBox="1"/>
          <p:nvPr/>
        </p:nvSpPr>
        <p:spPr>
          <a:xfrm>
            <a:off x="359850" y="4757025"/>
            <a:ext cx="45825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50" u="sng">
                <a:solidFill>
                  <a:schemeClr val="hlink"/>
                </a:solidFill>
                <a:highlight>
                  <a:schemeClr val="lt1"/>
                </a:highlight>
                <a:latin typeface="Times New Roman"/>
                <a:ea typeface="Times New Roman"/>
                <a:cs typeface="Times New Roman"/>
                <a:sym typeface="Times New Roman"/>
                <a:hlinkClick r:id="rId5"/>
              </a:rPr>
              <a:t>https://www.nature.com/articles/s41586-021-03819-2</a:t>
            </a:r>
            <a:r>
              <a:rPr lang="en-US" sz="1350">
                <a:solidFill>
                  <a:srgbClr val="222222"/>
                </a:solidFill>
                <a:highlight>
                  <a:schemeClr val="lt1"/>
                </a:highlight>
                <a:latin typeface="Times New Roman"/>
                <a:ea typeface="Times New Roman"/>
                <a:cs typeface="Times New Roman"/>
                <a:sym typeface="Times New Roman"/>
              </a:rPr>
              <a:t> </a:t>
            </a:r>
            <a:endParaRPr/>
          </a:p>
        </p:txBody>
      </p:sp>
      <p:sp>
        <p:nvSpPr>
          <p:cNvPr id="995" name="Google Shape;995;p98"/>
          <p:cNvSpPr txBox="1"/>
          <p:nvPr/>
        </p:nvSpPr>
        <p:spPr>
          <a:xfrm>
            <a:off x="1549975" y="4501106"/>
            <a:ext cx="702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depth of neural network - it is usually quick, but for challenging targets it can be quite deep</a:t>
            </a:r>
            <a:endParaRPr>
              <a:latin typeface="Calibri"/>
              <a:ea typeface="Calibri"/>
              <a:cs typeface="Calibri"/>
              <a:sym typeface="Calibri"/>
            </a:endParaRPr>
          </a:p>
        </p:txBody>
      </p:sp>
      <p:sp>
        <p:nvSpPr>
          <p:cNvPr id="996" name="Google Shape;996;p98"/>
          <p:cNvSpPr txBox="1"/>
          <p:nvPr/>
        </p:nvSpPr>
        <p:spPr>
          <a:xfrm>
            <a:off x="258975" y="2061684"/>
            <a:ext cx="3000000" cy="378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99"/>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1003" name="Google Shape;1003;p99"/>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1004" name="Google Shape;1004;p99"/>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a:p>
        </p:txBody>
      </p:sp>
      <p:pic>
        <p:nvPicPr>
          <p:cNvPr id="1005" name="Google Shape;1005;p99"/>
          <p:cNvPicPr preferRelativeResize="0"/>
          <p:nvPr/>
        </p:nvPicPr>
        <p:blipFill>
          <a:blip r:embed="rId3">
            <a:alphaModFix/>
          </a:blip>
          <a:stretch>
            <a:fillRect/>
          </a:stretch>
        </p:blipFill>
        <p:spPr>
          <a:xfrm>
            <a:off x="938213" y="509588"/>
            <a:ext cx="7267575" cy="4124325"/>
          </a:xfrm>
          <a:prstGeom prst="rect">
            <a:avLst/>
          </a:prstGeom>
          <a:noFill/>
          <a:ln>
            <a:noFill/>
          </a:ln>
        </p:spPr>
      </p:pic>
      <p:sp>
        <p:nvSpPr>
          <p:cNvPr id="1006" name="Google Shape;1006;p99"/>
          <p:cNvSpPr txBox="1"/>
          <p:nvPr/>
        </p:nvSpPr>
        <p:spPr>
          <a:xfrm>
            <a:off x="504500" y="4592075"/>
            <a:ext cx="825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Sergey Ovchinnikov - </a:t>
            </a:r>
            <a:endParaRPr sz="2800">
              <a:solidFill>
                <a:schemeClr val="dk1"/>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00"/>
          <p:cNvSpPr txBox="1">
            <a:spLocks noGrp="1"/>
          </p:cNvSpPr>
          <p:nvPr>
            <p:ph type="title"/>
          </p:nvPr>
        </p:nvSpPr>
        <p:spPr>
          <a:xfrm>
            <a:off x="628650" y="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Effect of cross-chain contacts.</a:t>
            </a:r>
            <a:endParaRPr/>
          </a:p>
        </p:txBody>
      </p:sp>
      <p:sp>
        <p:nvSpPr>
          <p:cNvPr id="1013" name="Google Shape;1013;p100"/>
          <p:cNvSpPr txBox="1">
            <a:spLocks noGrp="1"/>
          </p:cNvSpPr>
          <p:nvPr>
            <p:ph type="body" idx="1"/>
          </p:nvPr>
        </p:nvSpPr>
        <p:spPr>
          <a:xfrm>
            <a:off x="628650" y="815138"/>
            <a:ext cx="7886700" cy="3817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400"/>
              <a:t>prediction is worse for </a:t>
            </a:r>
            <a:r>
              <a:rPr lang="en-US" sz="2400" b="1"/>
              <a:t>heterotropic </a:t>
            </a:r>
            <a:r>
              <a:rPr lang="en-US" sz="2400"/>
              <a:t>contacts (large complexes where 3D structure is dictated by other chains in complex)</a:t>
            </a:r>
            <a:endParaRPr sz="2400"/>
          </a:p>
          <a:p>
            <a:pPr marL="0" lvl="0" indent="0" algn="l" rtl="0">
              <a:spcBef>
                <a:spcPts val="1000"/>
              </a:spcBef>
              <a:spcAft>
                <a:spcPts val="0"/>
              </a:spcAft>
              <a:buNone/>
            </a:pPr>
            <a:r>
              <a:rPr lang="en-US" sz="2400" b="1"/>
              <a:t>homotropics </a:t>
            </a:r>
            <a:r>
              <a:rPr lang="en-US" sz="2400"/>
              <a:t>yields high-accuracy even when chains are intertwinned</a:t>
            </a:r>
            <a:endParaRPr sz="2400"/>
          </a:p>
        </p:txBody>
      </p:sp>
      <p:sp>
        <p:nvSpPr>
          <p:cNvPr id="1014" name="Google Shape;1014;p100"/>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94</a:t>
            </a:fld>
            <a:endParaRPr/>
          </a:p>
        </p:txBody>
      </p:sp>
      <p:pic>
        <p:nvPicPr>
          <p:cNvPr id="1015" name="Google Shape;1015;p100"/>
          <p:cNvPicPr preferRelativeResize="0"/>
          <p:nvPr/>
        </p:nvPicPr>
        <p:blipFill rotWithShape="1">
          <a:blip r:embed="rId3">
            <a:alphaModFix/>
          </a:blip>
          <a:srcRect l="44308"/>
          <a:stretch/>
        </p:blipFill>
        <p:spPr>
          <a:xfrm>
            <a:off x="2257749" y="2605800"/>
            <a:ext cx="5092452" cy="2435288"/>
          </a:xfrm>
          <a:prstGeom prst="rect">
            <a:avLst/>
          </a:prstGeom>
          <a:noFill/>
          <a:ln>
            <a:noFill/>
          </a:ln>
        </p:spPr>
      </p:pic>
      <p:sp>
        <p:nvSpPr>
          <p:cNvPr id="1016" name="Google Shape;1016;p100"/>
          <p:cNvSpPr txBox="1"/>
          <p:nvPr/>
        </p:nvSpPr>
        <p:spPr>
          <a:xfrm>
            <a:off x="6236000" y="4292944"/>
            <a:ext cx="111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PDB 6SKO</a:t>
            </a:r>
            <a:endParaRPr>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101"/>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a:p>
        </p:txBody>
      </p:sp>
      <p:pic>
        <p:nvPicPr>
          <p:cNvPr id="1023" name="Google Shape;1023;p101"/>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102"/>
          <p:cNvSpPr txBox="1">
            <a:spLocks noGrp="1"/>
          </p:cNvSpPr>
          <p:nvPr>
            <p:ph type="title"/>
          </p:nvPr>
        </p:nvSpPr>
        <p:spPr>
          <a:xfrm>
            <a:off x="628650" y="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AlphaFold in Google Colab</a:t>
            </a:r>
            <a:endParaRPr/>
          </a:p>
        </p:txBody>
      </p:sp>
      <p:sp>
        <p:nvSpPr>
          <p:cNvPr id="1030" name="Google Shape;1030;p102"/>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96</a:t>
            </a:fld>
            <a:endParaRPr/>
          </a:p>
        </p:txBody>
      </p:sp>
      <p:sp>
        <p:nvSpPr>
          <p:cNvPr id="1031" name="Google Shape;1031;p102"/>
          <p:cNvSpPr txBox="1"/>
          <p:nvPr/>
        </p:nvSpPr>
        <p:spPr>
          <a:xfrm>
            <a:off x="298975" y="4736775"/>
            <a:ext cx="6634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u="sng">
                <a:solidFill>
                  <a:schemeClr val="hlink"/>
                </a:solidFill>
                <a:hlinkClick r:id="rId3"/>
              </a:rPr>
              <a:t>https://colab.research.google.com/github/sokrypton/ColabFold/</a:t>
            </a:r>
            <a:r>
              <a:rPr lang="en-US" sz="1700"/>
              <a:t> </a:t>
            </a:r>
            <a:endParaRPr sz="1700"/>
          </a:p>
        </p:txBody>
      </p:sp>
      <p:sp>
        <p:nvSpPr>
          <p:cNvPr id="1032" name="Google Shape;1032;p102"/>
          <p:cNvSpPr txBox="1"/>
          <p:nvPr/>
        </p:nvSpPr>
        <p:spPr>
          <a:xfrm>
            <a:off x="476425" y="794738"/>
            <a:ext cx="32385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Calibri"/>
                <a:ea typeface="Calibri"/>
                <a:cs typeface="Calibri"/>
                <a:sym typeface="Calibri"/>
              </a:rPr>
              <a:t>Github enabled JupyterNotebooks running in Google Colab environment</a:t>
            </a: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a:p>
            <a:pPr marL="0" lvl="0" indent="0" algn="l" rtl="0">
              <a:spcBef>
                <a:spcPts val="0"/>
              </a:spcBef>
              <a:spcAft>
                <a:spcPts val="0"/>
              </a:spcAft>
              <a:buNone/>
            </a:pPr>
            <a:r>
              <a:rPr lang="en-US" sz="2400">
                <a:latin typeface="Calibri"/>
                <a:ea typeface="Calibri"/>
                <a:cs typeface="Calibri"/>
                <a:sym typeface="Calibri"/>
              </a:rPr>
              <a:t>limitation in size (timing)</a:t>
            </a:r>
            <a:endParaRPr sz="2400">
              <a:latin typeface="Calibri"/>
              <a:ea typeface="Calibri"/>
              <a:cs typeface="Calibri"/>
              <a:sym typeface="Calibri"/>
            </a:endParaRPr>
          </a:p>
          <a:p>
            <a:pPr marL="0" lvl="0" indent="0" algn="l" rtl="0">
              <a:spcBef>
                <a:spcPts val="0"/>
              </a:spcBef>
              <a:spcAft>
                <a:spcPts val="0"/>
              </a:spcAft>
              <a:buNone/>
            </a:pPr>
            <a:r>
              <a:rPr lang="en-US" sz="2400">
                <a:latin typeface="Calibri"/>
                <a:ea typeface="Calibri"/>
                <a:cs typeface="Calibri"/>
                <a:sym typeface="Calibri"/>
              </a:rPr>
              <a:t>start also from Chimera</a:t>
            </a:r>
            <a:endParaRPr sz="24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033" name="Google Shape;1033;p102"/>
          <p:cNvSpPr txBox="1"/>
          <p:nvPr/>
        </p:nvSpPr>
        <p:spPr>
          <a:xfrm>
            <a:off x="298975" y="4290919"/>
            <a:ext cx="8844900" cy="7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50" u="sng">
                <a:solidFill>
                  <a:srgbClr val="005580"/>
                </a:solidFill>
                <a:highlight>
                  <a:srgbClr val="FFFFFF"/>
                </a:highlight>
                <a:hlinkClick r:id="rId4">
                  <a:extLst>
                    <a:ext uri="{A12FA001-AC4F-418D-AE19-62706E023703}">
                      <ahyp:hlinkClr xmlns:ahyp="http://schemas.microsoft.com/office/drawing/2018/hyperlinkcolor" val="tx"/>
                    </a:ext>
                  </a:extLst>
                </a:hlinkClick>
              </a:rPr>
              <a:t>Mirdita M, Ovchinnikov S, Steinegger M. ColabFold - Making protein folding accessible to all. </a:t>
            </a:r>
            <a:r>
              <a:rPr lang="en-US" sz="1550" i="1" u="sng">
                <a:solidFill>
                  <a:srgbClr val="005580"/>
                </a:solidFill>
                <a:highlight>
                  <a:srgbClr val="FFFFFF"/>
                </a:highlight>
                <a:hlinkClick r:id="rId4">
                  <a:extLst>
                    <a:ext uri="{A12FA001-AC4F-418D-AE19-62706E023703}">
                      <ahyp:hlinkClr xmlns:ahyp="http://schemas.microsoft.com/office/drawing/2018/hyperlinkcolor" val="tx"/>
                    </a:ext>
                  </a:extLst>
                </a:hlinkClick>
              </a:rPr>
              <a:t>bioRxiv</a:t>
            </a:r>
            <a:r>
              <a:rPr lang="en-US" sz="1550" u="sng">
                <a:solidFill>
                  <a:srgbClr val="005580"/>
                </a:solidFill>
                <a:highlight>
                  <a:srgbClr val="FFFFFF"/>
                </a:highlight>
                <a:hlinkClick r:id="rId4">
                  <a:extLst>
                    <a:ext uri="{A12FA001-AC4F-418D-AE19-62706E023703}">
                      <ahyp:hlinkClr xmlns:ahyp="http://schemas.microsoft.com/office/drawing/2018/hyperlinkcolor" val="tx"/>
                    </a:ext>
                  </a:extLst>
                </a:hlinkClick>
              </a:rPr>
              <a:t>, 2021</a:t>
            </a:r>
            <a:r>
              <a:rPr lang="en-US" sz="1900"/>
              <a:t> </a:t>
            </a:r>
            <a:r>
              <a:rPr lang="en-US" sz="1100" u="sng">
                <a:solidFill>
                  <a:schemeClr val="hlink"/>
                </a:solidFill>
                <a:highlight>
                  <a:srgbClr val="FFFFFF"/>
                </a:highlight>
                <a:hlinkClick r:id="rId5"/>
              </a:rPr>
              <a:t>https://doi.org/10.1101/2021.08.15.456425</a:t>
            </a:r>
            <a:r>
              <a:rPr lang="en-US" sz="1100">
                <a:solidFill>
                  <a:srgbClr val="333333"/>
                </a:solidFill>
                <a:highlight>
                  <a:srgbClr val="FFFFFF"/>
                </a:highlight>
              </a:rPr>
              <a:t> </a:t>
            </a:r>
            <a:endParaRPr sz="1900"/>
          </a:p>
        </p:txBody>
      </p:sp>
      <p:pic>
        <p:nvPicPr>
          <p:cNvPr id="1034" name="Google Shape;1034;p102"/>
          <p:cNvPicPr preferRelativeResize="0"/>
          <p:nvPr/>
        </p:nvPicPr>
        <p:blipFill>
          <a:blip r:embed="rId6">
            <a:alphaModFix/>
          </a:blip>
          <a:stretch>
            <a:fillRect/>
          </a:stretch>
        </p:blipFill>
        <p:spPr>
          <a:xfrm>
            <a:off x="343800" y="2677650"/>
            <a:ext cx="1783584" cy="1756144"/>
          </a:xfrm>
          <a:prstGeom prst="rect">
            <a:avLst/>
          </a:prstGeom>
          <a:noFill/>
          <a:ln>
            <a:noFill/>
          </a:ln>
        </p:spPr>
      </p:pic>
      <p:pic>
        <p:nvPicPr>
          <p:cNvPr id="1035" name="Google Shape;1035;p102"/>
          <p:cNvPicPr preferRelativeResize="0"/>
          <p:nvPr/>
        </p:nvPicPr>
        <p:blipFill>
          <a:blip r:embed="rId7">
            <a:alphaModFix/>
          </a:blip>
          <a:stretch>
            <a:fillRect/>
          </a:stretch>
        </p:blipFill>
        <p:spPr>
          <a:xfrm>
            <a:off x="4179100" y="794737"/>
            <a:ext cx="3193481" cy="3554044"/>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103"/>
          <p:cNvSpPr txBox="1"/>
          <p:nvPr/>
        </p:nvSpPr>
        <p:spPr>
          <a:xfrm>
            <a:off x="1951630" y="225188"/>
            <a:ext cx="53910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Alphafold 2 on ELIXIR CZ</a:t>
            </a:r>
            <a:endParaRPr/>
          </a:p>
        </p:txBody>
      </p:sp>
      <p:sp>
        <p:nvSpPr>
          <p:cNvPr id="1042" name="Google Shape;1042;p103"/>
          <p:cNvSpPr/>
          <p:nvPr/>
        </p:nvSpPr>
        <p:spPr>
          <a:xfrm>
            <a:off x="607325" y="1122694"/>
            <a:ext cx="7617300" cy="27699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rgbClr val="D22D40"/>
              </a:buClr>
              <a:buSzPts val="1800"/>
              <a:buFont typeface="Arial"/>
              <a:buChar char="•"/>
            </a:pPr>
            <a:r>
              <a:rPr lang="en-US" sz="1800">
                <a:solidFill>
                  <a:schemeClr val="dk1"/>
                </a:solidFill>
                <a:latin typeface="Arial"/>
                <a:ea typeface="Arial"/>
                <a:cs typeface="Arial"/>
                <a:sym typeface="Arial"/>
              </a:rPr>
              <a:t>Alphafold  </a:t>
            </a:r>
            <a:r>
              <a:rPr lang="en-US" sz="1800">
                <a:solidFill>
                  <a:schemeClr val="dk1"/>
                </a:solidFill>
              </a:rPr>
              <a:t>“needs” TPU to run -&gt; not many people have it on their PC</a:t>
            </a:r>
            <a:endParaRPr sz="1800">
              <a:solidFill>
                <a:schemeClr val="dk1"/>
              </a:solidFill>
              <a:latin typeface="Arial"/>
              <a:ea typeface="Arial"/>
              <a:cs typeface="Arial"/>
              <a:sym typeface="Arial"/>
            </a:endParaRPr>
          </a:p>
          <a:p>
            <a:pPr marL="285750" marR="0" lvl="0" indent="-171450" algn="l" rtl="0">
              <a:spcBef>
                <a:spcPts val="0"/>
              </a:spcBef>
              <a:spcAft>
                <a:spcPts val="0"/>
              </a:spcAft>
              <a:buClr>
                <a:srgbClr val="D22D40"/>
              </a:buClr>
              <a:buSzPts val="1800"/>
              <a:buFont typeface="Arial"/>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rgbClr val="D22D40"/>
              </a:buClr>
              <a:buSzPts val="1800"/>
              <a:buFont typeface="Arial"/>
              <a:buChar char="•"/>
            </a:pPr>
            <a:r>
              <a:rPr lang="en-US" sz="1800">
                <a:solidFill>
                  <a:schemeClr val="dk1"/>
                </a:solidFill>
              </a:rPr>
              <a:t>Alphafold has been installed on Elixir CZ hardware</a:t>
            </a:r>
            <a:endParaRPr/>
          </a:p>
          <a:p>
            <a:pPr marL="285750" marR="0" lvl="0" indent="-171450" algn="l" rtl="0">
              <a:spcBef>
                <a:spcPts val="0"/>
              </a:spcBef>
              <a:spcAft>
                <a:spcPts val="0"/>
              </a:spcAft>
              <a:buClr>
                <a:srgbClr val="D22D40"/>
              </a:buClr>
              <a:buSzPts val="1800"/>
              <a:buFont typeface="Arial"/>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Char char="•"/>
            </a:pPr>
            <a:r>
              <a:rPr lang="en-US" sz="1800">
                <a:solidFill>
                  <a:schemeClr val="dk1"/>
                </a:solidFill>
              </a:rPr>
              <a:t>Alphafold  (Multimer) in the newest version 2.2.0 is accessible through Metacentrum </a:t>
            </a:r>
            <a:endParaRPr sz="1800">
              <a:solidFill>
                <a:schemeClr val="dk1"/>
              </a:solidFill>
            </a:endParaRPr>
          </a:p>
          <a:p>
            <a:pPr marL="285750" marR="0" lvl="0" indent="-171450" algn="l" rtl="0">
              <a:spcBef>
                <a:spcPts val="0"/>
              </a:spcBef>
              <a:spcAft>
                <a:spcPts val="0"/>
              </a:spcAft>
              <a:buClr>
                <a:srgbClr val="D22D40"/>
              </a:buClr>
              <a:buSzPts val="1800"/>
              <a:buFont typeface="Arial"/>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rgbClr val="D22D40"/>
              </a:buClr>
              <a:buSzPts val="1800"/>
              <a:buFont typeface="Arial"/>
              <a:buChar char="•"/>
            </a:pPr>
            <a:r>
              <a:rPr lang="en-US" sz="1800">
                <a:solidFill>
                  <a:schemeClr val="dk1"/>
                </a:solidFill>
              </a:rPr>
              <a:t>speed is dependent on size of predicted protein (complex)</a:t>
            </a:r>
            <a:endParaRPr sz="1800">
              <a:solidFill>
                <a:schemeClr val="dk1"/>
              </a:solidFill>
              <a:latin typeface="Arial"/>
              <a:ea typeface="Arial"/>
              <a:cs typeface="Arial"/>
              <a:sym typeface="Arial"/>
            </a:endParaRPr>
          </a:p>
          <a:p>
            <a:pPr marL="45720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171450" algn="l" rtl="0">
              <a:spcBef>
                <a:spcPts val="0"/>
              </a:spcBef>
              <a:spcAft>
                <a:spcPts val="0"/>
              </a:spcAft>
              <a:buClr>
                <a:srgbClr val="D22D40"/>
              </a:buClr>
              <a:buSzPts val="1800"/>
              <a:buFont typeface="Arial"/>
              <a:buNone/>
            </a:pPr>
            <a:endParaRPr sz="1800">
              <a:solidFill>
                <a:schemeClr val="dk1"/>
              </a:solidFill>
              <a:latin typeface="Arial"/>
              <a:ea typeface="Arial"/>
              <a:cs typeface="Arial"/>
              <a:sym typeface="Arial"/>
            </a:endParaRPr>
          </a:p>
          <a:p>
            <a:pPr marL="45720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043" name="Google Shape;1043;p103"/>
          <p:cNvPicPr preferRelativeResize="0"/>
          <p:nvPr/>
        </p:nvPicPr>
        <p:blipFill>
          <a:blip r:embed="rId3">
            <a:alphaModFix/>
          </a:blip>
          <a:stretch>
            <a:fillRect/>
          </a:stretch>
        </p:blipFill>
        <p:spPr>
          <a:xfrm>
            <a:off x="7907941" y="68836"/>
            <a:ext cx="762007" cy="558158"/>
          </a:xfrm>
          <a:prstGeom prst="rect">
            <a:avLst/>
          </a:prstGeom>
          <a:noFill/>
          <a:ln>
            <a:noFill/>
          </a:ln>
        </p:spPr>
      </p:pic>
      <p:sp>
        <p:nvSpPr>
          <p:cNvPr id="1044" name="Google Shape;1044;p103"/>
          <p:cNvSpPr txBox="1"/>
          <p:nvPr/>
        </p:nvSpPr>
        <p:spPr>
          <a:xfrm>
            <a:off x="0" y="4589325"/>
            <a:ext cx="5864100" cy="461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US" sz="1800" u="sng">
                <a:solidFill>
                  <a:schemeClr val="hlink"/>
                </a:solidFill>
                <a:hlinkClick r:id="rId4"/>
              </a:rPr>
              <a:t>https://wiki.metacentrum.cz/wiki/AlphaFold</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04"/>
          <p:cNvSpPr txBox="1">
            <a:spLocks noGrp="1"/>
          </p:cNvSpPr>
          <p:nvPr>
            <p:ph type="title"/>
          </p:nvPr>
        </p:nvSpPr>
        <p:spPr>
          <a:xfrm>
            <a:off x="393575" y="17513"/>
            <a:ext cx="8698200" cy="994200"/>
          </a:xfrm>
          <a:prstGeom prst="rect">
            <a:avLst/>
          </a:prstGeom>
        </p:spPr>
        <p:txBody>
          <a:bodyPr spcFirstLastPara="1" wrap="square" lIns="91425" tIns="45700" rIns="91425" bIns="45700" anchor="ctr" anchorCtr="0">
            <a:normAutofit fontScale="90000"/>
          </a:bodyPr>
          <a:lstStyle/>
          <a:p>
            <a:pPr marL="0" lvl="0" indent="0" algn="l" rtl="0">
              <a:lnSpc>
                <a:spcPct val="115000"/>
              </a:lnSpc>
              <a:spcBef>
                <a:spcPts val="2400"/>
              </a:spcBef>
              <a:spcAft>
                <a:spcPts val="600"/>
              </a:spcAft>
              <a:buNone/>
            </a:pPr>
            <a:r>
              <a:rPr lang="en-US" sz="3000" b="1">
                <a:solidFill>
                  <a:srgbClr val="505050"/>
                </a:solidFill>
              </a:rPr>
              <a:t>AlphaFold and Intrinsically Disordered Proteins</a:t>
            </a:r>
            <a:endParaRPr sz="3000"/>
          </a:p>
        </p:txBody>
      </p:sp>
      <p:sp>
        <p:nvSpPr>
          <p:cNvPr id="1051" name="Google Shape;1051;p104"/>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98</a:t>
            </a:fld>
            <a:endParaRPr/>
          </a:p>
        </p:txBody>
      </p:sp>
      <p:sp>
        <p:nvSpPr>
          <p:cNvPr id="1052" name="Google Shape;1052;p104"/>
          <p:cNvSpPr txBox="1"/>
          <p:nvPr/>
        </p:nvSpPr>
        <p:spPr>
          <a:xfrm>
            <a:off x="27100" y="4625681"/>
            <a:ext cx="728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053" name="Google Shape;1053;p104"/>
          <p:cNvPicPr preferRelativeResize="0"/>
          <p:nvPr/>
        </p:nvPicPr>
        <p:blipFill>
          <a:blip r:embed="rId3">
            <a:alphaModFix/>
          </a:blip>
          <a:stretch>
            <a:fillRect/>
          </a:stretch>
        </p:blipFill>
        <p:spPr>
          <a:xfrm>
            <a:off x="638050" y="724819"/>
            <a:ext cx="5739872" cy="3432938"/>
          </a:xfrm>
          <a:prstGeom prst="rect">
            <a:avLst/>
          </a:prstGeom>
          <a:noFill/>
          <a:ln>
            <a:noFill/>
          </a:ln>
        </p:spPr>
      </p:pic>
      <p:pic>
        <p:nvPicPr>
          <p:cNvPr id="1054" name="Google Shape;1054;p104"/>
          <p:cNvPicPr preferRelativeResize="0"/>
          <p:nvPr/>
        </p:nvPicPr>
        <p:blipFill rotWithShape="1">
          <a:blip r:embed="rId4">
            <a:alphaModFix/>
          </a:blip>
          <a:srcRect l="1319" r="-1319"/>
          <a:stretch/>
        </p:blipFill>
        <p:spPr>
          <a:xfrm>
            <a:off x="1498472" y="4046812"/>
            <a:ext cx="4183055" cy="99427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105"/>
          <p:cNvSpPr txBox="1">
            <a:spLocks noGrp="1"/>
          </p:cNvSpPr>
          <p:nvPr>
            <p:ph type="title"/>
          </p:nvPr>
        </p:nvSpPr>
        <p:spPr>
          <a:xfrm>
            <a:off x="628650" y="117824"/>
            <a:ext cx="7886700" cy="4929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AlphaFold within ChimeraX</a:t>
            </a:r>
            <a:endParaRPr/>
          </a:p>
        </p:txBody>
      </p:sp>
      <p:sp>
        <p:nvSpPr>
          <p:cNvPr id="1061" name="Google Shape;1061;p105"/>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1062" name="Google Shape;1062;p105"/>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99</a:t>
            </a:fld>
            <a:endParaRPr/>
          </a:p>
        </p:txBody>
      </p:sp>
      <p:pic>
        <p:nvPicPr>
          <p:cNvPr id="1063" name="Google Shape;1063;p105"/>
          <p:cNvPicPr preferRelativeResize="0"/>
          <p:nvPr/>
        </p:nvPicPr>
        <p:blipFill>
          <a:blip r:embed="rId3">
            <a:alphaModFix/>
          </a:blip>
          <a:stretch>
            <a:fillRect/>
          </a:stretch>
        </p:blipFill>
        <p:spPr>
          <a:xfrm>
            <a:off x="468525" y="610730"/>
            <a:ext cx="6857998" cy="4247988"/>
          </a:xfrm>
          <a:prstGeom prst="rect">
            <a:avLst/>
          </a:prstGeom>
          <a:noFill/>
          <a:ln>
            <a:noFill/>
          </a:ln>
        </p:spPr>
      </p:pic>
      <p:sp>
        <p:nvSpPr>
          <p:cNvPr id="1064" name="Google Shape;1064;p105"/>
          <p:cNvSpPr txBox="1"/>
          <p:nvPr/>
        </p:nvSpPr>
        <p:spPr>
          <a:xfrm>
            <a:off x="256675" y="2387400"/>
            <a:ext cx="5866500" cy="124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a:solidFill>
                  <a:schemeClr val="dk1"/>
                </a:solidFill>
                <a:latin typeface="Calibri"/>
                <a:ea typeface="Calibri"/>
                <a:cs typeface="Calibri"/>
                <a:sym typeface="Calibri"/>
              </a:rPr>
              <a:t>Fetch</a:t>
            </a: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US" sz="2300">
                <a:solidFill>
                  <a:schemeClr val="dk1"/>
                </a:solidFill>
                <a:latin typeface="Calibri"/>
                <a:ea typeface="Calibri"/>
                <a:cs typeface="Calibri"/>
                <a:sym typeface="Calibri"/>
              </a:rPr>
              <a:t>Search AFDB</a:t>
            </a: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US" sz="2300">
                <a:solidFill>
                  <a:schemeClr val="dk1"/>
                </a:solidFill>
                <a:latin typeface="Calibri"/>
                <a:ea typeface="Calibri"/>
                <a:cs typeface="Calibri"/>
                <a:sym typeface="Calibri"/>
              </a:rPr>
              <a:t>Predict</a:t>
            </a:r>
            <a:endParaRPr sz="23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6B26B"/>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TotalTime>
  <Words>7008</Words>
  <Application>Microsoft Office PowerPoint</Application>
  <PresentationFormat>Předvádění na obrazovce (16:9)</PresentationFormat>
  <Paragraphs>837</Paragraphs>
  <Slides>125</Slides>
  <Notes>113</Notes>
  <HiddenSlides>0</HiddenSlides>
  <MMClips>1</MMClips>
  <ScaleCrop>false</ScaleCrop>
  <HeadingPairs>
    <vt:vector size="6" baseType="variant">
      <vt:variant>
        <vt:lpstr>Použitá písma</vt:lpstr>
      </vt:variant>
      <vt:variant>
        <vt:i4>11</vt:i4>
      </vt:variant>
      <vt:variant>
        <vt:lpstr>Motiv</vt:lpstr>
      </vt:variant>
      <vt:variant>
        <vt:i4>2</vt:i4>
      </vt:variant>
      <vt:variant>
        <vt:lpstr>Nadpisy snímků</vt:lpstr>
      </vt:variant>
      <vt:variant>
        <vt:i4>125</vt:i4>
      </vt:variant>
    </vt:vector>
  </HeadingPairs>
  <TitlesOfParts>
    <vt:vector size="138" baseType="lpstr">
      <vt:lpstr>Corbel</vt:lpstr>
      <vt:lpstr>Roboto</vt:lpstr>
      <vt:lpstr>Calibri</vt:lpstr>
      <vt:lpstr>Times New Roman</vt:lpstr>
      <vt:lpstr>inherit</vt:lpstr>
      <vt:lpstr>GillSansRegular</vt:lpstr>
      <vt:lpstr>Harding</vt:lpstr>
      <vt:lpstr>Arial</vt:lpstr>
      <vt:lpstr>-apple-system</vt:lpstr>
      <vt:lpstr>Helvetica Neue</vt:lpstr>
      <vt:lpstr>Merriweather</vt:lpstr>
      <vt:lpstr>Office Theme</vt:lpstr>
      <vt:lpstr>Simple Light</vt:lpstr>
      <vt:lpstr>Prezentace aplikace PowerPoint</vt:lpstr>
      <vt:lpstr>Prezentace aplikace PowerPoint</vt:lpstr>
      <vt:lpstr>Prezentace aplikace PowerPoint</vt:lpstr>
      <vt:lpstr>Prezentace aplikace PowerPoint</vt:lpstr>
      <vt:lpstr>Alphafoldology</vt:lpstr>
      <vt:lpstr>WHERE?</vt:lpstr>
      <vt:lpstr> </vt:lpstr>
      <vt:lpstr>Prezentace aplikace PowerPoint</vt:lpstr>
      <vt:lpstr>Where to run AF?</vt:lpstr>
      <vt:lpstr>AlphaFold 3 - alphafoldserver.com </vt:lpstr>
      <vt:lpstr>Galaxy implementation </vt:lpstr>
      <vt:lpstr>BioEmu-2 – conformational ensembles </vt:lpstr>
      <vt:lpstr>June 2025 - Boltz-2</vt:lpstr>
      <vt:lpstr>Boltz-2</vt:lpstr>
      <vt:lpstr>Wim’s ligand halucinations </vt:lpstr>
      <vt:lpstr>Alphafoldology Hacks</vt:lpstr>
      <vt:lpstr>Prezentace aplikace PowerPoint</vt:lpstr>
      <vt:lpstr>AF3 + lipids</vt:lpstr>
      <vt:lpstr>Chai-1 – cofolding “docking”</vt:lpstr>
      <vt:lpstr>Prezentace aplikace PowerPoint</vt:lpstr>
      <vt:lpstr>Thank you  for your attention</vt:lpstr>
      <vt:lpstr>BioLists </vt:lpstr>
      <vt:lpstr>BindCraft</vt:lpstr>
      <vt:lpstr>AlphaBridge:  analysis of predicted macromolecular complexes</vt:lpstr>
      <vt:lpstr>Boltz-1x</vt:lpstr>
      <vt:lpstr>How to run Boltz-2 in Rowan</vt:lpstr>
      <vt:lpstr>Prezentace aplikace PowerPoint</vt:lpstr>
      <vt:lpstr>Prezentace aplikace PowerPoint</vt:lpstr>
      <vt:lpstr>How to run models in ChimeraX</vt:lpstr>
      <vt:lpstr>Boltz-2 predicted affinities</vt:lpstr>
      <vt:lpstr>How?</vt:lpstr>
      <vt:lpstr>Alphafold 1 vz Alphafold 2</vt:lpstr>
      <vt:lpstr>AF2 vz AF3</vt:lpstr>
      <vt:lpstr>Prezentace aplikace PowerPoint</vt:lpstr>
      <vt:lpstr>Why?</vt:lpstr>
      <vt:lpstr>Prezentace aplikace PowerPoint</vt:lpstr>
      <vt:lpstr>What?</vt:lpstr>
      <vt:lpstr>Sequence to predict 3D structure?</vt:lpstr>
      <vt:lpstr>Prezentace aplikace PowerPoint</vt:lpstr>
      <vt:lpstr>Prezentace aplikace PowerPoint</vt:lpstr>
      <vt:lpstr>Prezentace aplikace PowerPoint</vt:lpstr>
      <vt:lpstr>May 2024:Return of the king - AlphaFold3</vt:lpstr>
      <vt:lpstr>October 2024: Nobel prize in Chemistry </vt:lpstr>
      <vt:lpstr>AlphaFold 2 </vt:lpstr>
      <vt:lpstr>EvoFormer</vt:lpstr>
      <vt:lpstr>Structure model</vt:lpstr>
      <vt:lpstr>AF3 </vt:lpstr>
      <vt:lpstr>What next?</vt:lpstr>
      <vt:lpstr>AF on monomers</vt:lpstr>
      <vt:lpstr>AlphaFold and Intrinsically Disordered Proteins</vt:lpstr>
      <vt:lpstr>AF on proteomes</vt:lpstr>
      <vt:lpstr>Prezentace aplikace PowerPoint</vt:lpstr>
      <vt:lpstr>Proteome secondary structures </vt:lpstr>
      <vt:lpstr>ChannelsDB 2.0: protein tunnels and pores in AlphaFold era</vt:lpstr>
      <vt:lpstr>AFESM Clusters </vt:lpstr>
      <vt:lpstr>AF on conformers</vt:lpstr>
      <vt:lpstr>Alphafold can predict dynamics pLDDT shows flexibility</vt:lpstr>
      <vt:lpstr>Alphafold can do point-mutations effects Fold-switching proteins</vt:lpstr>
      <vt:lpstr>Alphafold can do conformational changes  </vt:lpstr>
      <vt:lpstr>AlphaFold2 models of the active form of human typical protein kinase domains</vt:lpstr>
      <vt:lpstr>Conformation-biasing MSA AF</vt:lpstr>
      <vt:lpstr>AF on mutations</vt:lpstr>
      <vt:lpstr>AlphaMissense</vt:lpstr>
      <vt:lpstr>AlphaMissense</vt:lpstr>
      <vt:lpstr>AlphaMissense in channels  and TM parts show high pathogenicity</vt:lpstr>
      <vt:lpstr>AF on engineered proteins</vt:lpstr>
      <vt:lpstr>Why protein design?</vt:lpstr>
      <vt:lpstr> </vt:lpstr>
      <vt:lpstr>Reversed prediction - ProteinMPNN</vt:lpstr>
      <vt:lpstr>Chroma</vt:lpstr>
      <vt:lpstr>RF diffusion 2</vt:lpstr>
      <vt:lpstr>PINAL – natural language processing protein design</vt:lpstr>
      <vt:lpstr>AF on ligands</vt:lpstr>
      <vt:lpstr>Alphafold can be filled with ligands and cofactors</vt:lpstr>
      <vt:lpstr>Prezentace aplikace PowerPoint</vt:lpstr>
      <vt:lpstr>AlphaFold docking antibiotics example</vt:lpstr>
      <vt:lpstr>RoseTTAFold All-Atom building protein around ligand</vt:lpstr>
      <vt:lpstr>Chai-1 - open version of AF3 </vt:lpstr>
      <vt:lpstr>Prezentace aplikace PowerPoint</vt:lpstr>
      <vt:lpstr>Prezentace aplikace PowerPoint</vt:lpstr>
      <vt:lpstr>Extra slides</vt:lpstr>
      <vt:lpstr>LigandMPNN</vt:lpstr>
      <vt:lpstr>AlphaFold2 structures template ligand discovery</vt:lpstr>
      <vt:lpstr>Alphafold can describe folding process to some level  Was Anfinsen right?</vt:lpstr>
      <vt:lpstr>Prezentace aplikace PowerPoint</vt:lpstr>
      <vt:lpstr>Prezentace aplikace PowerPoint</vt:lpstr>
      <vt:lpstr>Prezentace aplikace PowerPoint</vt:lpstr>
      <vt:lpstr>Prezentace aplikace PowerPoint</vt:lpstr>
      <vt:lpstr>Architectural details AF2</vt:lpstr>
      <vt:lpstr>MSA - multiple sequence alignment</vt:lpstr>
      <vt:lpstr>Training </vt:lpstr>
      <vt:lpstr>Interpreting the neural network</vt:lpstr>
      <vt:lpstr>Prezentace aplikace PowerPoint</vt:lpstr>
      <vt:lpstr>Effect of cross-chain contacts.</vt:lpstr>
      <vt:lpstr>Prezentace aplikace PowerPoint</vt:lpstr>
      <vt:lpstr>AlphaFold in Google Colab</vt:lpstr>
      <vt:lpstr>Prezentace aplikace PowerPoint</vt:lpstr>
      <vt:lpstr>AlphaFold and Intrinsically Disordered Proteins</vt:lpstr>
      <vt:lpstr>AlphaFold within ChimeraX</vt:lpstr>
      <vt:lpstr>AlphaFold on Latch </vt:lpstr>
      <vt:lpstr>But one still needs to be careful…</vt:lpstr>
      <vt:lpstr>AlphaFold in UseGalaxy.eu</vt:lpstr>
      <vt:lpstr>MrParse: Finding homologues in the PDB and the EBI AlphaFold database for Molecular Replacement and more</vt:lpstr>
      <vt:lpstr>How accurate are the models?</vt:lpstr>
      <vt:lpstr>Prezentace aplikace PowerPoint</vt:lpstr>
      <vt:lpstr>Alphafold can do multiprotein complexes – interactions</vt:lpstr>
      <vt:lpstr>Alphafold can do multiprotein complexes – interactions</vt:lpstr>
      <vt:lpstr>Alphafold can not do effects of post-translational protein modifications (by itself)</vt:lpstr>
      <vt:lpstr>MutAmore</vt:lpstr>
      <vt:lpstr>Prezentace aplikace PowerPoint</vt:lpstr>
      <vt:lpstr>Prezentace aplikace PowerPoint</vt:lpstr>
      <vt:lpstr>Accurate prediction of protein structures and interactions using a three-track neural network </vt:lpstr>
      <vt:lpstr> Geometric deep learning of RNA structure </vt:lpstr>
      <vt:lpstr>RoseTTAfold2 from Pymol</vt:lpstr>
      <vt:lpstr>AlphaFold decoded</vt:lpstr>
      <vt:lpstr>Not used files</vt:lpstr>
      <vt:lpstr>Prezentace aplikace PowerPoint</vt:lpstr>
      <vt:lpstr>(almost) Complete human genome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Karel Krápník Berka</dc:creator>
  <cp:lastModifiedBy>Berka Karel</cp:lastModifiedBy>
  <cp:revision>11</cp:revision>
  <dcterms:modified xsi:type="dcterms:W3CDTF">2025-06-10T08:54:11Z</dcterms:modified>
</cp:coreProperties>
</file>