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4"/>
  </p:notesMasterIdLst>
  <p:sldIdLst>
    <p:sldId id="257" r:id="rId5"/>
    <p:sldId id="258" r:id="rId6"/>
    <p:sldId id="266" r:id="rId7"/>
    <p:sldId id="260" r:id="rId8"/>
    <p:sldId id="262" r:id="rId9"/>
    <p:sldId id="263" r:id="rId10"/>
    <p:sldId id="265" r:id="rId11"/>
    <p:sldId id="267" r:id="rId12"/>
    <p:sldId id="277" r:id="rId13"/>
    <p:sldId id="268" r:id="rId14"/>
    <p:sldId id="279" r:id="rId15"/>
    <p:sldId id="274" r:id="rId16"/>
    <p:sldId id="269" r:id="rId17"/>
    <p:sldId id="270" r:id="rId18"/>
    <p:sldId id="278" r:id="rId19"/>
    <p:sldId id="272" r:id="rId20"/>
    <p:sldId id="275" r:id="rId21"/>
    <p:sldId id="271" r:id="rId22"/>
    <p:sldId id="276" r:id="rId2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7716" autoAdjust="0"/>
  </p:normalViewPr>
  <p:slideViewPr>
    <p:cSldViewPr snapToGrid="0">
      <p:cViewPr varScale="1">
        <p:scale>
          <a:sx n="62" d="100"/>
          <a:sy n="62" d="100"/>
        </p:scale>
        <p:origin x="2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FC9DEF-CEA7-4170-9BF3-FC459D9DECDF}" type="datetimeFigureOut">
              <a:rPr lang="cs-CZ" smtClean="0"/>
              <a:t>10.06.2025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0D2BAA-D33B-47CC-9ECD-FB7FE8D7AD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4675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Hello, my </a:t>
            </a:r>
            <a:r>
              <a:rPr lang="cs-CZ" dirty="0" err="1"/>
              <a:t>name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Martin Engst a </a:t>
            </a:r>
            <a:r>
              <a:rPr lang="cs-CZ" dirty="0" err="1"/>
              <a:t>first</a:t>
            </a:r>
            <a:r>
              <a:rPr lang="cs-CZ" dirty="0"/>
              <a:t> </a:t>
            </a:r>
            <a:r>
              <a:rPr lang="cs-CZ" dirty="0" err="1"/>
              <a:t>year</a:t>
            </a:r>
            <a:r>
              <a:rPr lang="cs-CZ" dirty="0"/>
              <a:t> PhD student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laboratory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plant </a:t>
            </a:r>
            <a:r>
              <a:rPr lang="cs-CZ" dirty="0" err="1"/>
              <a:t>specialized</a:t>
            </a:r>
            <a:r>
              <a:rPr lang="cs-CZ" dirty="0"/>
              <a:t> </a:t>
            </a:r>
            <a:r>
              <a:rPr lang="cs-CZ" dirty="0" err="1"/>
              <a:t>metabolites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IOCB.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project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MARTS Database </a:t>
            </a:r>
            <a:r>
              <a:rPr lang="cs-CZ" dirty="0" err="1"/>
              <a:t>started</a:t>
            </a:r>
            <a:r>
              <a:rPr lang="cs-CZ" dirty="0"/>
              <a:t> as my master thesis and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near</a:t>
            </a:r>
            <a:r>
              <a:rPr lang="cs-CZ" dirty="0"/>
              <a:t> </a:t>
            </a:r>
            <a:r>
              <a:rPr lang="cs-CZ" dirty="0" err="1"/>
              <a:t>its</a:t>
            </a:r>
            <a:r>
              <a:rPr lang="cs-CZ" dirty="0"/>
              <a:t> </a:t>
            </a:r>
            <a:r>
              <a:rPr lang="cs-CZ" dirty="0" err="1"/>
              <a:t>lets</a:t>
            </a:r>
            <a:r>
              <a:rPr lang="cs-CZ" dirty="0"/>
              <a:t> </a:t>
            </a:r>
            <a:r>
              <a:rPr lang="cs-CZ" dirty="0" err="1"/>
              <a:t>say</a:t>
            </a:r>
            <a:r>
              <a:rPr lang="cs-CZ" dirty="0"/>
              <a:t> </a:t>
            </a:r>
            <a:r>
              <a:rPr lang="cs-CZ" dirty="0" err="1"/>
              <a:t>first</a:t>
            </a:r>
            <a:r>
              <a:rPr lang="cs-CZ" dirty="0"/>
              <a:t> </a:t>
            </a:r>
            <a:r>
              <a:rPr lang="cs-CZ" dirty="0" err="1"/>
              <a:t>phase</a:t>
            </a:r>
            <a:r>
              <a:rPr lang="cs-CZ" dirty="0"/>
              <a:t> </a:t>
            </a:r>
            <a:r>
              <a:rPr lang="cs-CZ" dirty="0" err="1"/>
              <a:t>conclusion</a:t>
            </a:r>
            <a:r>
              <a:rPr lang="cs-CZ" dirty="0"/>
              <a:t>.  So I </a:t>
            </a:r>
            <a:r>
              <a:rPr lang="cs-CZ" dirty="0" err="1"/>
              <a:t>will</a:t>
            </a:r>
            <a:r>
              <a:rPr lang="cs-CZ" dirty="0"/>
              <a:t> </a:t>
            </a:r>
            <a:r>
              <a:rPr lang="cs-CZ" dirty="0" err="1"/>
              <a:t>tell</a:t>
            </a:r>
            <a:r>
              <a:rPr lang="cs-CZ" dirty="0"/>
              <a:t> </a:t>
            </a:r>
            <a:r>
              <a:rPr lang="cs-CZ" dirty="0" err="1"/>
              <a:t>you</a:t>
            </a:r>
            <a:r>
              <a:rPr lang="cs-CZ" dirty="0"/>
              <a:t> a story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how</a:t>
            </a:r>
            <a:r>
              <a:rPr lang="cs-CZ" dirty="0"/>
              <a:t> I </a:t>
            </a:r>
            <a:r>
              <a:rPr lang="cs-CZ" dirty="0" err="1"/>
              <a:t>am</a:t>
            </a:r>
            <a:r>
              <a:rPr lang="cs-CZ" dirty="0"/>
              <a:t> </a:t>
            </a:r>
            <a:r>
              <a:rPr lang="cs-CZ" dirty="0" err="1"/>
              <a:t>supporting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research</a:t>
            </a:r>
            <a:r>
              <a:rPr lang="cs-CZ" dirty="0"/>
              <a:t> </a:t>
            </a:r>
            <a:r>
              <a:rPr lang="cs-CZ" dirty="0" err="1"/>
              <a:t>an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407CB-AFEE-42CD-A7EF-94899B32419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3228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Used</a:t>
            </a:r>
            <a:r>
              <a:rPr lang="cs-CZ" dirty="0"/>
              <a:t> </a:t>
            </a:r>
            <a:r>
              <a:rPr lang="cs-CZ" dirty="0" err="1"/>
              <a:t>already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novel TPS Discovery and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currently</a:t>
            </a:r>
            <a:r>
              <a:rPr lang="cs-CZ" dirty="0"/>
              <a:t> </a:t>
            </a:r>
            <a:r>
              <a:rPr lang="cs-CZ" dirty="0" err="1"/>
              <a:t>used</a:t>
            </a:r>
            <a:r>
              <a:rPr lang="cs-CZ" dirty="0"/>
              <a:t> in </a:t>
            </a:r>
            <a:r>
              <a:rPr lang="cs-CZ" dirty="0" err="1"/>
              <a:t>next</a:t>
            </a:r>
            <a:r>
              <a:rPr lang="cs-CZ" dirty="0"/>
              <a:t> </a:t>
            </a:r>
            <a:r>
              <a:rPr lang="cs-CZ" dirty="0" err="1"/>
              <a:t>tasks</a:t>
            </a:r>
            <a:r>
              <a:rPr lang="cs-CZ" dirty="0"/>
              <a:t> </a:t>
            </a:r>
            <a:r>
              <a:rPr lang="cs-CZ" dirty="0" err="1"/>
              <a:t>even</a:t>
            </a:r>
            <a:r>
              <a:rPr lang="cs-CZ" dirty="0"/>
              <a:t> in </a:t>
            </a:r>
            <a:r>
              <a:rPr lang="cs-CZ" dirty="0" err="1"/>
              <a:t>other</a:t>
            </a:r>
            <a:r>
              <a:rPr lang="cs-CZ" dirty="0"/>
              <a:t> </a:t>
            </a:r>
            <a:r>
              <a:rPr lang="cs-CZ" dirty="0" err="1"/>
              <a:t>labs</a:t>
            </a:r>
            <a:r>
              <a:rPr lang="cs-CZ" dirty="0"/>
              <a:t> -&gt; so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needs</a:t>
            </a:r>
            <a:r>
              <a:rPr lang="cs-CZ" dirty="0"/>
              <a:t> to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shareable</a:t>
            </a:r>
            <a:r>
              <a:rPr lang="cs-CZ" dirty="0"/>
              <a:t> -&gt;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could</a:t>
            </a:r>
            <a:r>
              <a:rPr lang="cs-CZ" dirty="0"/>
              <a:t> </a:t>
            </a:r>
            <a:r>
              <a:rPr lang="cs-CZ" dirty="0" err="1"/>
              <a:t>share</a:t>
            </a:r>
            <a:r>
              <a:rPr lang="cs-CZ" dirty="0"/>
              <a:t> </a:t>
            </a:r>
            <a:r>
              <a:rPr lang="cs-CZ" dirty="0" err="1"/>
              <a:t>it</a:t>
            </a:r>
            <a:r>
              <a:rPr lang="cs-CZ" dirty="0"/>
              <a:t> just as a </a:t>
            </a:r>
            <a:r>
              <a:rPr lang="cs-CZ" dirty="0" err="1"/>
              <a:t>datafile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could</a:t>
            </a:r>
            <a:r>
              <a:rPr lang="cs-CZ" dirty="0"/>
              <a:t> make a framework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it</a:t>
            </a:r>
            <a:r>
              <a:rPr lang="cs-CZ" dirty="0"/>
              <a:t> and upgrade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dataset</a:t>
            </a:r>
            <a:r>
              <a:rPr lang="cs-CZ" dirty="0"/>
              <a:t> to a </a:t>
            </a:r>
            <a:r>
              <a:rPr lang="cs-CZ" dirty="0" err="1"/>
              <a:t>true</a:t>
            </a:r>
            <a:r>
              <a:rPr lang="cs-CZ" dirty="0"/>
              <a:t> database -&gt; </a:t>
            </a:r>
            <a:r>
              <a:rPr lang="cs-CZ" dirty="0" err="1"/>
              <a:t>better</a:t>
            </a:r>
            <a:r>
              <a:rPr lang="cs-CZ" dirty="0"/>
              <a:t> </a:t>
            </a:r>
            <a:r>
              <a:rPr lang="cs-CZ" dirty="0" err="1"/>
              <a:t>than</a:t>
            </a:r>
            <a:r>
              <a:rPr lang="cs-CZ" dirty="0"/>
              <a:t> a </a:t>
            </a:r>
            <a:r>
              <a:rPr lang="cs-CZ" dirty="0" err="1"/>
              <a:t>csv</a:t>
            </a:r>
            <a:r>
              <a:rPr lang="cs-CZ" dirty="0"/>
              <a:t> in </a:t>
            </a:r>
            <a:r>
              <a:rPr lang="cs-CZ" dirty="0" err="1"/>
              <a:t>some</a:t>
            </a:r>
            <a:r>
              <a:rPr lang="cs-CZ" dirty="0"/>
              <a:t> </a:t>
            </a:r>
            <a:r>
              <a:rPr lang="cs-CZ" dirty="0" err="1"/>
              <a:t>repostiory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D2BAA-D33B-47CC-9ECD-FB7FE8D7ADD8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11842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11375-531D-7C23-BB49-E4E7CEBFC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34353949-0126-EA8F-F944-0AD60D89EE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D24C704E-030E-32E8-A625-8881871167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Which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we</a:t>
            </a:r>
            <a:r>
              <a:rPr lang="cs-CZ" dirty="0"/>
              <a:t> </a:t>
            </a:r>
            <a:r>
              <a:rPr lang="cs-CZ" dirty="0" err="1"/>
              <a:t>did</a:t>
            </a:r>
            <a:r>
              <a:rPr lang="cs-CZ" dirty="0"/>
              <a:t> -&gt; </a:t>
            </a:r>
            <a:r>
              <a:rPr lang="cs-CZ" dirty="0" err="1"/>
              <a:t>dtaset</a:t>
            </a:r>
            <a:r>
              <a:rPr lang="cs-CZ" dirty="0"/>
              <a:t> </a:t>
            </a:r>
            <a:r>
              <a:rPr lang="cs-CZ" dirty="0" err="1"/>
              <a:t>turned</a:t>
            </a:r>
            <a:r>
              <a:rPr lang="cs-CZ" dirty="0"/>
              <a:t> to SQL database, model </a:t>
            </a:r>
            <a:r>
              <a:rPr lang="cs-CZ" dirty="0" err="1"/>
              <a:t>constructed</a:t>
            </a:r>
            <a:r>
              <a:rPr lang="cs-CZ" dirty="0"/>
              <a:t> to </a:t>
            </a:r>
            <a:r>
              <a:rPr lang="cs-CZ" dirty="0" err="1"/>
              <a:t>save</a:t>
            </a:r>
            <a:r>
              <a:rPr lang="cs-CZ" dirty="0"/>
              <a:t> </a:t>
            </a:r>
            <a:r>
              <a:rPr lang="cs-CZ" dirty="0" err="1"/>
              <a:t>all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data and more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C0F937D-AB07-24EB-BC61-B20C03898A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D2BAA-D33B-47CC-9ECD-FB7FE8D7ADD8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72062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And so a </a:t>
            </a:r>
            <a:r>
              <a:rPr lang="cs-CZ" dirty="0" err="1"/>
              <a:t>mysql</a:t>
            </a:r>
            <a:r>
              <a:rPr lang="cs-CZ" dirty="0"/>
              <a:t> database to hold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dataset</a:t>
            </a:r>
            <a:r>
              <a:rPr lang="cs-CZ" dirty="0"/>
              <a:t> </a:t>
            </a:r>
            <a:r>
              <a:rPr lang="cs-CZ" dirty="0" err="1"/>
              <a:t>was</a:t>
            </a:r>
            <a:r>
              <a:rPr lang="cs-CZ" dirty="0"/>
              <a:t> </a:t>
            </a:r>
            <a:r>
              <a:rPr lang="cs-CZ" dirty="0" err="1"/>
              <a:t>built</a:t>
            </a:r>
            <a:r>
              <a:rPr lang="cs-CZ" dirty="0"/>
              <a:t>, but a database </a:t>
            </a:r>
            <a:r>
              <a:rPr lang="cs-CZ" dirty="0" err="1"/>
              <a:t>should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presentable</a:t>
            </a:r>
            <a:r>
              <a:rPr lang="cs-CZ" dirty="0"/>
              <a:t>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D2BAA-D33B-47CC-9ECD-FB7FE8D7ADD8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28381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And so MARTS-DB </a:t>
            </a:r>
            <a:r>
              <a:rPr lang="cs-CZ" dirty="0" err="1"/>
              <a:t>was</a:t>
            </a:r>
            <a:r>
              <a:rPr lang="cs-CZ" dirty="0"/>
              <a:t> </a:t>
            </a:r>
            <a:r>
              <a:rPr lang="cs-CZ" dirty="0" err="1"/>
              <a:t>born</a:t>
            </a:r>
            <a:r>
              <a:rPr lang="cs-CZ" dirty="0"/>
              <a:t> – </a:t>
            </a:r>
            <a:r>
              <a:rPr lang="cs-CZ" dirty="0" err="1"/>
              <a:t>exists</a:t>
            </a:r>
            <a:r>
              <a:rPr lang="cs-CZ" dirty="0"/>
              <a:t> on marts-db.org -&gt; user </a:t>
            </a:r>
            <a:r>
              <a:rPr lang="cs-CZ" dirty="0" err="1"/>
              <a:t>friendly</a:t>
            </a:r>
            <a:r>
              <a:rPr lang="cs-CZ" dirty="0"/>
              <a:t>, </a:t>
            </a:r>
            <a:r>
              <a:rPr lang="cs-CZ" dirty="0" err="1"/>
              <a:t>holds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entrée </a:t>
            </a:r>
            <a:r>
              <a:rPr lang="cs-CZ" dirty="0" err="1"/>
              <a:t>dataset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D2BAA-D33B-47CC-9ECD-FB7FE8D7ADD8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92891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More </a:t>
            </a:r>
            <a:r>
              <a:rPr lang="cs-CZ" dirty="0" err="1"/>
              <a:t>than</a:t>
            </a:r>
            <a:r>
              <a:rPr lang="cs-CZ" dirty="0"/>
              <a:t> 1300 </a:t>
            </a:r>
            <a:r>
              <a:rPr lang="cs-CZ" dirty="0" err="1"/>
              <a:t>enzymes</a:t>
            </a:r>
            <a:r>
              <a:rPr lang="cs-CZ" dirty="0"/>
              <a:t> -&gt; </a:t>
            </a:r>
            <a:r>
              <a:rPr lang="cs-CZ" dirty="0" err="1"/>
              <a:t>Can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freely</a:t>
            </a:r>
            <a:r>
              <a:rPr lang="cs-CZ" dirty="0"/>
              <a:t> </a:t>
            </a:r>
            <a:r>
              <a:rPr lang="cs-CZ" dirty="0" err="1"/>
              <a:t>browsed</a:t>
            </a:r>
            <a:r>
              <a:rPr lang="cs-CZ" dirty="0"/>
              <a:t> and </a:t>
            </a:r>
            <a:r>
              <a:rPr lang="cs-CZ" dirty="0" err="1"/>
              <a:t>downloaded</a:t>
            </a:r>
            <a:r>
              <a:rPr lang="cs-CZ" dirty="0"/>
              <a:t> in standard </a:t>
            </a:r>
            <a:r>
              <a:rPr lang="cs-CZ" dirty="0" err="1"/>
              <a:t>formats</a:t>
            </a:r>
            <a:r>
              <a:rPr lang="cs-CZ" dirty="0"/>
              <a:t> (</a:t>
            </a:r>
            <a:r>
              <a:rPr lang="cs-CZ" dirty="0" err="1"/>
              <a:t>csv</a:t>
            </a:r>
            <a:r>
              <a:rPr lang="cs-CZ" dirty="0"/>
              <a:t>, </a:t>
            </a:r>
            <a:r>
              <a:rPr lang="cs-CZ" dirty="0" err="1"/>
              <a:t>fasta</a:t>
            </a:r>
            <a:r>
              <a:rPr lang="cs-CZ" dirty="0"/>
              <a:t>, </a:t>
            </a:r>
            <a:r>
              <a:rPr lang="cs-CZ" dirty="0" err="1"/>
              <a:t>cytoscape</a:t>
            </a:r>
            <a:r>
              <a:rPr lang="cs-CZ" dirty="0"/>
              <a:t> </a:t>
            </a:r>
            <a:r>
              <a:rPr lang="cs-CZ" dirty="0" err="1"/>
              <a:t>json</a:t>
            </a:r>
            <a:r>
              <a:rPr lang="cs-CZ" dirty="0"/>
              <a:t>) -&gt; user </a:t>
            </a:r>
            <a:r>
              <a:rPr lang="cs-CZ" dirty="0" err="1"/>
              <a:t>friendly</a:t>
            </a:r>
            <a:r>
              <a:rPr lang="cs-CZ" dirty="0"/>
              <a:t> and </a:t>
            </a:r>
            <a:r>
              <a:rPr lang="cs-CZ" dirty="0" err="1"/>
              <a:t>clear</a:t>
            </a:r>
            <a:r>
              <a:rPr lang="cs-CZ" dirty="0"/>
              <a:t> (</a:t>
            </a:r>
            <a:r>
              <a:rPr lang="cs-CZ" dirty="0" err="1"/>
              <a:t>at</a:t>
            </a:r>
            <a:r>
              <a:rPr lang="cs-CZ" dirty="0"/>
              <a:t> least I </a:t>
            </a:r>
            <a:r>
              <a:rPr lang="cs-CZ" dirty="0" err="1"/>
              <a:t>tried</a:t>
            </a:r>
            <a:r>
              <a:rPr lang="cs-CZ" dirty="0"/>
              <a:t>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D2BAA-D33B-47CC-9ECD-FB7FE8D7ADD8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67474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B70611-2398-A9D2-3DD2-A507DDBA4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86582C7-86AF-ADFF-E069-08812C9A0D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BF598D9F-B4B5-0323-E07F-5897A0CBD8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Mechanisms</a:t>
            </a:r>
            <a:r>
              <a:rPr lang="cs-CZ" dirty="0"/>
              <a:t> </a:t>
            </a:r>
            <a:r>
              <a:rPr lang="cs-CZ" dirty="0" err="1"/>
              <a:t>browsed</a:t>
            </a:r>
            <a:r>
              <a:rPr lang="cs-CZ" dirty="0"/>
              <a:t> as </a:t>
            </a:r>
            <a:r>
              <a:rPr lang="cs-CZ" dirty="0" err="1"/>
              <a:t>networks</a:t>
            </a:r>
            <a:r>
              <a:rPr lang="cs-CZ" dirty="0"/>
              <a:t> -&gt; very cool and </a:t>
            </a:r>
            <a:r>
              <a:rPr lang="cs-CZ" dirty="0" err="1"/>
              <a:t>unique</a:t>
            </a:r>
            <a:r>
              <a:rPr lang="cs-CZ" dirty="0"/>
              <a:t> -&gt; </a:t>
            </a:r>
            <a:r>
              <a:rPr lang="cs-CZ" dirty="0" err="1"/>
              <a:t>important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A5CBBFB-95EB-9B93-19F3-2DC0005321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D2BAA-D33B-47CC-9ECD-FB7FE8D7ADD8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05330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As a </a:t>
            </a:r>
            <a:r>
              <a:rPr lang="cs-CZ" dirty="0" err="1"/>
              <a:t>unified</a:t>
            </a:r>
            <a:r>
              <a:rPr lang="cs-CZ" dirty="0"/>
              <a:t> terpene web server MARTS-DB </a:t>
            </a:r>
            <a:r>
              <a:rPr lang="cs-CZ" dirty="0" err="1"/>
              <a:t>allows</a:t>
            </a:r>
            <a:r>
              <a:rPr lang="cs-CZ" dirty="0"/>
              <a:t> </a:t>
            </a:r>
            <a:r>
              <a:rPr lang="cs-CZ" dirty="0" err="1"/>
              <a:t>users</a:t>
            </a:r>
            <a:r>
              <a:rPr lang="cs-CZ" dirty="0"/>
              <a:t> to </a:t>
            </a:r>
            <a:r>
              <a:rPr lang="cs-CZ" dirty="0" err="1"/>
              <a:t>contribute</a:t>
            </a:r>
            <a:r>
              <a:rPr lang="cs-CZ" dirty="0"/>
              <a:t> </a:t>
            </a:r>
            <a:r>
              <a:rPr lang="cs-CZ" dirty="0" err="1"/>
              <a:t>their</a:t>
            </a:r>
            <a:r>
              <a:rPr lang="cs-CZ" dirty="0"/>
              <a:t> data -&gt; data </a:t>
            </a:r>
            <a:r>
              <a:rPr lang="cs-CZ" dirty="0" err="1"/>
              <a:t>checked</a:t>
            </a:r>
            <a:r>
              <a:rPr lang="cs-CZ" dirty="0"/>
              <a:t> -&gt; </a:t>
            </a:r>
            <a:r>
              <a:rPr lang="cs-CZ" dirty="0" err="1"/>
              <a:t>changelog</a:t>
            </a:r>
            <a:r>
              <a:rPr lang="cs-CZ" dirty="0"/>
              <a:t> to </a:t>
            </a:r>
            <a:r>
              <a:rPr lang="cs-CZ" dirty="0" err="1"/>
              <a:t>ensure</a:t>
            </a:r>
            <a:r>
              <a:rPr lang="cs-CZ" dirty="0"/>
              <a:t> </a:t>
            </a:r>
            <a:r>
              <a:rPr lang="cs-CZ" dirty="0" err="1"/>
              <a:t>consistency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D2BAA-D33B-47CC-9ECD-FB7FE8D7ADD8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2582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developement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nearing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end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its</a:t>
            </a:r>
            <a:r>
              <a:rPr lang="cs-CZ" dirty="0"/>
              <a:t> most </a:t>
            </a:r>
            <a:r>
              <a:rPr lang="cs-CZ" dirty="0" err="1"/>
              <a:t>intensive</a:t>
            </a:r>
            <a:r>
              <a:rPr lang="cs-CZ" dirty="0"/>
              <a:t> </a:t>
            </a:r>
            <a:r>
              <a:rPr lang="cs-CZ" dirty="0" err="1"/>
              <a:t>first</a:t>
            </a:r>
            <a:r>
              <a:rPr lang="cs-CZ" dirty="0"/>
              <a:t> </a:t>
            </a:r>
            <a:r>
              <a:rPr lang="cs-CZ" dirty="0" err="1"/>
              <a:t>phase</a:t>
            </a:r>
            <a:r>
              <a:rPr lang="cs-CZ" dirty="0"/>
              <a:t> -&gt; </a:t>
            </a:r>
            <a:r>
              <a:rPr lang="cs-CZ" dirty="0" err="1"/>
              <a:t>will</a:t>
            </a:r>
            <a:r>
              <a:rPr lang="cs-CZ" dirty="0"/>
              <a:t> </a:t>
            </a:r>
            <a:r>
              <a:rPr lang="cs-CZ" dirty="0" err="1"/>
              <a:t>push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publishing</a:t>
            </a:r>
            <a:r>
              <a:rPr lang="cs-CZ" dirty="0"/>
              <a:t> and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being</a:t>
            </a:r>
            <a:r>
              <a:rPr lang="cs-CZ" dirty="0"/>
              <a:t> </a:t>
            </a:r>
            <a:r>
              <a:rPr lang="cs-CZ" dirty="0" err="1"/>
              <a:t>preented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conferences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D2BAA-D33B-47CC-9ECD-FB7FE8D7ADD8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22943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Stilll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dataset</a:t>
            </a:r>
            <a:r>
              <a:rPr lang="cs-CZ" dirty="0"/>
              <a:t> </a:t>
            </a:r>
            <a:r>
              <a:rPr lang="cs-CZ" dirty="0" err="1"/>
              <a:t>will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exapnded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help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community</a:t>
            </a:r>
            <a:r>
              <a:rPr lang="cs-CZ" dirty="0"/>
              <a:t> and </a:t>
            </a:r>
            <a:r>
              <a:rPr lang="cs-CZ" dirty="0" err="1"/>
              <a:t>new</a:t>
            </a:r>
            <a:r>
              <a:rPr lang="cs-CZ" dirty="0"/>
              <a:t> </a:t>
            </a:r>
            <a:r>
              <a:rPr lang="cs-CZ" dirty="0" err="1"/>
              <a:t>features</a:t>
            </a:r>
            <a:r>
              <a:rPr lang="cs-CZ" dirty="0"/>
              <a:t> </a:t>
            </a:r>
            <a:r>
              <a:rPr lang="cs-CZ" dirty="0" err="1"/>
              <a:t>will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developer </a:t>
            </a:r>
            <a:r>
              <a:rPr lang="cs-CZ" dirty="0" err="1"/>
              <a:t>like</a:t>
            </a:r>
            <a:r>
              <a:rPr lang="cs-CZ" dirty="0"/>
              <a:t> </a:t>
            </a:r>
            <a:r>
              <a:rPr lang="cs-CZ" dirty="0" err="1"/>
              <a:t>strcutral</a:t>
            </a:r>
            <a:r>
              <a:rPr lang="cs-CZ" dirty="0"/>
              <a:t> module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perhaps</a:t>
            </a:r>
            <a:r>
              <a:rPr lang="cs-CZ" dirty="0"/>
              <a:t> a </a:t>
            </a:r>
            <a:r>
              <a:rPr lang="cs-CZ" dirty="0" err="1"/>
              <a:t>spectroscopy</a:t>
            </a:r>
            <a:r>
              <a:rPr lang="cs-CZ" dirty="0"/>
              <a:t> module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D2BAA-D33B-47CC-9ECD-FB7FE8D7ADD8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18194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Thanks</a:t>
            </a:r>
            <a:r>
              <a:rPr lang="cs-CZ" dirty="0"/>
              <a:t> and </a:t>
            </a:r>
            <a:r>
              <a:rPr lang="cs-CZ" dirty="0" err="1"/>
              <a:t>acknowledgements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D2BAA-D33B-47CC-9ECD-FB7FE8D7ADD8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0341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work</a:t>
            </a:r>
            <a:r>
              <a:rPr lang="cs-CZ" dirty="0"/>
              <a:t> – support </a:t>
            </a:r>
            <a:r>
              <a:rPr lang="cs-CZ" dirty="0" err="1"/>
              <a:t>of</a:t>
            </a:r>
            <a:r>
              <a:rPr lang="cs-CZ" dirty="0"/>
              <a:t> science </a:t>
            </a:r>
            <a:r>
              <a:rPr lang="cs-CZ" dirty="0" err="1"/>
              <a:t>through</a:t>
            </a:r>
            <a:r>
              <a:rPr lang="cs-CZ" dirty="0"/>
              <a:t> data </a:t>
            </a:r>
            <a:r>
              <a:rPr lang="cs-CZ" dirty="0" err="1"/>
              <a:t>curation</a:t>
            </a:r>
            <a:r>
              <a:rPr lang="cs-CZ" dirty="0"/>
              <a:t> and </a:t>
            </a:r>
            <a:r>
              <a:rPr lang="cs-CZ" dirty="0" err="1"/>
              <a:t>presentation</a:t>
            </a:r>
            <a:r>
              <a:rPr lang="cs-CZ" dirty="0"/>
              <a:t> – data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what</a:t>
            </a:r>
            <a:r>
              <a:rPr lang="cs-CZ" dirty="0"/>
              <a:t>? -&gt; </a:t>
            </a:r>
            <a:r>
              <a:rPr lang="cs-CZ" dirty="0" err="1"/>
              <a:t>enzymed</a:t>
            </a:r>
            <a:r>
              <a:rPr lang="cs-CZ" dirty="0"/>
              <a:t> </a:t>
            </a:r>
            <a:r>
              <a:rPr lang="cs-CZ" dirty="0" err="1"/>
              <a:t>function</a:t>
            </a:r>
            <a:r>
              <a:rPr lang="cs-CZ" dirty="0"/>
              <a:t> </a:t>
            </a:r>
            <a:r>
              <a:rPr lang="cs-CZ" dirty="0" err="1"/>
              <a:t>prediction</a:t>
            </a:r>
            <a:r>
              <a:rPr lang="cs-CZ" dirty="0"/>
              <a:t> -&gt; single </a:t>
            </a:r>
            <a:r>
              <a:rPr lang="cs-CZ" dirty="0" err="1"/>
              <a:t>family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D2BAA-D33B-47CC-9ECD-FB7FE8D7ADD8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4456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What</a:t>
            </a:r>
            <a:r>
              <a:rPr lang="cs-CZ" dirty="0"/>
              <a:t> are terpene </a:t>
            </a:r>
            <a:r>
              <a:rPr lang="cs-CZ" dirty="0" err="1"/>
              <a:t>synthases</a:t>
            </a:r>
            <a:r>
              <a:rPr lang="cs-CZ" dirty="0"/>
              <a:t> -&gt; terpenoid </a:t>
            </a:r>
            <a:r>
              <a:rPr lang="cs-CZ" dirty="0" err="1"/>
              <a:t>synthesis</a:t>
            </a:r>
            <a:r>
              <a:rPr lang="cs-CZ" dirty="0"/>
              <a:t> -&gt; </a:t>
            </a:r>
            <a:r>
              <a:rPr lang="cs-CZ" dirty="0" err="1"/>
              <a:t>Terpenoids</a:t>
            </a:r>
            <a:r>
              <a:rPr lang="cs-CZ" dirty="0"/>
              <a:t> -&gt; </a:t>
            </a:r>
            <a:r>
              <a:rPr lang="cs-CZ" dirty="0" err="1"/>
              <a:t>all</a:t>
            </a:r>
            <a:r>
              <a:rPr lang="cs-CZ" dirty="0"/>
              <a:t> </a:t>
            </a:r>
            <a:r>
              <a:rPr lang="cs-CZ" dirty="0" err="1"/>
              <a:t>around</a:t>
            </a:r>
            <a:r>
              <a:rPr lang="cs-CZ" dirty="0"/>
              <a:t> </a:t>
            </a:r>
            <a:r>
              <a:rPr lang="cs-CZ" dirty="0" err="1"/>
              <a:t>us</a:t>
            </a:r>
            <a:r>
              <a:rPr lang="cs-CZ" dirty="0"/>
              <a:t> -&gt; </a:t>
            </a:r>
            <a:r>
              <a:rPr lang="cs-CZ" dirty="0" err="1"/>
              <a:t>medicine</a:t>
            </a:r>
            <a:r>
              <a:rPr lang="cs-CZ" dirty="0"/>
              <a:t> -&gt; diverse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407CB-AFEE-42CD-A7EF-94899B32419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194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Terpenoids</a:t>
            </a:r>
            <a:r>
              <a:rPr lang="cs-CZ" dirty="0"/>
              <a:t> vs </a:t>
            </a:r>
            <a:r>
              <a:rPr lang="cs-CZ" dirty="0" err="1"/>
              <a:t>terpenes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407CB-AFEE-42CD-A7EF-94899B32419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214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Terpenes</a:t>
            </a:r>
            <a:r>
              <a:rPr lang="cs-CZ" dirty="0"/>
              <a:t> </a:t>
            </a:r>
            <a:r>
              <a:rPr lang="cs-CZ" dirty="0" err="1"/>
              <a:t>still</a:t>
            </a:r>
            <a:r>
              <a:rPr lang="cs-CZ" dirty="0"/>
              <a:t> very diverse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407CB-AFEE-42CD-A7EF-94899B32419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1481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Created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simple</a:t>
            </a:r>
            <a:r>
              <a:rPr lang="cs-CZ" dirty="0"/>
              <a:t> </a:t>
            </a:r>
            <a:r>
              <a:rPr lang="cs-CZ" dirty="0" err="1"/>
              <a:t>precursors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varing</a:t>
            </a:r>
            <a:r>
              <a:rPr lang="cs-CZ" dirty="0"/>
              <a:t> </a:t>
            </a:r>
            <a:r>
              <a:rPr lang="cs-CZ" dirty="0" err="1"/>
              <a:t>lengths</a:t>
            </a:r>
            <a:r>
              <a:rPr lang="cs-CZ" dirty="0"/>
              <a:t> -&gt; </a:t>
            </a:r>
            <a:r>
              <a:rPr lang="cs-CZ" dirty="0" err="1"/>
              <a:t>complex</a:t>
            </a:r>
            <a:r>
              <a:rPr lang="cs-CZ" dirty="0"/>
              <a:t> </a:t>
            </a:r>
            <a:r>
              <a:rPr lang="cs-CZ" dirty="0" err="1"/>
              <a:t>mechanisms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407CB-AFEE-42CD-A7EF-94899B32419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1915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Terpene </a:t>
            </a:r>
            <a:r>
              <a:rPr lang="cs-CZ" dirty="0" err="1"/>
              <a:t>synthases</a:t>
            </a:r>
            <a:r>
              <a:rPr lang="cs-CZ" dirty="0"/>
              <a:t> </a:t>
            </a:r>
            <a:r>
              <a:rPr lang="cs-CZ" dirty="0" err="1"/>
              <a:t>know</a:t>
            </a:r>
            <a:r>
              <a:rPr lang="cs-CZ" dirty="0"/>
              <a:t> </a:t>
            </a:r>
            <a:r>
              <a:rPr lang="cs-CZ" dirty="0" err="1"/>
              <a:t>about</a:t>
            </a:r>
            <a:r>
              <a:rPr lang="cs-CZ" dirty="0"/>
              <a:t> 10 </a:t>
            </a:r>
            <a:r>
              <a:rPr lang="cs-CZ" dirty="0" err="1"/>
              <a:t>different</a:t>
            </a:r>
            <a:r>
              <a:rPr lang="cs-CZ" dirty="0"/>
              <a:t> </a:t>
            </a:r>
            <a:r>
              <a:rPr lang="cs-CZ" dirty="0" err="1"/>
              <a:t>steps</a:t>
            </a:r>
            <a:r>
              <a:rPr lang="cs-CZ" dirty="0"/>
              <a:t> by </a:t>
            </a:r>
            <a:r>
              <a:rPr lang="cs-CZ" dirty="0" err="1"/>
              <a:t>which</a:t>
            </a:r>
            <a:r>
              <a:rPr lang="cs-CZ" dirty="0"/>
              <a:t> </a:t>
            </a:r>
            <a:r>
              <a:rPr lang="cs-CZ" dirty="0" err="1"/>
              <a:t>they</a:t>
            </a:r>
            <a:r>
              <a:rPr lang="cs-CZ" dirty="0"/>
              <a:t> </a:t>
            </a:r>
            <a:r>
              <a:rPr lang="cs-CZ" dirty="0" err="1"/>
              <a:t>turn</a:t>
            </a:r>
            <a:r>
              <a:rPr lang="cs-CZ" dirty="0"/>
              <a:t> a </a:t>
            </a:r>
            <a:r>
              <a:rPr lang="cs-CZ" dirty="0" err="1"/>
              <a:t>simple</a:t>
            </a:r>
            <a:r>
              <a:rPr lang="cs-CZ" dirty="0"/>
              <a:t> </a:t>
            </a:r>
            <a:r>
              <a:rPr lang="cs-CZ" dirty="0" err="1"/>
              <a:t>precursor</a:t>
            </a:r>
            <a:r>
              <a:rPr lang="cs-CZ" dirty="0"/>
              <a:t> </a:t>
            </a:r>
            <a:r>
              <a:rPr lang="cs-CZ" dirty="0" err="1"/>
              <a:t>into</a:t>
            </a:r>
            <a:r>
              <a:rPr lang="cs-CZ" dirty="0"/>
              <a:t> a </a:t>
            </a:r>
            <a:r>
              <a:rPr lang="cs-CZ" dirty="0" err="1"/>
              <a:t>compound</a:t>
            </a:r>
            <a:r>
              <a:rPr lang="cs-CZ" dirty="0"/>
              <a:t> </a:t>
            </a:r>
            <a:r>
              <a:rPr lang="cs-CZ" dirty="0" err="1"/>
              <a:t>that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often</a:t>
            </a:r>
            <a:r>
              <a:rPr lang="cs-CZ" dirty="0"/>
              <a:t> </a:t>
            </a:r>
            <a:r>
              <a:rPr lang="cs-CZ" dirty="0" err="1"/>
              <a:t>quite</a:t>
            </a:r>
            <a:r>
              <a:rPr lang="cs-CZ" dirty="0"/>
              <a:t> </a:t>
            </a:r>
            <a:r>
              <a:rPr lang="cs-CZ" dirty="0" err="1"/>
              <a:t>complex</a:t>
            </a:r>
            <a:r>
              <a:rPr lang="cs-CZ" dirty="0"/>
              <a:t>, </a:t>
            </a:r>
            <a:r>
              <a:rPr lang="cs-CZ" dirty="0" err="1"/>
              <a:t>with</a:t>
            </a:r>
            <a:r>
              <a:rPr lang="cs-CZ" dirty="0"/>
              <a:t> many </a:t>
            </a:r>
            <a:r>
              <a:rPr lang="cs-CZ" dirty="0" err="1"/>
              <a:t>cycles</a:t>
            </a:r>
            <a:r>
              <a:rPr lang="cs-CZ" dirty="0"/>
              <a:t>.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407CB-AFEE-42CD-A7EF-94899B32419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3858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TPS -&gt; </a:t>
            </a:r>
            <a:r>
              <a:rPr lang="cs-CZ" dirty="0" err="1"/>
              <a:t>interesting</a:t>
            </a:r>
            <a:r>
              <a:rPr lang="cs-CZ" dirty="0"/>
              <a:t>,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mechanistic</a:t>
            </a:r>
            <a:r>
              <a:rPr lang="cs-CZ" dirty="0"/>
              <a:t> </a:t>
            </a:r>
            <a:r>
              <a:rPr lang="cs-CZ" dirty="0" err="1"/>
              <a:t>complexity</a:t>
            </a:r>
            <a:r>
              <a:rPr lang="cs-CZ" dirty="0"/>
              <a:t> </a:t>
            </a:r>
            <a:r>
              <a:rPr lang="cs-CZ" dirty="0" err="1"/>
              <a:t>offers</a:t>
            </a:r>
            <a:r>
              <a:rPr lang="cs-CZ" dirty="0"/>
              <a:t> a </a:t>
            </a:r>
            <a:r>
              <a:rPr lang="cs-CZ" dirty="0" err="1"/>
              <a:t>way</a:t>
            </a:r>
            <a:r>
              <a:rPr lang="cs-CZ" dirty="0"/>
              <a:t> to </a:t>
            </a:r>
            <a:r>
              <a:rPr lang="cs-CZ" dirty="0" err="1"/>
              <a:t>understand</a:t>
            </a:r>
            <a:r>
              <a:rPr lang="cs-CZ" dirty="0"/>
              <a:t> -&gt; </a:t>
            </a:r>
            <a:r>
              <a:rPr lang="cs-CZ" dirty="0" err="1"/>
              <a:t>look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mechanism</a:t>
            </a:r>
            <a:r>
              <a:rPr lang="cs-CZ" dirty="0"/>
              <a:t> -&gt; </a:t>
            </a:r>
            <a:r>
              <a:rPr lang="cs-CZ" dirty="0" err="1"/>
              <a:t>stepwise</a:t>
            </a:r>
            <a:r>
              <a:rPr lang="cs-CZ" dirty="0"/>
              <a:t> </a:t>
            </a:r>
            <a:r>
              <a:rPr lang="cs-CZ" dirty="0" err="1"/>
              <a:t>transformation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D2BAA-D33B-47CC-9ECD-FB7FE8D7ADD8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07828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61AB77-8A7C-403D-BA1A-3F96C3D3E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7339CC95-02C1-1BCF-AA3C-67154553AE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5A97B50B-F60C-94C8-0955-C8D72C57A6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So a </a:t>
            </a:r>
            <a:r>
              <a:rPr lang="cs-CZ" dirty="0" err="1"/>
              <a:t>dataset</a:t>
            </a:r>
            <a:r>
              <a:rPr lang="cs-CZ" dirty="0"/>
              <a:t> </a:t>
            </a:r>
            <a:r>
              <a:rPr lang="cs-CZ" dirty="0" err="1"/>
              <a:t>was</a:t>
            </a:r>
            <a:r>
              <a:rPr lang="cs-CZ" dirty="0"/>
              <a:t> </a:t>
            </a:r>
            <a:r>
              <a:rPr lang="cs-CZ" dirty="0" err="1"/>
              <a:t>constructed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manual</a:t>
            </a:r>
            <a:r>
              <a:rPr lang="cs-CZ" dirty="0"/>
              <a:t> </a:t>
            </a:r>
            <a:r>
              <a:rPr lang="cs-CZ" dirty="0" err="1"/>
              <a:t>curation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papers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368B12E-1205-B6CB-450A-5C3378588F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D2BAA-D33B-47CC-9ECD-FB7FE8D7ADD8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8638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0DAB40-0166-788A-434A-B22C8C22FD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6E350E2-C7EE-9DCC-ED6D-0D45B8D030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CEB864D-76C3-0308-BF05-50CD86019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31308-94C3-45AE-99DA-4AC1EDE699EA}" type="datetime1">
              <a:rPr lang="cs-CZ" smtClean="0"/>
              <a:t>10.06.2025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3ED711E-FCDB-8EE9-711F-10638ADC7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2B043E8-ECCA-67BF-672D-9D7497154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0C75B-B036-4AE4-A634-10987699B3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3583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B81648-C0E4-B6E9-82BA-1AAE14FF4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7B25AB8-872D-7BD8-9177-4A21D2EC01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D5A0C1A-DA38-7FD8-5587-CCB655AD3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A0088-80E2-4709-ADB1-E2EBA0971303}" type="datetime1">
              <a:rPr lang="cs-CZ" smtClean="0"/>
              <a:t>10.06.2025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1DB1205-5F86-938E-1391-C0FC99265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78EA6AE-B044-D505-ECB5-0FDBDDCB4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0C75B-B036-4AE4-A634-10987699B3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9000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EEBA10E-76A4-5D33-D887-955A863257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FEE8A83-4385-D82E-09E6-CF09E1B832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83BA43E-C099-F1DE-8046-445BD0A4A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320AF-9FF7-447D-897E-88CA6D8F7EC9}" type="datetime1">
              <a:rPr lang="cs-CZ" smtClean="0"/>
              <a:t>10.06.2025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A3BEBF-B9D4-8D0E-B72A-907EB99DC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1F8DD1F-881F-7DC0-7F31-42C49701A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0C75B-B036-4AE4-A634-10987699B3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6101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6B1CF8-AC4D-93F4-F23E-2DB8C6A48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70E0AB-C23C-DB71-BFA6-93904E76EF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C62EC07-5673-BD4C-FE3A-BD9C4D1B4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9D71A-90CB-4EBE-80A9-B47EE302DFC1}" type="datetime1">
              <a:rPr lang="cs-CZ" smtClean="0"/>
              <a:t>10.06.2025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AF86326-488C-55B8-B261-59D04DD60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C3E303C-A094-0048-2867-155F72154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0C75B-B036-4AE4-A634-10987699B3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0201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FB7DCE-A6C7-4AD6-0F00-875E3E1F5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C4B550E-83D1-C9FE-6034-FEAE3662D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23EF26A-2265-CEB0-F981-CF17D7D55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AAC92-56B8-4C4F-A060-7F8390364394}" type="datetime1">
              <a:rPr lang="cs-CZ" smtClean="0"/>
              <a:t>10.06.2025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8AB8299-9650-F94A-82E6-004BA5B10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E7DCCDB-4307-75D7-EC24-33508337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0C75B-B036-4AE4-A634-10987699B3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9731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C3EE53-5070-2378-9BC4-C4CBAECDD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7F32578-949A-262D-0B0B-114CA7FD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2512DFC-2F13-4298-59CE-829F27166D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C62ACB4-2169-E7F2-C0A4-26522DA0E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B52F-207A-4DD0-A46B-7A1929AA9228}" type="datetime1">
              <a:rPr lang="cs-CZ" smtClean="0"/>
              <a:t>10.06.2025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2B4BDC8-2358-86D5-5423-3EC02E633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A768933-A2DB-0ADE-339C-0C83BCB2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0C75B-B036-4AE4-A634-10987699B3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7813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8964F0-A0AD-AD8C-265E-7778C4C89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0AB2FBE-E47E-89D9-7921-8C546C75E2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C1E5A3B-7B31-B5D9-DF37-0EA95B3B62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F0DE64C-2886-5913-10D2-A88A82EF6C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A6580F6-1DB0-55AF-C63D-24894DB01F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8A77873-73DB-D244-17CC-D520351EE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EF0D3-5555-40FD-8012-B8EEF35B9274}" type="datetime1">
              <a:rPr lang="cs-CZ" smtClean="0"/>
              <a:t>10.06.2025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17389DD-DF51-A5AF-378E-3894228DA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9678164-69FA-D5B4-71FB-8BE0C4CD6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0C75B-B036-4AE4-A634-10987699B3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1293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E3AABC-FC94-DC86-1727-D36B6F376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F52C7D3-B163-7A91-F382-694CA9CEE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FD6D1-741E-49BB-97CE-95DA08FE7ED2}" type="datetime1">
              <a:rPr lang="cs-CZ" smtClean="0"/>
              <a:t>10.06.2025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D97C21C-4FAC-B28E-2C6B-987925BB9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9FB4669-604D-49EF-6830-5FDABFEBB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0C75B-B036-4AE4-A634-10987699B3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5720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EE7A19B-51D4-243D-24F7-4FAF19A59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FF9EA-45C7-43F1-88D2-09B9BCD6FC68}" type="datetime1">
              <a:rPr lang="cs-CZ" smtClean="0"/>
              <a:t>10.06.2025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4C04B07-F3AB-1B14-4756-08E4FD021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F959CC4-E9A9-40B7-4579-E06E0938D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0C75B-B036-4AE4-A634-10987699B3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8620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4E8B55-EF91-8DD0-6F98-C431D1868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B68EC99-12B8-0777-F192-71B1472292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04F964D-B8CB-0F46-F96A-E684A4E839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152356F-2C2D-BE75-3434-29383FD3B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C3171-0567-4683-BAD9-6C663288BF78}" type="datetime1">
              <a:rPr lang="cs-CZ" smtClean="0"/>
              <a:t>10.06.2025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B324886-989B-5E41-3AA9-B98D9376A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C8297FF-FE9B-BA00-0441-4AFDF6E7E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0C75B-B036-4AE4-A634-10987699B3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967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C31D67-2E33-720B-5EDC-C05D18C30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5C319A3-B0B5-E852-06C1-96F218076B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6AD0BA5-B199-C64E-C4EB-5EFACE36BE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91CAA84-F93B-794B-BF6D-4D566C3F9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15038-68B8-4D94-B3CE-466BDB9D5946}" type="datetime1">
              <a:rPr lang="cs-CZ" smtClean="0"/>
              <a:t>10.06.2025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8ADD1B8-4BEF-2505-3BD0-65B3CAB51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3310AB5-4CEF-F816-FA97-FF5035BE6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0C75B-B036-4AE4-A634-10987699B3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0239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4499961-77A1-3D48-F901-FCD187A86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262D9D9-54F2-16A5-DC36-51B2BC4887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D712560-29DE-2B87-EE03-356DF921D2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902FF3-D133-4BE8-82A1-74C379CA9155}" type="datetime1">
              <a:rPr lang="cs-CZ" smtClean="0"/>
              <a:t>10.06.2025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1C75830-0772-0EF9-59D8-AA9DDAB021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3B538D9-B6DF-350B-9F0A-F2926EB294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7C0C75B-B036-4AE4-A634-10987699B3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5563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1.png"/><Relationship Id="rId7" Type="http://schemas.openxmlformats.org/officeDocument/2006/relationships/hyperlink" Target="https://www.biorxiv.org/content/10.1101/2024.01.29.577750v4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9.png"/><Relationship Id="rId4" Type="http://schemas.openxmlformats.org/officeDocument/2006/relationships/image" Target="../media/image4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.svg"/><Relationship Id="rId9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jpg"/><Relationship Id="rId10" Type="http://schemas.openxmlformats.org/officeDocument/2006/relationships/image" Target="../media/image17.png"/><Relationship Id="rId4" Type="http://schemas.openxmlformats.org/officeDocument/2006/relationships/image" Target="../media/image11.jp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24.pn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40.gif"/><Relationship Id="rId4" Type="http://schemas.openxmlformats.org/officeDocument/2006/relationships/image" Target="../media/image3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ma, černá, prostor, Vesmír&#10;&#10;Popis byl vytvořen automaticky">
            <a:extLst>
              <a:ext uri="{FF2B5EF4-FFF2-40B4-BE49-F238E27FC236}">
                <a16:creationId xmlns:a16="http://schemas.microsoft.com/office/drawing/2014/main" id="{1F5E522C-5616-D178-9B16-EFDD97534C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58" y="27732"/>
            <a:ext cx="11557618" cy="6802535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F8DE8431-4281-D45C-A463-A8DA417ECD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86305"/>
            <a:ext cx="9144000" cy="1655762"/>
          </a:xfrm>
        </p:spPr>
        <p:txBody>
          <a:bodyPr/>
          <a:lstStyle/>
          <a:p>
            <a:r>
              <a:rPr lang="cs-CZ" dirty="0"/>
              <a:t>Martin Engst</a:t>
            </a:r>
            <a:endParaRPr lang="en-US" dirty="0"/>
          </a:p>
        </p:txBody>
      </p:sp>
      <p:pic>
        <p:nvPicPr>
          <p:cNvPr id="6" name="Obrázek 5" descr="Obsah obrázku text, Písmo, logo, Grafika&#10;&#10;Popis byl vytvořen automaticky">
            <a:extLst>
              <a:ext uri="{FF2B5EF4-FFF2-40B4-BE49-F238E27FC236}">
                <a16:creationId xmlns:a16="http://schemas.microsoft.com/office/drawing/2014/main" id="{BF5BD945-3898-9EE7-BC42-2165487F69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" t="8129" r="61016" b="15700"/>
          <a:stretch/>
        </p:blipFill>
        <p:spPr>
          <a:xfrm>
            <a:off x="64315" y="5728743"/>
            <a:ext cx="1090569" cy="1073792"/>
          </a:xfrm>
          <a:prstGeom prst="rect">
            <a:avLst/>
          </a:prstGeom>
        </p:spPr>
      </p:pic>
      <p:pic>
        <p:nvPicPr>
          <p:cNvPr id="7" name="Obrázek 6" descr="Obsah obrázku Grafika, snímek obrazovky, grafický design, logo&#10;&#10;Popis byl vytvořen automaticky">
            <a:extLst>
              <a:ext uri="{FF2B5EF4-FFF2-40B4-BE49-F238E27FC236}">
                <a16:creationId xmlns:a16="http://schemas.microsoft.com/office/drawing/2014/main" id="{5BE449D0-BA27-8897-A00D-10FE6F8218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45" r="79672"/>
          <a:stretch/>
        </p:blipFill>
        <p:spPr>
          <a:xfrm>
            <a:off x="11293443" y="5859494"/>
            <a:ext cx="898557" cy="895537"/>
          </a:xfrm>
          <a:prstGeom prst="rect">
            <a:avLst/>
          </a:prstGeom>
        </p:spPr>
      </p:pic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682C0841-74BF-AB89-E2DF-FABCCBE57D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171" y="1465873"/>
            <a:ext cx="9882231" cy="2573498"/>
          </a:xfrm>
          <a:prstGeom prst="rect">
            <a:avLst/>
          </a:prstGeom>
        </p:spPr>
      </p:pic>
      <p:pic>
        <p:nvPicPr>
          <p:cNvPr id="8" name="Obrázek 7" descr="Obsah obrázku Písmo, Grafika, logo, grafický design&#10;&#10;Obsah generovaný pomocí AI může být nesprávný.">
            <a:extLst>
              <a:ext uri="{FF2B5EF4-FFF2-40B4-BE49-F238E27FC236}">
                <a16:creationId xmlns:a16="http://schemas.microsoft.com/office/drawing/2014/main" id="{04A32A1C-EE27-7085-4574-1928F09F68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423" y="4459317"/>
            <a:ext cx="5036866" cy="1865619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8BEC0AF5-1CE2-8C10-12C9-A9002E0D1695}"/>
              </a:ext>
            </a:extLst>
          </p:cNvPr>
          <p:cNvSpPr txBox="1"/>
          <p:nvPr/>
        </p:nvSpPr>
        <p:spPr>
          <a:xfrm>
            <a:off x="2601359" y="3835740"/>
            <a:ext cx="717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>
                <a:solidFill>
                  <a:srgbClr val="FFD700"/>
                </a:solidFill>
              </a:rPr>
              <a:t>Mechanisms</a:t>
            </a:r>
            <a:r>
              <a:rPr lang="cs-CZ" sz="2000" b="1" dirty="0">
                <a:solidFill>
                  <a:srgbClr val="FFD700"/>
                </a:solidFill>
              </a:rPr>
              <a:t> and </a:t>
            </a:r>
            <a:r>
              <a:rPr lang="cs-CZ" sz="2000" b="1" dirty="0" err="1">
                <a:solidFill>
                  <a:srgbClr val="FFD700"/>
                </a:solidFill>
              </a:rPr>
              <a:t>reactions</a:t>
            </a:r>
            <a:r>
              <a:rPr lang="cs-CZ" sz="2000" b="1" dirty="0">
                <a:solidFill>
                  <a:srgbClr val="FFD700"/>
                </a:solidFill>
              </a:rPr>
              <a:t> </a:t>
            </a:r>
            <a:r>
              <a:rPr lang="cs-CZ" sz="2000" b="1" dirty="0" err="1">
                <a:solidFill>
                  <a:srgbClr val="FFD700"/>
                </a:solidFill>
              </a:rPr>
              <a:t>of</a:t>
            </a:r>
            <a:r>
              <a:rPr lang="cs-CZ" sz="2000" b="1" dirty="0">
                <a:solidFill>
                  <a:srgbClr val="FFD700"/>
                </a:solidFill>
              </a:rPr>
              <a:t> terpene </a:t>
            </a:r>
            <a:r>
              <a:rPr lang="cs-CZ" sz="2000" b="1" dirty="0" err="1">
                <a:solidFill>
                  <a:srgbClr val="FFD700"/>
                </a:solidFill>
              </a:rPr>
              <a:t>synthases</a:t>
            </a:r>
            <a:r>
              <a:rPr lang="cs-CZ" sz="2000" b="1" dirty="0">
                <a:solidFill>
                  <a:srgbClr val="FFD700"/>
                </a:solidFill>
              </a:rPr>
              <a:t> - database</a:t>
            </a:r>
            <a:endParaRPr lang="en-US" sz="2000" b="1" dirty="0">
              <a:solidFill>
                <a:srgbClr val="FFD7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241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9B655CE2-F194-3E2F-0E7E-937869C803F1}"/>
              </a:ext>
            </a:extLst>
          </p:cNvPr>
          <p:cNvSpPr txBox="1"/>
          <p:nvPr/>
        </p:nvSpPr>
        <p:spPr>
          <a:xfrm>
            <a:off x="103747" y="55593"/>
            <a:ext cx="5751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>
                <a:solidFill>
                  <a:schemeClr val="tx2"/>
                </a:solidFill>
              </a:rPr>
              <a:t>How</a:t>
            </a:r>
            <a:r>
              <a:rPr lang="cs-CZ" sz="3200" b="1" dirty="0">
                <a:solidFill>
                  <a:schemeClr val="tx2"/>
                </a:solidFill>
              </a:rPr>
              <a:t> </a:t>
            </a:r>
            <a:r>
              <a:rPr lang="cs-CZ" sz="3200" b="1" dirty="0" err="1">
                <a:solidFill>
                  <a:schemeClr val="tx2"/>
                </a:solidFill>
              </a:rPr>
              <a:t>was</a:t>
            </a:r>
            <a:r>
              <a:rPr lang="cs-CZ" sz="3200" b="1" dirty="0">
                <a:solidFill>
                  <a:schemeClr val="tx2"/>
                </a:solidFill>
              </a:rPr>
              <a:t> </a:t>
            </a:r>
            <a:r>
              <a:rPr lang="cs-CZ" sz="3200" b="1" dirty="0" err="1">
                <a:solidFill>
                  <a:schemeClr val="tx2"/>
                </a:solidFill>
              </a:rPr>
              <a:t>the</a:t>
            </a:r>
            <a:r>
              <a:rPr lang="cs-CZ" sz="3200" b="1" dirty="0">
                <a:solidFill>
                  <a:schemeClr val="tx2"/>
                </a:solidFill>
              </a:rPr>
              <a:t> </a:t>
            </a:r>
            <a:r>
              <a:rPr lang="cs-CZ" sz="3200" b="1" dirty="0" err="1">
                <a:solidFill>
                  <a:schemeClr val="tx2"/>
                </a:solidFill>
              </a:rPr>
              <a:t>dataset</a:t>
            </a:r>
            <a:r>
              <a:rPr lang="cs-CZ" sz="3200" b="1" dirty="0">
                <a:solidFill>
                  <a:schemeClr val="tx2"/>
                </a:solidFill>
              </a:rPr>
              <a:t> </a:t>
            </a:r>
            <a:r>
              <a:rPr lang="cs-CZ" sz="3200" b="1" dirty="0" err="1">
                <a:solidFill>
                  <a:schemeClr val="tx2"/>
                </a:solidFill>
              </a:rPr>
              <a:t>used</a:t>
            </a:r>
            <a:endParaRPr lang="en-US" sz="3200" b="1" dirty="0">
              <a:solidFill>
                <a:schemeClr val="tx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E44723-9378-C0C0-B963-99D109CDD1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952"/>
          <a:stretch/>
        </p:blipFill>
        <p:spPr bwMode="auto">
          <a:xfrm>
            <a:off x="103747" y="1281101"/>
            <a:ext cx="6769915" cy="169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18B638ED-5C9F-2969-63C1-BBCDBB423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5457" y="743431"/>
            <a:ext cx="1362352" cy="1075340"/>
          </a:xfrm>
          <a:prstGeom prst="rect">
            <a:avLst/>
          </a:prstGeom>
        </p:spPr>
      </p:pic>
      <p:pic>
        <p:nvPicPr>
          <p:cNvPr id="5" name="Obrázek 4" descr="Obsah obrázku displej, snímek obrazovky, multimédia, obrazovka&#10;&#10;Popis byl vytvořen automaticky">
            <a:extLst>
              <a:ext uri="{FF2B5EF4-FFF2-40B4-BE49-F238E27FC236}">
                <a16:creationId xmlns:a16="http://schemas.microsoft.com/office/drawing/2014/main" id="{844FD28B-C791-9374-1748-DB05ECACAE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951" y="196198"/>
            <a:ext cx="1731595" cy="1731595"/>
          </a:xfrm>
          <a:prstGeom prst="rect">
            <a:avLst/>
          </a:prstGeom>
        </p:spPr>
      </p:pic>
      <p:sp>
        <p:nvSpPr>
          <p:cNvPr id="6" name="Řečová bublina: oválný bublinový popisek 5">
            <a:extLst>
              <a:ext uri="{FF2B5EF4-FFF2-40B4-BE49-F238E27FC236}">
                <a16:creationId xmlns:a16="http://schemas.microsoft.com/office/drawing/2014/main" id="{7EA554F4-B900-9E0B-FEF5-CB21C671D9AE}"/>
              </a:ext>
            </a:extLst>
          </p:cNvPr>
          <p:cNvSpPr/>
          <p:nvPr/>
        </p:nvSpPr>
        <p:spPr>
          <a:xfrm>
            <a:off x="8722656" y="508172"/>
            <a:ext cx="2023641" cy="1075340"/>
          </a:xfrm>
          <a:prstGeom prst="wedgeEllipseCallout">
            <a:avLst>
              <a:gd name="adj1" fmla="val -61361"/>
              <a:gd name="adj2" fmla="val -3855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Are </a:t>
            </a:r>
            <a:r>
              <a:rPr lang="cs-CZ" sz="1600" dirty="0" err="1"/>
              <a:t>you</a:t>
            </a:r>
            <a:r>
              <a:rPr lang="cs-CZ" sz="1600" dirty="0"/>
              <a:t> a terpene </a:t>
            </a:r>
            <a:r>
              <a:rPr lang="cs-CZ" sz="1600" dirty="0" err="1"/>
              <a:t>synthase</a:t>
            </a:r>
            <a:r>
              <a:rPr lang="cs-CZ" sz="1600" dirty="0"/>
              <a:t>?</a:t>
            </a:r>
            <a:endParaRPr lang="en-US" sz="1600" dirty="0"/>
          </a:p>
        </p:txBody>
      </p:sp>
      <p:pic>
        <p:nvPicPr>
          <p:cNvPr id="7" name="Obrázek 6" descr="Obsah obrázku Lidská tvář, osoba, Čelo, obočí&#10;&#10;Popis byl vytvořen automaticky">
            <a:extLst>
              <a:ext uri="{FF2B5EF4-FFF2-40B4-BE49-F238E27FC236}">
                <a16:creationId xmlns:a16="http://schemas.microsoft.com/office/drawing/2014/main" id="{9E48DC70-3F6B-6ECC-109A-BB06C4A9BF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9027" y="1753336"/>
            <a:ext cx="768361" cy="992358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918FA95-97ED-4654-8D3A-10BFF8643AF6}"/>
              </a:ext>
            </a:extLst>
          </p:cNvPr>
          <p:cNvSpPr txBox="1"/>
          <p:nvPr/>
        </p:nvSpPr>
        <p:spPr>
          <a:xfrm>
            <a:off x="852509" y="701595"/>
            <a:ext cx="6293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2"/>
                </a:solidFill>
              </a:rPr>
              <a:t>Novel terpene </a:t>
            </a:r>
            <a:r>
              <a:rPr lang="cs-CZ" sz="2400" b="1" dirty="0" err="1">
                <a:solidFill>
                  <a:schemeClr val="tx2"/>
                </a:solidFill>
              </a:rPr>
              <a:t>synthase</a:t>
            </a:r>
            <a:r>
              <a:rPr lang="cs-CZ" sz="2400" b="1" dirty="0">
                <a:solidFill>
                  <a:schemeClr val="tx2"/>
                </a:solidFill>
              </a:rPr>
              <a:t> </a:t>
            </a:r>
            <a:r>
              <a:rPr lang="cs-CZ" sz="2400" b="1" dirty="0" err="1">
                <a:solidFill>
                  <a:schemeClr val="tx2"/>
                </a:solidFill>
              </a:rPr>
              <a:t>discovery</a:t>
            </a:r>
            <a:endParaRPr lang="cs-CZ" sz="2400" b="1" dirty="0">
              <a:solidFill>
                <a:schemeClr val="tx2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C8DB2B6-E5FB-1652-E74B-7381BEF9D127}"/>
              </a:ext>
            </a:extLst>
          </p:cNvPr>
          <p:cNvSpPr txBox="1"/>
          <p:nvPr/>
        </p:nvSpPr>
        <p:spPr>
          <a:xfrm>
            <a:off x="852509" y="3840435"/>
            <a:ext cx="6293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b="1" dirty="0" err="1">
                <a:solidFill>
                  <a:schemeClr val="tx2"/>
                </a:solidFill>
              </a:rPr>
              <a:t>Onwards</a:t>
            </a:r>
            <a:r>
              <a:rPr lang="cs-CZ" sz="2400" b="1" dirty="0">
                <a:solidFill>
                  <a:schemeClr val="tx2"/>
                </a:solidFill>
              </a:rPr>
              <a:t> to </a:t>
            </a:r>
            <a:r>
              <a:rPr lang="cs-CZ" sz="2400" b="1" dirty="0" err="1">
                <a:solidFill>
                  <a:schemeClr val="tx2"/>
                </a:solidFill>
              </a:rPr>
              <a:t>the</a:t>
            </a:r>
            <a:r>
              <a:rPr lang="cs-CZ" sz="2400" b="1" dirty="0">
                <a:solidFill>
                  <a:schemeClr val="tx2"/>
                </a:solidFill>
              </a:rPr>
              <a:t> </a:t>
            </a:r>
            <a:r>
              <a:rPr lang="cs-CZ" sz="2400" b="1" dirty="0" err="1">
                <a:solidFill>
                  <a:schemeClr val="tx2"/>
                </a:solidFill>
              </a:rPr>
              <a:t>next</a:t>
            </a:r>
            <a:r>
              <a:rPr lang="cs-CZ" sz="2400" b="1" dirty="0">
                <a:solidFill>
                  <a:schemeClr val="tx2"/>
                </a:solidFill>
              </a:rPr>
              <a:t> </a:t>
            </a:r>
            <a:r>
              <a:rPr lang="cs-CZ" sz="2400" b="1" dirty="0" err="1">
                <a:solidFill>
                  <a:schemeClr val="tx2"/>
                </a:solidFill>
              </a:rPr>
              <a:t>tasks</a:t>
            </a:r>
            <a:endParaRPr lang="cs-CZ" sz="2400" b="1" dirty="0">
              <a:solidFill>
                <a:schemeClr val="tx2"/>
              </a:solidFill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80DCAE3C-8A81-4C6E-724A-D3F15C8B55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0213" y="4476938"/>
            <a:ext cx="1362352" cy="1075340"/>
          </a:xfrm>
          <a:prstGeom prst="rect">
            <a:avLst/>
          </a:prstGeom>
        </p:spPr>
      </p:pic>
      <p:pic>
        <p:nvPicPr>
          <p:cNvPr id="13" name="Obrázek 12" descr="Obsah obrázku displej, snímek obrazovky, multimédia, obrazovka&#10;&#10;Popis byl vytvořen automaticky">
            <a:extLst>
              <a:ext uri="{FF2B5EF4-FFF2-40B4-BE49-F238E27FC236}">
                <a16:creationId xmlns:a16="http://schemas.microsoft.com/office/drawing/2014/main" id="{CC6F0239-3ABC-DC6E-64DB-F744F90047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688" y="4148811"/>
            <a:ext cx="1731595" cy="1731595"/>
          </a:xfrm>
          <a:prstGeom prst="rect">
            <a:avLst/>
          </a:prstGeom>
        </p:spPr>
      </p:pic>
      <p:sp>
        <p:nvSpPr>
          <p:cNvPr id="14" name="Řečová bublina: oválný bublinový popisek 13">
            <a:extLst>
              <a:ext uri="{FF2B5EF4-FFF2-40B4-BE49-F238E27FC236}">
                <a16:creationId xmlns:a16="http://schemas.microsoft.com/office/drawing/2014/main" id="{E38B16F6-2BCB-19D1-4CF5-AA45A31736E7}"/>
              </a:ext>
            </a:extLst>
          </p:cNvPr>
          <p:cNvSpPr/>
          <p:nvPr/>
        </p:nvSpPr>
        <p:spPr>
          <a:xfrm>
            <a:off x="5417393" y="4460784"/>
            <a:ext cx="3005153" cy="1487009"/>
          </a:xfrm>
          <a:prstGeom prst="wedgeEllipseCallout">
            <a:avLst>
              <a:gd name="adj1" fmla="val -61361"/>
              <a:gd name="adj2" fmla="val -3855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 err="1"/>
              <a:t>What</a:t>
            </a:r>
            <a:r>
              <a:rPr lang="cs-CZ" sz="1600" dirty="0"/>
              <a:t> do </a:t>
            </a:r>
            <a:r>
              <a:rPr lang="cs-CZ" sz="1600" dirty="0" err="1"/>
              <a:t>you</a:t>
            </a:r>
            <a:r>
              <a:rPr lang="cs-CZ" sz="1600" dirty="0"/>
              <a:t> do? </a:t>
            </a:r>
            <a:r>
              <a:rPr lang="cs-CZ" sz="1600" dirty="0" err="1"/>
              <a:t>Could</a:t>
            </a:r>
            <a:r>
              <a:rPr lang="cs-CZ" sz="1600" dirty="0"/>
              <a:t> </a:t>
            </a:r>
            <a:r>
              <a:rPr lang="cs-CZ" sz="1600" dirty="0" err="1"/>
              <a:t>you</a:t>
            </a:r>
            <a:r>
              <a:rPr lang="cs-CZ" sz="1600" dirty="0"/>
              <a:t> </a:t>
            </a:r>
            <a:r>
              <a:rPr lang="cs-CZ" sz="1600" dirty="0" err="1"/>
              <a:t>help</a:t>
            </a:r>
            <a:r>
              <a:rPr lang="cs-CZ" sz="1600" dirty="0"/>
              <a:t> </a:t>
            </a:r>
            <a:r>
              <a:rPr lang="cs-CZ" sz="1600" dirty="0" err="1"/>
              <a:t>me</a:t>
            </a:r>
            <a:r>
              <a:rPr lang="cs-CZ" sz="1600" dirty="0"/>
              <a:t> </a:t>
            </a:r>
            <a:r>
              <a:rPr lang="cs-CZ" sz="1600" dirty="0" err="1"/>
              <a:t>create</a:t>
            </a:r>
            <a:r>
              <a:rPr lang="cs-CZ" sz="1600" dirty="0"/>
              <a:t> </a:t>
            </a:r>
            <a:r>
              <a:rPr lang="cs-CZ" sz="1600" dirty="0" err="1"/>
              <a:t>others</a:t>
            </a:r>
            <a:r>
              <a:rPr lang="cs-CZ" sz="1600" dirty="0"/>
              <a:t> </a:t>
            </a:r>
            <a:r>
              <a:rPr lang="cs-CZ" sz="1600" dirty="0" err="1"/>
              <a:t>like</a:t>
            </a:r>
            <a:r>
              <a:rPr lang="cs-CZ" sz="1600" dirty="0"/>
              <a:t> </a:t>
            </a:r>
            <a:r>
              <a:rPr lang="cs-CZ" sz="1600" dirty="0" err="1"/>
              <a:t>you</a:t>
            </a:r>
            <a:r>
              <a:rPr lang="cs-CZ" sz="1600" dirty="0"/>
              <a:t>?</a:t>
            </a:r>
            <a:endParaRPr lang="en-US" sz="1600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305159FA-BDAF-14A9-B69E-13D283B6F53F}"/>
              </a:ext>
            </a:extLst>
          </p:cNvPr>
          <p:cNvSpPr txBox="1"/>
          <p:nvPr/>
        </p:nvSpPr>
        <p:spPr>
          <a:xfrm>
            <a:off x="1777452" y="6154885"/>
            <a:ext cx="7728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b="1" dirty="0" err="1">
                <a:solidFill>
                  <a:schemeClr val="tx2"/>
                </a:solidFill>
              </a:rPr>
              <a:t>Also</a:t>
            </a:r>
            <a:r>
              <a:rPr lang="cs-CZ" sz="2400" b="1" dirty="0">
                <a:solidFill>
                  <a:schemeClr val="tx2"/>
                </a:solidFill>
              </a:rPr>
              <a:t> </a:t>
            </a:r>
            <a:r>
              <a:rPr lang="cs-CZ" sz="2400" b="1" dirty="0" err="1">
                <a:solidFill>
                  <a:schemeClr val="tx2"/>
                </a:solidFill>
              </a:rPr>
              <a:t>used</a:t>
            </a:r>
            <a:r>
              <a:rPr lang="cs-CZ" sz="2400" b="1" dirty="0">
                <a:solidFill>
                  <a:schemeClr val="tx2"/>
                </a:solidFill>
              </a:rPr>
              <a:t> in </a:t>
            </a:r>
            <a:r>
              <a:rPr lang="cs-CZ" sz="2400" b="1" dirty="0" err="1">
                <a:solidFill>
                  <a:schemeClr val="tx2"/>
                </a:solidFill>
              </a:rPr>
              <a:t>other</a:t>
            </a:r>
            <a:r>
              <a:rPr lang="cs-CZ" sz="2400" b="1" dirty="0">
                <a:solidFill>
                  <a:schemeClr val="tx2"/>
                </a:solidFill>
              </a:rPr>
              <a:t> </a:t>
            </a:r>
            <a:r>
              <a:rPr lang="cs-CZ" sz="2400" b="1" dirty="0" err="1">
                <a:solidFill>
                  <a:schemeClr val="tx2"/>
                </a:solidFill>
              </a:rPr>
              <a:t>labs</a:t>
            </a:r>
            <a:r>
              <a:rPr lang="cs-CZ" sz="2400" b="1" dirty="0">
                <a:solidFill>
                  <a:schemeClr val="tx2"/>
                </a:solidFill>
              </a:rPr>
              <a:t> – </a:t>
            </a:r>
            <a:r>
              <a:rPr lang="cs-CZ" sz="2400" b="1" dirty="0" err="1">
                <a:solidFill>
                  <a:schemeClr val="tx2"/>
                </a:solidFill>
              </a:rPr>
              <a:t>how</a:t>
            </a:r>
            <a:r>
              <a:rPr lang="cs-CZ" sz="2400" b="1" dirty="0">
                <a:solidFill>
                  <a:schemeClr val="tx2"/>
                </a:solidFill>
              </a:rPr>
              <a:t> to </a:t>
            </a:r>
            <a:r>
              <a:rPr lang="cs-CZ" sz="2400" b="1" dirty="0" err="1">
                <a:solidFill>
                  <a:schemeClr val="tx2"/>
                </a:solidFill>
              </a:rPr>
              <a:t>share</a:t>
            </a:r>
            <a:r>
              <a:rPr lang="cs-CZ" sz="2400" b="1" dirty="0">
                <a:solidFill>
                  <a:schemeClr val="tx2"/>
                </a:solidFill>
              </a:rPr>
              <a:t> </a:t>
            </a:r>
            <a:r>
              <a:rPr lang="cs-CZ" sz="2400" b="1" dirty="0" err="1">
                <a:solidFill>
                  <a:schemeClr val="tx2"/>
                </a:solidFill>
              </a:rPr>
              <a:t>the</a:t>
            </a:r>
            <a:r>
              <a:rPr lang="cs-CZ" sz="2400" b="1" dirty="0">
                <a:solidFill>
                  <a:schemeClr val="tx2"/>
                </a:solidFill>
              </a:rPr>
              <a:t> data?</a:t>
            </a:r>
          </a:p>
        </p:txBody>
      </p:sp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597FA3CD-20D4-66CF-86ED-7C688E5AE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0C75B-B036-4AE4-A634-10987699B383}" type="slidenum">
              <a:rPr lang="cs-CZ" smtClean="0"/>
              <a:t>10</a:t>
            </a:fld>
            <a:endParaRPr lang="cs-CZ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D304DA6B-1B5E-818B-E52E-E053C9CB22EF}"/>
              </a:ext>
            </a:extLst>
          </p:cNvPr>
          <p:cNvSpPr txBox="1"/>
          <p:nvPr/>
        </p:nvSpPr>
        <p:spPr>
          <a:xfrm>
            <a:off x="6927168" y="3576645"/>
            <a:ext cx="51781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>
                <a:hlinkClick r:id="rId7"/>
              </a:rPr>
              <a:t>https://www.biorxiv.org/content/10.1101/2024.01.29.577750v4</a:t>
            </a:r>
            <a:endParaRPr lang="cs-CZ" sz="1400" dirty="0"/>
          </a:p>
        </p:txBody>
      </p:sp>
      <p:pic>
        <p:nvPicPr>
          <p:cNvPr id="18" name="Obrázek 17" descr="Obsah obrázku vzor, text, čtverec, křížovky&#10;&#10;Obsah generovaný pomocí AI může být nesprávný.">
            <a:extLst>
              <a:ext uri="{FF2B5EF4-FFF2-40B4-BE49-F238E27FC236}">
                <a16:creationId xmlns:a16="http://schemas.microsoft.com/office/drawing/2014/main" id="{68D0C5CF-BB39-A5D5-29F4-38A1443DFB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213" y="1753336"/>
            <a:ext cx="1877275" cy="187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064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D35E1-83DC-8231-C1CA-2CE6656D9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7A7F9023-7C1B-131E-C2B6-199BFEC0580F}"/>
              </a:ext>
            </a:extLst>
          </p:cNvPr>
          <p:cNvSpPr txBox="1"/>
          <p:nvPr/>
        </p:nvSpPr>
        <p:spPr>
          <a:xfrm>
            <a:off x="103747" y="55593"/>
            <a:ext cx="6473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>
                <a:solidFill>
                  <a:schemeClr val="tx2"/>
                </a:solidFill>
              </a:rPr>
              <a:t>How</a:t>
            </a:r>
            <a:r>
              <a:rPr lang="cs-CZ" sz="3200" b="1" dirty="0">
                <a:solidFill>
                  <a:schemeClr val="tx2"/>
                </a:solidFill>
              </a:rPr>
              <a:t> to build a database</a:t>
            </a:r>
            <a:endParaRPr lang="en-US" sz="3200" b="1" dirty="0">
              <a:solidFill>
                <a:schemeClr val="tx2"/>
              </a:solidFill>
            </a:endParaRPr>
          </a:p>
        </p:txBody>
      </p:sp>
      <p:pic>
        <p:nvPicPr>
          <p:cNvPr id="6" name="Picture 10" descr="Diagram&#10;&#10;Description automatically generated">
            <a:extLst>
              <a:ext uri="{FF2B5EF4-FFF2-40B4-BE49-F238E27FC236}">
                <a16:creationId xmlns:a16="http://schemas.microsoft.com/office/drawing/2014/main" id="{2EBBCBCE-2466-6D7A-3DE8-9228C7C844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5389" b="65879"/>
          <a:stretch/>
        </p:blipFill>
        <p:spPr>
          <a:xfrm>
            <a:off x="1909196" y="2677925"/>
            <a:ext cx="4186804" cy="2086127"/>
          </a:xfrm>
          <a:prstGeom prst="rect">
            <a:avLst/>
          </a:prstGeom>
        </p:spPr>
      </p:pic>
      <p:pic>
        <p:nvPicPr>
          <p:cNvPr id="7" name="Picture 2" descr="Diagram&#10;&#10;Description automatically generated">
            <a:extLst>
              <a:ext uri="{FF2B5EF4-FFF2-40B4-BE49-F238E27FC236}">
                <a16:creationId xmlns:a16="http://schemas.microsoft.com/office/drawing/2014/main" id="{F553D1DB-6DCD-D307-E540-533D2191A7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646" t="-1" r="41172" b="62003"/>
          <a:stretch/>
        </p:blipFill>
        <p:spPr>
          <a:xfrm>
            <a:off x="5960532" y="2677925"/>
            <a:ext cx="2925240" cy="2323193"/>
          </a:xfrm>
          <a:prstGeom prst="rect">
            <a:avLst/>
          </a:prstGeom>
        </p:spPr>
      </p:pic>
      <p:pic>
        <p:nvPicPr>
          <p:cNvPr id="8" name="Main graphic">
            <a:extLst>
              <a:ext uri="{FF2B5EF4-FFF2-40B4-BE49-F238E27FC236}">
                <a16:creationId xmlns:a16="http://schemas.microsoft.com/office/drawing/2014/main" id="{E5AC0087-6AD0-EEC6-6B4A-C6EF7C865935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9166248" y="1375532"/>
            <a:ext cx="1996672" cy="3208550"/>
          </a:xfrm>
          <a:prstGeom prst="rect">
            <a:avLst/>
          </a:prstGeom>
          <a:ln>
            <a:noFill/>
          </a:ln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3BAD89C-87D4-EC80-45A3-1B373B1DA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0C75B-B036-4AE4-A634-10987699B383}" type="slidenum">
              <a:rPr lang="cs-CZ" smtClean="0"/>
              <a:t>11</a:t>
            </a:fld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9FBB4DE-BCDF-28CD-0097-E80BBA670002}"/>
              </a:ext>
            </a:extLst>
          </p:cNvPr>
          <p:cNvSpPr txBox="1"/>
          <p:nvPr/>
        </p:nvSpPr>
        <p:spPr>
          <a:xfrm>
            <a:off x="2294156" y="648490"/>
            <a:ext cx="6212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b="1" dirty="0" err="1">
                <a:solidFill>
                  <a:schemeClr val="tx2"/>
                </a:solidFill>
              </a:rPr>
              <a:t>Transform</a:t>
            </a:r>
            <a:r>
              <a:rPr lang="cs-CZ" sz="2400" b="1" dirty="0">
                <a:solidFill>
                  <a:schemeClr val="tx2"/>
                </a:solidFill>
              </a:rPr>
              <a:t> data </a:t>
            </a:r>
          </a:p>
        </p:txBody>
      </p: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7A6F7B20-8025-6BAA-5A40-E7660C462818}"/>
              </a:ext>
            </a:extLst>
          </p:cNvPr>
          <p:cNvCxnSpPr>
            <a:cxnSpLocks/>
          </p:cNvCxnSpPr>
          <p:nvPr/>
        </p:nvCxnSpPr>
        <p:spPr>
          <a:xfrm flipH="1" flipV="1">
            <a:off x="7374812" y="1825236"/>
            <a:ext cx="690401" cy="201428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9" name="Obrázek 8" descr="Obsah obrázku skica, diagram&#10;&#10;Popis byl vytvořen automaticky">
            <a:extLst>
              <a:ext uri="{FF2B5EF4-FFF2-40B4-BE49-F238E27FC236}">
                <a16:creationId xmlns:a16="http://schemas.microsoft.com/office/drawing/2014/main" id="{5413070B-6D6E-F56C-73AE-347A140B14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1282"/>
            <a:ext cx="2188416" cy="1786462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8C8C5845-5AAC-94E8-7F73-038116DBFC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8708" y="5350109"/>
            <a:ext cx="1906104" cy="1504538"/>
          </a:xfrm>
          <a:prstGeom prst="rect">
            <a:avLst/>
          </a:prstGeom>
        </p:spPr>
      </p:pic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AFD65D0A-09D6-CDC1-9295-CF7AC07052B3}"/>
              </a:ext>
            </a:extLst>
          </p:cNvPr>
          <p:cNvCxnSpPr>
            <a:cxnSpLocks/>
          </p:cNvCxnSpPr>
          <p:nvPr/>
        </p:nvCxnSpPr>
        <p:spPr>
          <a:xfrm>
            <a:off x="6842589" y="3309771"/>
            <a:ext cx="86836" cy="2040338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se šipkou 35">
            <a:extLst>
              <a:ext uri="{FF2B5EF4-FFF2-40B4-BE49-F238E27FC236}">
                <a16:creationId xmlns:a16="http://schemas.microsoft.com/office/drawing/2014/main" id="{F2F221C9-DB84-A8EA-4CB4-C86FB86C3898}"/>
              </a:ext>
            </a:extLst>
          </p:cNvPr>
          <p:cNvCxnSpPr>
            <a:cxnSpLocks/>
          </p:cNvCxnSpPr>
          <p:nvPr/>
        </p:nvCxnSpPr>
        <p:spPr>
          <a:xfrm flipV="1">
            <a:off x="4817189" y="1811672"/>
            <a:ext cx="1259370" cy="1909316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nice se šipkou 38">
            <a:extLst>
              <a:ext uri="{FF2B5EF4-FFF2-40B4-BE49-F238E27FC236}">
                <a16:creationId xmlns:a16="http://schemas.microsoft.com/office/drawing/2014/main" id="{61CDAA2C-8AD0-DCDB-D5DE-9029C7602DC8}"/>
              </a:ext>
            </a:extLst>
          </p:cNvPr>
          <p:cNvCxnSpPr>
            <a:cxnSpLocks/>
          </p:cNvCxnSpPr>
          <p:nvPr/>
        </p:nvCxnSpPr>
        <p:spPr>
          <a:xfrm flipH="1" flipV="1">
            <a:off x="5158770" y="3174715"/>
            <a:ext cx="1067810" cy="77132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nice se šipkou 40">
            <a:extLst>
              <a:ext uri="{FF2B5EF4-FFF2-40B4-BE49-F238E27FC236}">
                <a16:creationId xmlns:a16="http://schemas.microsoft.com/office/drawing/2014/main" id="{642D7540-1F1E-1F8C-3C67-C136B0C83D0A}"/>
              </a:ext>
            </a:extLst>
          </p:cNvPr>
          <p:cNvCxnSpPr>
            <a:cxnSpLocks/>
          </p:cNvCxnSpPr>
          <p:nvPr/>
        </p:nvCxnSpPr>
        <p:spPr>
          <a:xfrm flipV="1">
            <a:off x="6739507" y="3174715"/>
            <a:ext cx="1080345" cy="838229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3" name="Obrázek 42">
            <a:extLst>
              <a:ext uri="{FF2B5EF4-FFF2-40B4-BE49-F238E27FC236}">
                <a16:creationId xmlns:a16="http://schemas.microsoft.com/office/drawing/2014/main" id="{9E330CD7-CD2E-B971-04ED-23E54493F7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3320" y="4939629"/>
            <a:ext cx="2703259" cy="1898860"/>
          </a:xfrm>
          <a:prstGeom prst="rect">
            <a:avLst/>
          </a:prstGeom>
        </p:spPr>
      </p:pic>
      <p:cxnSp>
        <p:nvCxnSpPr>
          <p:cNvPr id="44" name="Přímá spojnice se šipkou 43">
            <a:extLst>
              <a:ext uri="{FF2B5EF4-FFF2-40B4-BE49-F238E27FC236}">
                <a16:creationId xmlns:a16="http://schemas.microsoft.com/office/drawing/2014/main" id="{30102248-DE3F-4C5D-18DD-07448C00DFAA}"/>
              </a:ext>
            </a:extLst>
          </p:cNvPr>
          <p:cNvCxnSpPr>
            <a:cxnSpLocks/>
          </p:cNvCxnSpPr>
          <p:nvPr/>
        </p:nvCxnSpPr>
        <p:spPr>
          <a:xfrm>
            <a:off x="6421760" y="4253501"/>
            <a:ext cx="1662879" cy="1425232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7" name="Přímá spojnice se šipkou 46">
            <a:extLst>
              <a:ext uri="{FF2B5EF4-FFF2-40B4-BE49-F238E27FC236}">
                <a16:creationId xmlns:a16="http://schemas.microsoft.com/office/drawing/2014/main" id="{738B31DB-7154-7155-A84C-FCAAFB952277}"/>
              </a:ext>
            </a:extLst>
          </p:cNvPr>
          <p:cNvCxnSpPr>
            <a:cxnSpLocks/>
          </p:cNvCxnSpPr>
          <p:nvPr/>
        </p:nvCxnSpPr>
        <p:spPr>
          <a:xfrm flipH="1">
            <a:off x="8903147" y="4409299"/>
            <a:ext cx="403454" cy="1269434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74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6A3D5259-49B7-803E-078F-DDE91FF6750B}"/>
              </a:ext>
            </a:extLst>
          </p:cNvPr>
          <p:cNvSpPr txBox="1"/>
          <p:nvPr/>
        </p:nvSpPr>
        <p:spPr>
          <a:xfrm>
            <a:off x="103747" y="55593"/>
            <a:ext cx="6473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>
                <a:solidFill>
                  <a:schemeClr val="tx2"/>
                </a:solidFill>
              </a:rPr>
              <a:t>How</a:t>
            </a:r>
            <a:r>
              <a:rPr lang="cs-CZ" sz="3200" b="1" dirty="0">
                <a:solidFill>
                  <a:schemeClr val="tx2"/>
                </a:solidFill>
              </a:rPr>
              <a:t> to build a database</a:t>
            </a:r>
            <a:endParaRPr lang="en-US" sz="3200" b="1" dirty="0">
              <a:solidFill>
                <a:schemeClr val="tx2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974B4CF-D674-CEB7-0E8C-BA6CE8EB2F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2" y="1260316"/>
            <a:ext cx="11986197" cy="433736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83EC40A-B934-AE8A-E353-296C1F694EF2}"/>
              </a:ext>
            </a:extLst>
          </p:cNvPr>
          <p:cNvSpPr txBox="1"/>
          <p:nvPr/>
        </p:nvSpPr>
        <p:spPr>
          <a:xfrm>
            <a:off x="6779176" y="4545462"/>
            <a:ext cx="26791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b="1" dirty="0" err="1">
                <a:solidFill>
                  <a:schemeClr val="tx2"/>
                </a:solidFill>
              </a:rPr>
              <a:t>MySQL</a:t>
            </a:r>
            <a:endParaRPr lang="cs-CZ" sz="2400" b="1" dirty="0">
              <a:solidFill>
                <a:schemeClr val="tx2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E15E458-EF72-78C6-65D5-752976B6AA6E}"/>
              </a:ext>
            </a:extLst>
          </p:cNvPr>
          <p:cNvSpPr txBox="1"/>
          <p:nvPr/>
        </p:nvSpPr>
        <p:spPr>
          <a:xfrm>
            <a:off x="7354338" y="178703"/>
            <a:ext cx="3871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2"/>
                </a:solidFill>
              </a:rPr>
              <a:t>Host </a:t>
            </a:r>
            <a:r>
              <a:rPr lang="cs-CZ" sz="2400" b="1" dirty="0" err="1">
                <a:solidFill>
                  <a:schemeClr val="tx2"/>
                </a:solidFill>
              </a:rPr>
              <a:t>it</a:t>
            </a:r>
            <a:r>
              <a:rPr lang="cs-CZ" sz="2400" b="1" dirty="0">
                <a:solidFill>
                  <a:schemeClr val="tx2"/>
                </a:solidFill>
              </a:rPr>
              <a:t> </a:t>
            </a:r>
            <a:r>
              <a:rPr lang="cs-CZ" sz="2400" b="1" dirty="0" err="1">
                <a:solidFill>
                  <a:schemeClr val="tx2"/>
                </a:solidFill>
              </a:rPr>
              <a:t>somewhere</a:t>
            </a:r>
            <a:endParaRPr lang="cs-CZ" sz="2400" b="1" dirty="0">
              <a:solidFill>
                <a:schemeClr val="tx2"/>
              </a:solidFill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E54BD03-34F7-3002-0EC3-E5458043B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0C75B-B036-4AE4-A634-10987699B383}" type="slidenum">
              <a:rPr lang="cs-CZ" smtClean="0"/>
              <a:t>12</a:t>
            </a:fld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95B42E2-6FC1-0BBD-71EF-9157765BA206}"/>
              </a:ext>
            </a:extLst>
          </p:cNvPr>
          <p:cNvSpPr txBox="1"/>
          <p:nvPr/>
        </p:nvSpPr>
        <p:spPr>
          <a:xfrm>
            <a:off x="2801174" y="5894685"/>
            <a:ext cx="6332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b="1" dirty="0" err="1">
                <a:solidFill>
                  <a:schemeClr val="tx2"/>
                </a:solidFill>
              </a:rPr>
              <a:t>Now</a:t>
            </a:r>
            <a:r>
              <a:rPr lang="cs-CZ" sz="2400" b="1" dirty="0">
                <a:solidFill>
                  <a:schemeClr val="tx2"/>
                </a:solidFill>
              </a:rPr>
              <a:t> make </a:t>
            </a:r>
            <a:r>
              <a:rPr lang="cs-CZ" sz="2400" b="1" dirty="0" err="1">
                <a:solidFill>
                  <a:schemeClr val="tx2"/>
                </a:solidFill>
              </a:rPr>
              <a:t>the</a:t>
            </a:r>
            <a:r>
              <a:rPr lang="cs-CZ" sz="2400" b="1" dirty="0">
                <a:solidFill>
                  <a:schemeClr val="tx2"/>
                </a:solidFill>
              </a:rPr>
              <a:t> database </a:t>
            </a:r>
            <a:r>
              <a:rPr lang="cs-CZ" sz="2400" b="1" dirty="0" err="1">
                <a:solidFill>
                  <a:schemeClr val="tx2"/>
                </a:solidFill>
              </a:rPr>
              <a:t>accessible</a:t>
            </a:r>
            <a:r>
              <a:rPr lang="cs-CZ" sz="2400" b="1" dirty="0">
                <a:solidFill>
                  <a:schemeClr val="tx2"/>
                </a:solidFill>
              </a:rPr>
              <a:t>?</a:t>
            </a:r>
          </a:p>
        </p:txBody>
      </p:sp>
      <p:pic>
        <p:nvPicPr>
          <p:cNvPr id="8" name="Obrázek 7" descr="Obsah obrázku displej, snímek obrazovky, multimédia, obrazovka&#10;&#10;Popis byl vytvořen automaticky">
            <a:extLst>
              <a:ext uri="{FF2B5EF4-FFF2-40B4-BE49-F238E27FC236}">
                <a16:creationId xmlns:a16="http://schemas.microsoft.com/office/drawing/2014/main" id="{353249FB-839D-2DF0-127D-FFBCBC1916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969" y="-91479"/>
            <a:ext cx="1138923" cy="1138923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051838A7-D8B8-63C2-33CC-1699EE6C338C}"/>
              </a:ext>
            </a:extLst>
          </p:cNvPr>
          <p:cNvSpPr txBox="1"/>
          <p:nvPr/>
        </p:nvSpPr>
        <p:spPr>
          <a:xfrm>
            <a:off x="1280599" y="1033383"/>
            <a:ext cx="3871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b="1" dirty="0" err="1">
                <a:solidFill>
                  <a:schemeClr val="tx2"/>
                </a:solidFill>
              </a:rPr>
              <a:t>Behold</a:t>
            </a:r>
            <a:r>
              <a:rPr lang="cs-CZ" sz="2400" b="1" dirty="0">
                <a:solidFill>
                  <a:schemeClr val="tx2"/>
                </a:solidFill>
              </a:rPr>
              <a:t> a database!</a:t>
            </a:r>
          </a:p>
        </p:txBody>
      </p:sp>
    </p:spTree>
    <p:extLst>
      <p:ext uri="{BB962C8B-B14F-4D97-AF65-F5344CB8AC3E}">
        <p14:creationId xmlns:p14="http://schemas.microsoft.com/office/powerpoint/2010/main" val="1333392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F04EF4-63EF-A91D-0215-6DAFF6569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B7D6C20-15AF-4CBD-0FAD-793D90A570DB}"/>
              </a:ext>
            </a:extLst>
          </p:cNvPr>
          <p:cNvSpPr txBox="1"/>
          <p:nvPr/>
        </p:nvSpPr>
        <p:spPr>
          <a:xfrm>
            <a:off x="103747" y="65867"/>
            <a:ext cx="6473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>
                <a:solidFill>
                  <a:schemeClr val="tx2"/>
                </a:solidFill>
              </a:rPr>
              <a:t>How</a:t>
            </a:r>
            <a:r>
              <a:rPr lang="cs-CZ" sz="3200" b="1" dirty="0">
                <a:solidFill>
                  <a:schemeClr val="tx2"/>
                </a:solidFill>
              </a:rPr>
              <a:t> to </a:t>
            </a:r>
            <a:r>
              <a:rPr lang="cs-CZ" sz="3200" b="1" dirty="0" err="1">
                <a:solidFill>
                  <a:schemeClr val="tx2"/>
                </a:solidFill>
              </a:rPr>
              <a:t>present</a:t>
            </a:r>
            <a:r>
              <a:rPr lang="cs-CZ" sz="3200" b="1" dirty="0">
                <a:solidFill>
                  <a:schemeClr val="tx2"/>
                </a:solidFill>
              </a:rPr>
              <a:t> a database</a:t>
            </a:r>
            <a:endParaRPr lang="en-US" sz="3200" b="1" dirty="0">
              <a:solidFill>
                <a:schemeClr val="tx2"/>
              </a:solidFill>
            </a:endParaRPr>
          </a:p>
        </p:txBody>
      </p:sp>
      <p:pic>
        <p:nvPicPr>
          <p:cNvPr id="15" name="Obrázek 14" descr="Obsah obrázku text, snímek obrazovky, Písmo, řada/pruh&#10;&#10;Obsah vygenerovaný umělou inteligencí může být nesprávný.">
            <a:extLst>
              <a:ext uri="{FF2B5EF4-FFF2-40B4-BE49-F238E27FC236}">
                <a16:creationId xmlns:a16="http://schemas.microsoft.com/office/drawing/2014/main" id="{3C9EAC4A-FAB5-4FF4-5B65-CB40DA008F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4" y="537019"/>
            <a:ext cx="10235604" cy="5577662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6A921975-032F-6259-B2E6-59F3E655B14E}"/>
              </a:ext>
            </a:extLst>
          </p:cNvPr>
          <p:cNvSpPr txBox="1"/>
          <p:nvPr/>
        </p:nvSpPr>
        <p:spPr>
          <a:xfrm>
            <a:off x="6447942" y="114695"/>
            <a:ext cx="1666332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>
                <a:highlight>
                  <a:srgbClr val="FFFF00"/>
                </a:highlight>
              </a:rPr>
              <a:t>marts-db.org</a:t>
            </a:r>
          </a:p>
        </p:txBody>
      </p:sp>
      <p:pic>
        <p:nvPicPr>
          <p:cNvPr id="3" name="Obrázek 2" descr="Obsah obrázku Lidská tvář, osoba, úsměv, Brada&#10;&#10;Popis byl vytvořen automaticky">
            <a:extLst>
              <a:ext uri="{FF2B5EF4-FFF2-40B4-BE49-F238E27FC236}">
                <a16:creationId xmlns:a16="http://schemas.microsoft.com/office/drawing/2014/main" id="{99E891E6-19E4-7368-EEF4-319C973E1A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8" y="5661144"/>
            <a:ext cx="899160" cy="1161288"/>
          </a:xfrm>
          <a:prstGeom prst="rect">
            <a:avLst/>
          </a:prstGeo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DDBC04A-A376-71E9-5132-408A8D3BC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9406" y="6381517"/>
            <a:ext cx="2743200" cy="365125"/>
          </a:xfrm>
        </p:spPr>
        <p:txBody>
          <a:bodyPr/>
          <a:lstStyle/>
          <a:p>
            <a:fld id="{37C0C75B-B036-4AE4-A634-10987699B383}" type="slidenum">
              <a:rPr lang="cs-CZ" smtClean="0"/>
              <a:t>13</a:t>
            </a:fld>
            <a:endParaRPr lang="cs-CZ" dirty="0"/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404CC75C-B1DE-E793-B6A2-EADF6EB995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30643" y="2126858"/>
            <a:ext cx="1440791" cy="884980"/>
          </a:xfrm>
          <a:prstGeom prst="rect">
            <a:avLst/>
          </a:prstGeom>
        </p:spPr>
      </p:pic>
      <p:pic>
        <p:nvPicPr>
          <p:cNvPr id="9" name="Obrázek 8" descr="Obsah obrázku Písmo, Grafika, kruh, symbol&#10;&#10;Obsah generovaný pomocí AI může být nesprávný.">
            <a:extLst>
              <a:ext uri="{FF2B5EF4-FFF2-40B4-BE49-F238E27FC236}">
                <a16:creationId xmlns:a16="http://schemas.microsoft.com/office/drawing/2014/main" id="{011B922C-A3A0-950E-09AE-BA98A26D5F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321" y="3011838"/>
            <a:ext cx="1081433" cy="1318318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CABA365F-74EC-A9BB-28CB-DA4ABDBFA2CC}"/>
              </a:ext>
            </a:extLst>
          </p:cNvPr>
          <p:cNvSpPr txBox="1"/>
          <p:nvPr/>
        </p:nvSpPr>
        <p:spPr>
          <a:xfrm>
            <a:off x="7622202" y="75748"/>
            <a:ext cx="3871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2"/>
                </a:solidFill>
              </a:rPr>
              <a:t>Buy a </a:t>
            </a:r>
            <a:r>
              <a:rPr lang="cs-CZ" sz="2400" b="1" dirty="0" err="1">
                <a:solidFill>
                  <a:schemeClr val="tx2"/>
                </a:solidFill>
              </a:rPr>
              <a:t>domain</a:t>
            </a:r>
            <a:endParaRPr lang="cs-CZ" sz="2400" b="1" dirty="0">
              <a:solidFill>
                <a:schemeClr val="tx2"/>
              </a:solidFill>
            </a:endParaRPr>
          </a:p>
        </p:txBody>
      </p:sp>
      <p:pic>
        <p:nvPicPr>
          <p:cNvPr id="6" name="Obrázek 5" descr="Obsah obrázku vzor, čtverec, snímek obrazovky, text&#10;&#10;Obsah generovaný pomocí AI může být nesprávný.">
            <a:extLst>
              <a:ext uri="{FF2B5EF4-FFF2-40B4-BE49-F238E27FC236}">
                <a16:creationId xmlns:a16="http://schemas.microsoft.com/office/drawing/2014/main" id="{A5A9E60E-DB25-666A-5AD5-4234055BAC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601" y="42286"/>
            <a:ext cx="1557625" cy="15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7194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704A6DC6-7968-2819-0E89-E92C97885F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62273"/>
            <a:ext cx="3442282" cy="896428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30AB2237-6BA5-C300-606F-90766E28BC35}"/>
              </a:ext>
            </a:extLst>
          </p:cNvPr>
          <p:cNvSpPr txBox="1"/>
          <p:nvPr/>
        </p:nvSpPr>
        <p:spPr>
          <a:xfrm>
            <a:off x="3442282" y="307263"/>
            <a:ext cx="6473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tx2"/>
                </a:solidFill>
              </a:rPr>
              <a:t>- A web </a:t>
            </a:r>
            <a:r>
              <a:rPr lang="cs-CZ" sz="3200" b="1" dirty="0" err="1">
                <a:solidFill>
                  <a:schemeClr val="tx2"/>
                </a:solidFill>
              </a:rPr>
              <a:t>for</a:t>
            </a:r>
            <a:r>
              <a:rPr lang="cs-CZ" sz="3200" b="1" dirty="0">
                <a:solidFill>
                  <a:schemeClr val="tx2"/>
                </a:solidFill>
              </a:rPr>
              <a:t> TPS </a:t>
            </a:r>
            <a:r>
              <a:rPr lang="cs-CZ" sz="3200" b="1" dirty="0" err="1">
                <a:solidFill>
                  <a:schemeClr val="tx2"/>
                </a:solidFill>
              </a:rPr>
              <a:t>lovers</a:t>
            </a:r>
            <a:endParaRPr lang="en-US" sz="3200" b="1" dirty="0">
              <a:solidFill>
                <a:schemeClr val="tx2"/>
              </a:solidFill>
            </a:endParaRPr>
          </a:p>
        </p:txBody>
      </p:sp>
      <p:pic>
        <p:nvPicPr>
          <p:cNvPr id="4" name="Obrázek 3" descr="Obsah obrázku text, snímek obrazovky, diagram, Vykreslený graf&#10;&#10;Obsah vygenerovaný umělou inteligencí může být nesprávný.">
            <a:extLst>
              <a:ext uri="{FF2B5EF4-FFF2-40B4-BE49-F238E27FC236}">
                <a16:creationId xmlns:a16="http://schemas.microsoft.com/office/drawing/2014/main" id="{E39F86E9-6DF2-881C-931A-3C5C46D5BA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62" y="1287602"/>
            <a:ext cx="4332012" cy="4611697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EDF8426-A247-9A47-A580-6227AFEC1951}"/>
              </a:ext>
            </a:extLst>
          </p:cNvPr>
          <p:cNvSpPr txBox="1"/>
          <p:nvPr/>
        </p:nvSpPr>
        <p:spPr>
          <a:xfrm>
            <a:off x="4286995" y="958701"/>
            <a:ext cx="66858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b="1" dirty="0" err="1">
                <a:solidFill>
                  <a:schemeClr val="tx2"/>
                </a:solidFill>
              </a:rPr>
              <a:t>Browse</a:t>
            </a:r>
            <a:r>
              <a:rPr lang="cs-CZ" sz="2400" b="1" dirty="0">
                <a:solidFill>
                  <a:schemeClr val="tx2"/>
                </a:solidFill>
              </a:rPr>
              <a:t> and </a:t>
            </a:r>
            <a:r>
              <a:rPr lang="cs-CZ" sz="2400" b="1" dirty="0" err="1">
                <a:solidFill>
                  <a:schemeClr val="tx2"/>
                </a:solidFill>
              </a:rPr>
              <a:t>download</a:t>
            </a:r>
            <a:r>
              <a:rPr lang="cs-CZ" sz="2400" b="1" dirty="0">
                <a:solidFill>
                  <a:schemeClr val="tx2"/>
                </a:solidFill>
              </a:rPr>
              <a:t> </a:t>
            </a:r>
            <a:r>
              <a:rPr lang="cs-CZ" sz="2400" b="1" dirty="0" err="1">
                <a:solidFill>
                  <a:schemeClr val="tx2"/>
                </a:solidFill>
              </a:rPr>
              <a:t>over</a:t>
            </a:r>
            <a:r>
              <a:rPr lang="cs-CZ" sz="2400" b="1" dirty="0">
                <a:solidFill>
                  <a:schemeClr val="tx2"/>
                </a:solidFill>
              </a:rPr>
              <a:t> 1300 terpene </a:t>
            </a:r>
            <a:r>
              <a:rPr lang="cs-CZ" sz="2400" b="1" dirty="0" err="1">
                <a:solidFill>
                  <a:schemeClr val="tx2"/>
                </a:solidFill>
              </a:rPr>
              <a:t>synthases</a:t>
            </a:r>
            <a:r>
              <a:rPr lang="cs-CZ" sz="2400" b="1" dirty="0">
                <a:solidFill>
                  <a:schemeClr val="tx2"/>
                </a:solidFill>
              </a:rPr>
              <a:t> </a:t>
            </a:r>
            <a:r>
              <a:rPr lang="cs-CZ" sz="2400" b="1" dirty="0" err="1">
                <a:solidFill>
                  <a:schemeClr val="tx2"/>
                </a:solidFill>
              </a:rPr>
              <a:t>from</a:t>
            </a:r>
            <a:r>
              <a:rPr lang="cs-CZ" sz="2400" b="1" dirty="0">
                <a:solidFill>
                  <a:schemeClr val="tx2"/>
                </a:solidFill>
              </a:rPr>
              <a:t> </a:t>
            </a:r>
            <a:r>
              <a:rPr lang="cs-CZ" sz="2400" b="1" dirty="0" err="1">
                <a:solidFill>
                  <a:schemeClr val="tx2"/>
                </a:solidFill>
              </a:rPr>
              <a:t>all</a:t>
            </a:r>
            <a:r>
              <a:rPr lang="cs-CZ" sz="2400" b="1" dirty="0">
                <a:solidFill>
                  <a:schemeClr val="tx2"/>
                </a:solidFill>
              </a:rPr>
              <a:t> </a:t>
            </a:r>
            <a:r>
              <a:rPr lang="cs-CZ" sz="2400" b="1" dirty="0" err="1">
                <a:solidFill>
                  <a:schemeClr val="tx2"/>
                </a:solidFill>
              </a:rPr>
              <a:t>domains</a:t>
            </a:r>
            <a:r>
              <a:rPr lang="cs-CZ" sz="2400" b="1" dirty="0">
                <a:solidFill>
                  <a:schemeClr val="tx2"/>
                </a:solidFill>
              </a:rPr>
              <a:t> </a:t>
            </a:r>
            <a:r>
              <a:rPr lang="cs-CZ" sz="2400" b="1" dirty="0" err="1">
                <a:solidFill>
                  <a:schemeClr val="tx2"/>
                </a:solidFill>
              </a:rPr>
              <a:t>of</a:t>
            </a:r>
            <a:r>
              <a:rPr lang="cs-CZ" sz="2400" b="1" dirty="0">
                <a:solidFill>
                  <a:schemeClr val="tx2"/>
                </a:solidFill>
              </a:rPr>
              <a:t> </a:t>
            </a:r>
            <a:r>
              <a:rPr lang="cs-CZ" sz="2400" b="1" dirty="0" err="1">
                <a:solidFill>
                  <a:schemeClr val="tx2"/>
                </a:solidFill>
              </a:rPr>
              <a:t>life</a:t>
            </a:r>
            <a:endParaRPr lang="cs-CZ" sz="2400" b="1" dirty="0">
              <a:solidFill>
                <a:schemeClr val="tx2"/>
              </a:solidFill>
            </a:endParaRPr>
          </a:p>
        </p:txBody>
      </p:sp>
      <p:pic>
        <p:nvPicPr>
          <p:cNvPr id="8" name="Obrázek 7" descr="Obsah obrázku text, diagram, snímek obrazovky, Plán&#10;&#10;Obsah vygenerovaný umělou inteligencí může být nesprávný.">
            <a:extLst>
              <a:ext uri="{FF2B5EF4-FFF2-40B4-BE49-F238E27FC236}">
                <a16:creationId xmlns:a16="http://schemas.microsoft.com/office/drawing/2014/main" id="{67D8EE83-DB86-F110-C157-13FCC0E5A9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762" y="1721585"/>
            <a:ext cx="4801593" cy="2780382"/>
          </a:xfrm>
          <a:prstGeom prst="rect">
            <a:avLst/>
          </a:prstGeom>
        </p:spPr>
      </p:pic>
      <p:pic>
        <p:nvPicPr>
          <p:cNvPr id="12" name="Obrázek 11" descr="Obsah obrázku text, diagram, řada/pruh, snímek obrazovky&#10;&#10;Obsah vygenerovaný umělou inteligencí může být nesprávný.">
            <a:extLst>
              <a:ext uri="{FF2B5EF4-FFF2-40B4-BE49-F238E27FC236}">
                <a16:creationId xmlns:a16="http://schemas.microsoft.com/office/drawing/2014/main" id="{204D6B90-4C05-56D9-FD4C-4C96EF357D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25"/>
          <a:stretch/>
        </p:blipFill>
        <p:spPr>
          <a:xfrm>
            <a:off x="8470821" y="2935435"/>
            <a:ext cx="2812704" cy="2431833"/>
          </a:xfrm>
          <a:prstGeom prst="rect">
            <a:avLst/>
          </a:prstGeom>
        </p:spPr>
      </p:pic>
      <p:pic>
        <p:nvPicPr>
          <p:cNvPr id="10" name="Obrázek 9" descr="Obsah obrázku text, snímek obrazovky, Písmo, číslo&#10;&#10;Obsah vygenerovaný umělou inteligencí může být nesprávný.">
            <a:extLst>
              <a:ext uri="{FF2B5EF4-FFF2-40B4-BE49-F238E27FC236}">
                <a16:creationId xmlns:a16="http://schemas.microsoft.com/office/drawing/2014/main" id="{D9147121-E65C-8BBA-478A-8BE4194CC3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109" y="3822963"/>
            <a:ext cx="4801593" cy="3111776"/>
          </a:xfrm>
          <a:prstGeom prst="rect">
            <a:avLst/>
          </a:prstGeom>
        </p:spPr>
      </p:pic>
      <p:pic>
        <p:nvPicPr>
          <p:cNvPr id="13" name="Obrázek 12" descr="Obsah obrázku text, diagram, řada/pruh, snímek obrazovky&#10;&#10;Obsah vygenerovaný umělou inteligencí může být nesprávný.">
            <a:extLst>
              <a:ext uri="{FF2B5EF4-FFF2-40B4-BE49-F238E27FC236}">
                <a16:creationId xmlns:a16="http://schemas.microsoft.com/office/drawing/2014/main" id="{52191CD9-45F1-FE44-7336-2991D09A85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7"/>
          <a:stretch/>
        </p:blipFill>
        <p:spPr>
          <a:xfrm>
            <a:off x="11281008" y="2923852"/>
            <a:ext cx="1598036" cy="2431833"/>
          </a:xfrm>
          <a:prstGeom prst="rect">
            <a:avLst/>
          </a:prstGeom>
        </p:spPr>
      </p:pic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F7E7164-DFEF-FB97-376A-F42B21510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0C75B-B036-4AE4-A634-10987699B383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91600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CA6051-64E5-82B5-E215-F12149BF44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246E5ABC-B3D3-25D4-AEEB-C0C245A8EF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62273"/>
            <a:ext cx="3442282" cy="896428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61C2B692-3256-F540-0857-463FB0E016B5}"/>
              </a:ext>
            </a:extLst>
          </p:cNvPr>
          <p:cNvSpPr txBox="1"/>
          <p:nvPr/>
        </p:nvSpPr>
        <p:spPr>
          <a:xfrm>
            <a:off x="3442282" y="307263"/>
            <a:ext cx="6473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tx2"/>
                </a:solidFill>
              </a:rPr>
              <a:t>- A web </a:t>
            </a:r>
            <a:r>
              <a:rPr lang="cs-CZ" sz="3200" b="1" dirty="0" err="1">
                <a:solidFill>
                  <a:schemeClr val="tx2"/>
                </a:solidFill>
              </a:rPr>
              <a:t>for</a:t>
            </a:r>
            <a:r>
              <a:rPr lang="cs-CZ" sz="3200" b="1" dirty="0">
                <a:solidFill>
                  <a:schemeClr val="tx2"/>
                </a:solidFill>
              </a:rPr>
              <a:t> TPS </a:t>
            </a:r>
            <a:r>
              <a:rPr lang="cs-CZ" sz="3200" b="1" dirty="0" err="1">
                <a:solidFill>
                  <a:schemeClr val="tx2"/>
                </a:solidFill>
              </a:rPr>
              <a:t>lovers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AF9E764-8475-04C9-C77A-895DD70AF76D}"/>
              </a:ext>
            </a:extLst>
          </p:cNvPr>
          <p:cNvSpPr txBox="1"/>
          <p:nvPr/>
        </p:nvSpPr>
        <p:spPr>
          <a:xfrm>
            <a:off x="2602033" y="888536"/>
            <a:ext cx="66858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b="1" dirty="0" err="1">
                <a:solidFill>
                  <a:schemeClr val="tx2"/>
                </a:solidFill>
              </a:rPr>
              <a:t>Explore</a:t>
            </a:r>
            <a:r>
              <a:rPr lang="cs-CZ" sz="2400" b="1" dirty="0">
                <a:solidFill>
                  <a:schemeClr val="tx2"/>
                </a:solidFill>
              </a:rPr>
              <a:t> </a:t>
            </a:r>
            <a:r>
              <a:rPr lang="cs-CZ" sz="2400" b="1" dirty="0" err="1">
                <a:solidFill>
                  <a:schemeClr val="tx2"/>
                </a:solidFill>
              </a:rPr>
              <a:t>reaction</a:t>
            </a:r>
            <a:r>
              <a:rPr lang="cs-CZ" sz="2400" b="1" dirty="0">
                <a:solidFill>
                  <a:schemeClr val="tx2"/>
                </a:solidFill>
              </a:rPr>
              <a:t> </a:t>
            </a:r>
            <a:r>
              <a:rPr lang="cs-CZ" sz="2400" b="1" dirty="0" err="1">
                <a:solidFill>
                  <a:schemeClr val="tx2"/>
                </a:solidFill>
              </a:rPr>
              <a:t>mechnisms</a:t>
            </a:r>
            <a:r>
              <a:rPr lang="cs-CZ" sz="2400" b="1" dirty="0">
                <a:solidFill>
                  <a:schemeClr val="tx2"/>
                </a:solidFill>
              </a:rPr>
              <a:t> </a:t>
            </a:r>
            <a:r>
              <a:rPr lang="cs-CZ" sz="2400" b="1" dirty="0" err="1">
                <a:solidFill>
                  <a:schemeClr val="tx2"/>
                </a:solidFill>
              </a:rPr>
              <a:t>across</a:t>
            </a:r>
            <a:r>
              <a:rPr lang="cs-CZ" sz="2400" b="1" dirty="0">
                <a:solidFill>
                  <a:schemeClr val="tx2"/>
                </a:solidFill>
              </a:rPr>
              <a:t> </a:t>
            </a:r>
            <a:r>
              <a:rPr lang="cs-CZ" sz="2400" b="1" dirty="0" err="1">
                <a:solidFill>
                  <a:schemeClr val="tx2"/>
                </a:solidFill>
              </a:rPr>
              <a:t>the</a:t>
            </a:r>
            <a:r>
              <a:rPr lang="cs-CZ" sz="2400" b="1" dirty="0">
                <a:solidFill>
                  <a:schemeClr val="tx2"/>
                </a:solidFill>
              </a:rPr>
              <a:t> </a:t>
            </a:r>
            <a:r>
              <a:rPr lang="cs-CZ" sz="2400" b="1" dirty="0" err="1">
                <a:solidFill>
                  <a:schemeClr val="tx2"/>
                </a:solidFill>
              </a:rPr>
              <a:t>known</a:t>
            </a:r>
            <a:r>
              <a:rPr lang="cs-CZ" sz="2400" b="1" dirty="0">
                <a:solidFill>
                  <a:schemeClr val="tx2"/>
                </a:solidFill>
              </a:rPr>
              <a:t> </a:t>
            </a:r>
            <a:r>
              <a:rPr lang="cs-CZ" sz="2400" b="1" dirty="0" err="1">
                <a:solidFill>
                  <a:schemeClr val="tx2"/>
                </a:solidFill>
              </a:rPr>
              <a:t>terpenome</a:t>
            </a:r>
            <a:endParaRPr lang="cs-CZ" sz="2400" b="1" dirty="0">
              <a:solidFill>
                <a:schemeClr val="tx2"/>
              </a:solidFill>
            </a:endParaRP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C749634-09C4-7584-6F8A-D210A106A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0C75B-B036-4AE4-A634-10987699B383}" type="slidenum">
              <a:rPr lang="cs-CZ" smtClean="0"/>
              <a:t>15</a:t>
            </a:fld>
            <a:endParaRPr lang="cs-CZ"/>
          </a:p>
        </p:txBody>
      </p:sp>
      <p:pic>
        <p:nvPicPr>
          <p:cNvPr id="9" name="Obrázek 8" descr="Obsah obrázku text, diagram, snímek obrazovky, Plán&#10;&#10;Obsah generovaný pomocí AI může být nesprávný.">
            <a:extLst>
              <a:ext uri="{FF2B5EF4-FFF2-40B4-BE49-F238E27FC236}">
                <a16:creationId xmlns:a16="http://schemas.microsoft.com/office/drawing/2014/main" id="{58E3B7C5-087A-0121-7409-A0670CF7BA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2844"/>
            <a:ext cx="8804953" cy="5175156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D09EA9CD-127E-A469-E5AD-BD76D1FADE4B}"/>
              </a:ext>
            </a:extLst>
          </p:cNvPr>
          <p:cNvSpPr txBox="1"/>
          <p:nvPr/>
        </p:nvSpPr>
        <p:spPr>
          <a:xfrm>
            <a:off x="8010898" y="2214776"/>
            <a:ext cx="4081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b="1" dirty="0" err="1">
                <a:solidFill>
                  <a:schemeClr val="tx2"/>
                </a:solidFill>
              </a:rPr>
              <a:t>Search</a:t>
            </a:r>
            <a:r>
              <a:rPr lang="cs-CZ" sz="2400" b="1" dirty="0">
                <a:solidFill>
                  <a:schemeClr val="tx2"/>
                </a:solidFill>
              </a:rPr>
              <a:t> </a:t>
            </a:r>
            <a:r>
              <a:rPr lang="cs-CZ" sz="2400" b="1" dirty="0" err="1">
                <a:solidFill>
                  <a:schemeClr val="tx2"/>
                </a:solidFill>
              </a:rPr>
              <a:t>trees</a:t>
            </a:r>
            <a:r>
              <a:rPr lang="cs-CZ" sz="2400" b="1" dirty="0">
                <a:solidFill>
                  <a:schemeClr val="tx2"/>
                </a:solidFill>
              </a:rPr>
              <a:t> by </a:t>
            </a:r>
            <a:r>
              <a:rPr lang="cs-CZ" sz="2400" b="1" dirty="0" err="1">
                <a:solidFill>
                  <a:schemeClr val="tx2"/>
                </a:solidFill>
              </a:rPr>
              <a:t>kingdoms</a:t>
            </a:r>
            <a:r>
              <a:rPr lang="cs-CZ" sz="2400" b="1" dirty="0">
                <a:solidFill>
                  <a:schemeClr val="tx2"/>
                </a:solidFill>
              </a:rPr>
              <a:t>, </a:t>
            </a:r>
            <a:r>
              <a:rPr lang="cs-CZ" sz="2400" b="1" dirty="0" err="1">
                <a:solidFill>
                  <a:schemeClr val="tx2"/>
                </a:solidFill>
              </a:rPr>
              <a:t>enzymes</a:t>
            </a:r>
            <a:r>
              <a:rPr lang="cs-CZ" sz="2400" b="1" dirty="0">
                <a:solidFill>
                  <a:schemeClr val="tx2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1527802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65564-9E1D-4012-404A-2B1608457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3B2180AE-212C-A591-6776-1C574D44B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62273"/>
            <a:ext cx="3442282" cy="896428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5E70EB9F-B52A-86FF-FEFD-11E9690E5D8B}"/>
              </a:ext>
            </a:extLst>
          </p:cNvPr>
          <p:cNvSpPr txBox="1"/>
          <p:nvPr/>
        </p:nvSpPr>
        <p:spPr>
          <a:xfrm>
            <a:off x="3442282" y="307263"/>
            <a:ext cx="6473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tx2"/>
                </a:solidFill>
              </a:rPr>
              <a:t>- A web </a:t>
            </a:r>
            <a:r>
              <a:rPr lang="cs-CZ" sz="3200" b="1" dirty="0" err="1">
                <a:solidFill>
                  <a:schemeClr val="tx2"/>
                </a:solidFill>
              </a:rPr>
              <a:t>for</a:t>
            </a:r>
            <a:r>
              <a:rPr lang="cs-CZ" sz="3200" b="1" dirty="0">
                <a:solidFill>
                  <a:schemeClr val="tx2"/>
                </a:solidFill>
              </a:rPr>
              <a:t> TPS </a:t>
            </a:r>
            <a:r>
              <a:rPr lang="cs-CZ" sz="3200" b="1" dirty="0" err="1">
                <a:solidFill>
                  <a:schemeClr val="tx2"/>
                </a:solidFill>
              </a:rPr>
              <a:t>reasearchers</a:t>
            </a:r>
            <a:endParaRPr lang="en-US" sz="3200" b="1" dirty="0">
              <a:solidFill>
                <a:schemeClr val="tx2"/>
              </a:solidFill>
            </a:endParaRPr>
          </a:p>
        </p:txBody>
      </p:sp>
      <p:pic>
        <p:nvPicPr>
          <p:cNvPr id="8" name="Obrázek 7" descr="Obsah obrázku text, snímek obrazovky, software, číslo&#10;&#10;Obsah vygenerovaný umělou inteligencí může být nesprávný.">
            <a:extLst>
              <a:ext uri="{FF2B5EF4-FFF2-40B4-BE49-F238E27FC236}">
                <a16:creationId xmlns:a16="http://schemas.microsoft.com/office/drawing/2014/main" id="{5F46B6E7-9C9F-4EAF-9B0E-DC195CBE8E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4" y="892038"/>
            <a:ext cx="8325919" cy="5719357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932DE5C7-F46F-5C49-3235-8D1F949F503F}"/>
              </a:ext>
            </a:extLst>
          </p:cNvPr>
          <p:cNvSpPr txBox="1"/>
          <p:nvPr/>
        </p:nvSpPr>
        <p:spPr>
          <a:xfrm>
            <a:off x="7782933" y="1476813"/>
            <a:ext cx="44090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b="1" dirty="0" err="1">
                <a:solidFill>
                  <a:schemeClr val="tx2"/>
                </a:solidFill>
              </a:rPr>
              <a:t>Submission</a:t>
            </a:r>
            <a:r>
              <a:rPr lang="cs-CZ" sz="2400" b="1" dirty="0">
                <a:solidFill>
                  <a:schemeClr val="tx2"/>
                </a:solidFill>
              </a:rPr>
              <a:t> </a:t>
            </a:r>
            <a:r>
              <a:rPr lang="cs-CZ" sz="2400" b="1" dirty="0" err="1">
                <a:solidFill>
                  <a:schemeClr val="tx2"/>
                </a:solidFill>
              </a:rPr>
              <a:t>of</a:t>
            </a:r>
            <a:r>
              <a:rPr lang="cs-CZ" sz="2400" b="1" dirty="0">
                <a:solidFill>
                  <a:schemeClr val="tx2"/>
                </a:solidFill>
              </a:rPr>
              <a:t> </a:t>
            </a:r>
            <a:r>
              <a:rPr lang="cs-CZ" sz="2400" b="1" dirty="0" err="1">
                <a:solidFill>
                  <a:schemeClr val="tx2"/>
                </a:solidFill>
              </a:rPr>
              <a:t>new</a:t>
            </a:r>
            <a:r>
              <a:rPr lang="cs-CZ" sz="2400" b="1" dirty="0">
                <a:solidFill>
                  <a:schemeClr val="tx2"/>
                </a:solidFill>
              </a:rPr>
              <a:t> data </a:t>
            </a:r>
            <a:r>
              <a:rPr lang="cs-CZ" sz="2400" b="1" dirty="0" err="1">
                <a:solidFill>
                  <a:schemeClr val="tx2"/>
                </a:solidFill>
              </a:rPr>
              <a:t>from</a:t>
            </a:r>
            <a:r>
              <a:rPr lang="cs-CZ" sz="2400" b="1" dirty="0">
                <a:solidFill>
                  <a:schemeClr val="tx2"/>
                </a:solidFill>
              </a:rPr>
              <a:t> </a:t>
            </a:r>
            <a:r>
              <a:rPr lang="cs-CZ" sz="2400" b="1" dirty="0" err="1">
                <a:solidFill>
                  <a:schemeClr val="tx2"/>
                </a:solidFill>
              </a:rPr>
              <a:t>the</a:t>
            </a:r>
            <a:r>
              <a:rPr lang="cs-CZ" sz="2400" b="1" dirty="0">
                <a:solidFill>
                  <a:schemeClr val="tx2"/>
                </a:solidFill>
              </a:rPr>
              <a:t> </a:t>
            </a:r>
            <a:r>
              <a:rPr lang="cs-CZ" sz="2400" b="1" dirty="0" err="1">
                <a:solidFill>
                  <a:schemeClr val="tx2"/>
                </a:solidFill>
              </a:rPr>
              <a:t>community</a:t>
            </a:r>
            <a:endParaRPr lang="cs-CZ" sz="2400" b="1" dirty="0">
              <a:solidFill>
                <a:schemeClr val="tx2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2"/>
                </a:solidFill>
              </a:rPr>
              <a:t>Data </a:t>
            </a:r>
            <a:r>
              <a:rPr lang="cs-CZ" sz="2400" b="1" dirty="0" err="1">
                <a:solidFill>
                  <a:schemeClr val="tx2"/>
                </a:solidFill>
              </a:rPr>
              <a:t>is</a:t>
            </a:r>
            <a:r>
              <a:rPr lang="cs-CZ" sz="2400" b="1" dirty="0">
                <a:solidFill>
                  <a:schemeClr val="tx2"/>
                </a:solidFill>
              </a:rPr>
              <a:t> </a:t>
            </a:r>
            <a:r>
              <a:rPr lang="cs-CZ" sz="2400" b="1" dirty="0" err="1">
                <a:solidFill>
                  <a:schemeClr val="tx2"/>
                </a:solidFill>
              </a:rPr>
              <a:t>checked</a:t>
            </a:r>
            <a:r>
              <a:rPr lang="cs-CZ" sz="2400" b="1" dirty="0">
                <a:solidFill>
                  <a:schemeClr val="tx2"/>
                </a:solidFill>
              </a:rPr>
              <a:t> </a:t>
            </a:r>
            <a:r>
              <a:rPr lang="cs-CZ" sz="2400" b="1" dirty="0" err="1">
                <a:solidFill>
                  <a:schemeClr val="tx2"/>
                </a:solidFill>
              </a:rPr>
              <a:t>before</a:t>
            </a:r>
            <a:r>
              <a:rPr lang="cs-CZ" sz="2400" b="1" dirty="0">
                <a:solidFill>
                  <a:schemeClr val="tx2"/>
                </a:solidFill>
              </a:rPr>
              <a:t> </a:t>
            </a:r>
            <a:r>
              <a:rPr lang="cs-CZ" sz="2400" b="1" dirty="0" err="1">
                <a:solidFill>
                  <a:schemeClr val="tx2"/>
                </a:solidFill>
              </a:rPr>
              <a:t>release</a:t>
            </a:r>
            <a:endParaRPr lang="cs-CZ" sz="2400" b="1" dirty="0">
              <a:solidFill>
                <a:schemeClr val="tx2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BBDFA91-54B7-83E1-9075-798BE92632C2}"/>
              </a:ext>
            </a:extLst>
          </p:cNvPr>
          <p:cNvSpPr txBox="1"/>
          <p:nvPr/>
        </p:nvSpPr>
        <p:spPr>
          <a:xfrm>
            <a:off x="7732418" y="4111521"/>
            <a:ext cx="44090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b="1" dirty="0" err="1">
                <a:solidFill>
                  <a:schemeClr val="tx2"/>
                </a:solidFill>
              </a:rPr>
              <a:t>Every</a:t>
            </a:r>
            <a:r>
              <a:rPr lang="cs-CZ" sz="2400" b="1" dirty="0">
                <a:solidFill>
                  <a:schemeClr val="tx2"/>
                </a:solidFill>
              </a:rPr>
              <a:t> </a:t>
            </a:r>
            <a:r>
              <a:rPr lang="cs-CZ" sz="2400" b="1" dirty="0" err="1">
                <a:solidFill>
                  <a:schemeClr val="tx2"/>
                </a:solidFill>
              </a:rPr>
              <a:t>change</a:t>
            </a:r>
            <a:r>
              <a:rPr lang="cs-CZ" sz="2400" b="1" dirty="0">
                <a:solidFill>
                  <a:schemeClr val="tx2"/>
                </a:solidFill>
              </a:rPr>
              <a:t> </a:t>
            </a:r>
            <a:r>
              <a:rPr lang="cs-CZ" sz="2400" b="1" dirty="0" err="1">
                <a:solidFill>
                  <a:schemeClr val="tx2"/>
                </a:solidFill>
              </a:rPr>
              <a:t>marked</a:t>
            </a:r>
            <a:r>
              <a:rPr lang="cs-CZ" sz="2400" b="1" dirty="0">
                <a:solidFill>
                  <a:schemeClr val="tx2"/>
                </a:solidFill>
              </a:rPr>
              <a:t> in </a:t>
            </a:r>
            <a:r>
              <a:rPr lang="cs-CZ" sz="2400" b="1" dirty="0" err="1">
                <a:solidFill>
                  <a:schemeClr val="tx2"/>
                </a:solidFill>
              </a:rPr>
              <a:t>changelog</a:t>
            </a:r>
            <a:r>
              <a:rPr lang="cs-CZ" sz="2400" b="1" dirty="0">
                <a:solidFill>
                  <a:schemeClr val="tx2"/>
                </a:solidFill>
              </a:rPr>
              <a:t> to </a:t>
            </a:r>
            <a:r>
              <a:rPr lang="cs-CZ" sz="2400" b="1" dirty="0" err="1">
                <a:solidFill>
                  <a:schemeClr val="tx2"/>
                </a:solidFill>
              </a:rPr>
              <a:t>ensure</a:t>
            </a:r>
            <a:r>
              <a:rPr lang="cs-CZ" sz="2400" b="1" dirty="0">
                <a:solidFill>
                  <a:schemeClr val="tx2"/>
                </a:solidFill>
              </a:rPr>
              <a:t> </a:t>
            </a:r>
            <a:r>
              <a:rPr lang="cs-CZ" sz="2400" b="1" dirty="0" err="1">
                <a:solidFill>
                  <a:schemeClr val="tx2"/>
                </a:solidFill>
              </a:rPr>
              <a:t>consistency</a:t>
            </a:r>
            <a:r>
              <a:rPr lang="cs-CZ" sz="2400" b="1" dirty="0">
                <a:solidFill>
                  <a:schemeClr val="tx2"/>
                </a:solidFill>
              </a:rPr>
              <a:t> </a:t>
            </a:r>
            <a:r>
              <a:rPr lang="cs-CZ" sz="2400" b="1" dirty="0" err="1">
                <a:solidFill>
                  <a:schemeClr val="tx2"/>
                </a:solidFill>
              </a:rPr>
              <a:t>of</a:t>
            </a:r>
            <a:r>
              <a:rPr lang="cs-CZ" sz="2400" b="1" dirty="0">
                <a:solidFill>
                  <a:schemeClr val="tx2"/>
                </a:solidFill>
              </a:rPr>
              <a:t> data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99881C3-8690-0903-5E71-1865E9733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0C75B-B036-4AE4-A634-10987699B383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95697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191296-C182-9059-68DB-38F7B9B494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736F7A03-BA9D-C9F2-AE01-F3957DBCBF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98379" y="0"/>
            <a:ext cx="3442282" cy="896428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00D7F12B-9393-EB1F-6816-D496F42C43C9}"/>
              </a:ext>
            </a:extLst>
          </p:cNvPr>
          <p:cNvSpPr txBox="1"/>
          <p:nvPr/>
        </p:nvSpPr>
        <p:spPr>
          <a:xfrm>
            <a:off x="205671" y="307263"/>
            <a:ext cx="3030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>
                <a:solidFill>
                  <a:schemeClr val="tx2"/>
                </a:solidFill>
              </a:rPr>
              <a:t>The</a:t>
            </a:r>
            <a:r>
              <a:rPr lang="cs-CZ" sz="3200" b="1" dirty="0">
                <a:solidFill>
                  <a:schemeClr val="tx2"/>
                </a:solidFill>
              </a:rPr>
              <a:t> </a:t>
            </a:r>
            <a:r>
              <a:rPr lang="cs-CZ" sz="3200" b="1" dirty="0" err="1">
                <a:solidFill>
                  <a:schemeClr val="tx2"/>
                </a:solidFill>
              </a:rPr>
              <a:t>future</a:t>
            </a:r>
            <a:r>
              <a:rPr lang="cs-CZ" sz="3200" b="1" dirty="0">
                <a:solidFill>
                  <a:schemeClr val="tx2"/>
                </a:solidFill>
              </a:rPr>
              <a:t> </a:t>
            </a:r>
            <a:r>
              <a:rPr lang="cs-CZ" sz="3200" b="1" dirty="0" err="1">
                <a:solidFill>
                  <a:schemeClr val="tx2"/>
                </a:solidFill>
              </a:rPr>
              <a:t>of</a:t>
            </a:r>
            <a:endParaRPr lang="en-US" sz="3200" b="1" dirty="0">
              <a:solidFill>
                <a:schemeClr val="tx2"/>
              </a:solidFill>
            </a:endParaRPr>
          </a:p>
        </p:txBody>
      </p:sp>
      <p:pic>
        <p:nvPicPr>
          <p:cNvPr id="5" name="Obrázek 4" descr="Obsah obrázku text, snímek obrazovky, Písmo, číslo&#10;&#10;Obsah generovaný pomocí AI může být nesprávný.">
            <a:extLst>
              <a:ext uri="{FF2B5EF4-FFF2-40B4-BE49-F238E27FC236}">
                <a16:creationId xmlns:a16="http://schemas.microsoft.com/office/drawing/2014/main" id="{73489763-17A3-483B-78CF-1B0B6CAC2A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624" y="850433"/>
            <a:ext cx="5807646" cy="3022523"/>
          </a:xfrm>
          <a:prstGeom prst="rect">
            <a:avLst/>
          </a:prstGeom>
        </p:spPr>
      </p:pic>
      <p:pic>
        <p:nvPicPr>
          <p:cNvPr id="7" name="Obrázek 6" descr="Obsah obrázku text, jízdní kolo, Grafika, design&#10;&#10;Obsah vygenerovaný umělou inteligencí může být nesprávný.">
            <a:extLst>
              <a:ext uri="{FF2B5EF4-FFF2-40B4-BE49-F238E27FC236}">
                <a16:creationId xmlns:a16="http://schemas.microsoft.com/office/drawing/2014/main" id="{A52EE232-F81F-93A8-0458-0793C98CB1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160" y="3928970"/>
            <a:ext cx="4379052" cy="2783918"/>
          </a:xfrm>
          <a:prstGeom prst="rect">
            <a:avLst/>
          </a:prstGeom>
        </p:spPr>
      </p:pic>
      <p:pic>
        <p:nvPicPr>
          <p:cNvPr id="8" name="Obrázek 7" descr="Obsah obrázku savec, koala, venku, strom&#10;&#10;Obsah vygenerovaný umělou inteligencí může být nesprávný.">
            <a:extLst>
              <a:ext uri="{FF2B5EF4-FFF2-40B4-BE49-F238E27FC236}">
                <a16:creationId xmlns:a16="http://schemas.microsoft.com/office/drawing/2014/main" id="{540FAB68-D2A2-FE9C-D63E-5317FD4D8C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073" y="4122728"/>
            <a:ext cx="1216996" cy="1522181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A045BC02-1823-7DF7-E609-B8D4D1714275}"/>
              </a:ext>
            </a:extLst>
          </p:cNvPr>
          <p:cNvSpPr txBox="1"/>
          <p:nvPr/>
        </p:nvSpPr>
        <p:spPr>
          <a:xfrm>
            <a:off x="361354" y="4652987"/>
            <a:ext cx="4274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b="1" dirty="0" err="1">
                <a:solidFill>
                  <a:schemeClr val="tx2"/>
                </a:solidFill>
              </a:rPr>
              <a:t>Presentation</a:t>
            </a:r>
            <a:r>
              <a:rPr lang="cs-CZ" sz="2400" b="1" dirty="0">
                <a:solidFill>
                  <a:schemeClr val="tx2"/>
                </a:solidFill>
              </a:rPr>
              <a:t> to public</a:t>
            </a:r>
          </a:p>
        </p:txBody>
      </p:sp>
      <p:pic>
        <p:nvPicPr>
          <p:cNvPr id="10" name="Obrázek 9" descr="Obsah obrázku text, Písmo, typografie, černobílá&#10;&#10;Obsah vygenerovaný umělou inteligencí může být nesprávný.">
            <a:extLst>
              <a:ext uri="{FF2B5EF4-FFF2-40B4-BE49-F238E27FC236}">
                <a16:creationId xmlns:a16="http://schemas.microsoft.com/office/drawing/2014/main" id="{0130F460-831D-B4FA-8E56-A8E27C95F6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211" y="4137652"/>
            <a:ext cx="3023985" cy="777041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17CFEC53-86B7-F970-9D24-68D2C7FF34AC}"/>
              </a:ext>
            </a:extLst>
          </p:cNvPr>
          <p:cNvSpPr txBox="1"/>
          <p:nvPr/>
        </p:nvSpPr>
        <p:spPr>
          <a:xfrm>
            <a:off x="9341487" y="5782658"/>
            <a:ext cx="2476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cs-CZ" sz="2400" b="1" dirty="0" err="1">
                <a:solidFill>
                  <a:schemeClr val="tx2"/>
                </a:solidFill>
              </a:rPr>
              <a:t>Here</a:t>
            </a:r>
            <a:r>
              <a:rPr lang="cs-CZ" sz="2400" b="1" dirty="0">
                <a:solidFill>
                  <a:schemeClr val="tx2"/>
                </a:solidFill>
              </a:rPr>
              <a:t> </a:t>
            </a:r>
            <a:r>
              <a:rPr lang="cs-CZ" sz="2400" b="1" dirty="0" err="1">
                <a:solidFill>
                  <a:schemeClr val="tx2"/>
                </a:solidFill>
              </a:rPr>
              <a:t>we</a:t>
            </a:r>
            <a:r>
              <a:rPr lang="cs-CZ" sz="2400" b="1" dirty="0">
                <a:solidFill>
                  <a:schemeClr val="tx2"/>
                </a:solidFill>
              </a:rPr>
              <a:t> are</a:t>
            </a:r>
          </a:p>
        </p:txBody>
      </p: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D7E1B77E-2749-39E1-27E5-613A74514015}"/>
              </a:ext>
            </a:extLst>
          </p:cNvPr>
          <p:cNvCxnSpPr>
            <a:cxnSpLocks/>
          </p:cNvCxnSpPr>
          <p:nvPr/>
        </p:nvCxnSpPr>
        <p:spPr>
          <a:xfrm flipH="1" flipV="1">
            <a:off x="10579492" y="4914693"/>
            <a:ext cx="92901" cy="960763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TextovéPole 3">
            <a:extLst>
              <a:ext uri="{FF2B5EF4-FFF2-40B4-BE49-F238E27FC236}">
                <a16:creationId xmlns:a16="http://schemas.microsoft.com/office/drawing/2014/main" id="{9EB2A5DE-A086-D69B-6002-8337231F3E0C}"/>
              </a:ext>
            </a:extLst>
          </p:cNvPr>
          <p:cNvSpPr txBox="1"/>
          <p:nvPr/>
        </p:nvSpPr>
        <p:spPr>
          <a:xfrm>
            <a:off x="361354" y="1720201"/>
            <a:ext cx="4274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b="1" dirty="0" err="1">
                <a:solidFill>
                  <a:schemeClr val="tx2"/>
                </a:solidFill>
              </a:rPr>
              <a:t>Publishing</a:t>
            </a:r>
            <a:r>
              <a:rPr lang="cs-CZ" sz="2400" b="1" dirty="0">
                <a:solidFill>
                  <a:schemeClr val="tx2"/>
                </a:solidFill>
              </a:rPr>
              <a:t> in </a:t>
            </a:r>
            <a:r>
              <a:rPr lang="cs-CZ" sz="2400" b="1" dirty="0" err="1">
                <a:solidFill>
                  <a:schemeClr val="tx2"/>
                </a:solidFill>
              </a:rPr>
              <a:t>the</a:t>
            </a:r>
            <a:r>
              <a:rPr lang="cs-CZ" sz="2400" b="1" dirty="0">
                <a:solidFill>
                  <a:schemeClr val="tx2"/>
                </a:solidFill>
              </a:rPr>
              <a:t> </a:t>
            </a:r>
            <a:r>
              <a:rPr lang="cs-CZ" sz="2400" b="1" dirty="0" err="1">
                <a:solidFill>
                  <a:schemeClr val="tx2"/>
                </a:solidFill>
              </a:rPr>
              <a:t>current</a:t>
            </a:r>
            <a:r>
              <a:rPr lang="cs-CZ" sz="2400" b="1" dirty="0">
                <a:solidFill>
                  <a:schemeClr val="tx2"/>
                </a:solidFill>
              </a:rPr>
              <a:t> </a:t>
            </a:r>
            <a:r>
              <a:rPr lang="cs-CZ" sz="2400" b="1" dirty="0" err="1">
                <a:solidFill>
                  <a:schemeClr val="tx2"/>
                </a:solidFill>
              </a:rPr>
              <a:t>form</a:t>
            </a:r>
            <a:endParaRPr lang="cs-CZ" sz="2400" b="1" dirty="0">
              <a:solidFill>
                <a:schemeClr val="tx2"/>
              </a:solidFill>
            </a:endParaRP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FC16CC3-E010-599E-BAD9-381F093E4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0C75B-B036-4AE4-A634-10987699B383}" type="slidenum">
              <a:rPr lang="cs-CZ" smtClean="0"/>
              <a:t>17</a:t>
            </a:fld>
            <a:endParaRPr lang="cs-CZ"/>
          </a:p>
        </p:txBody>
      </p:sp>
      <p:pic>
        <p:nvPicPr>
          <p:cNvPr id="14" name="Obrázek 13" descr="Obsah obrázku vzor, text, látka&#10;&#10;Obsah generovaný pomocí AI může být nesprávný.">
            <a:extLst>
              <a:ext uri="{FF2B5EF4-FFF2-40B4-BE49-F238E27FC236}">
                <a16:creationId xmlns:a16="http://schemas.microsoft.com/office/drawing/2014/main" id="{CC51D609-0100-1C09-2882-63C1F0E63E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753" y="982544"/>
            <a:ext cx="2377649" cy="237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143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1B5F7AEA-AD60-F3C9-846B-DB5A4F7EAF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98379" y="0"/>
            <a:ext cx="3442282" cy="896428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E2CA5F14-A363-C0D4-FB73-FB9D320B4597}"/>
              </a:ext>
            </a:extLst>
          </p:cNvPr>
          <p:cNvSpPr txBox="1"/>
          <p:nvPr/>
        </p:nvSpPr>
        <p:spPr>
          <a:xfrm>
            <a:off x="205671" y="307263"/>
            <a:ext cx="3030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>
                <a:solidFill>
                  <a:schemeClr val="tx2"/>
                </a:solidFill>
              </a:rPr>
              <a:t>The</a:t>
            </a:r>
            <a:r>
              <a:rPr lang="cs-CZ" sz="3200" b="1" dirty="0">
                <a:solidFill>
                  <a:schemeClr val="tx2"/>
                </a:solidFill>
              </a:rPr>
              <a:t> </a:t>
            </a:r>
            <a:r>
              <a:rPr lang="cs-CZ" sz="3200" b="1" dirty="0" err="1">
                <a:solidFill>
                  <a:schemeClr val="tx2"/>
                </a:solidFill>
              </a:rPr>
              <a:t>future</a:t>
            </a:r>
            <a:r>
              <a:rPr lang="cs-CZ" sz="3200" b="1" dirty="0">
                <a:solidFill>
                  <a:schemeClr val="tx2"/>
                </a:solidFill>
              </a:rPr>
              <a:t> </a:t>
            </a:r>
            <a:r>
              <a:rPr lang="cs-CZ" sz="3200" b="1" dirty="0" err="1">
                <a:solidFill>
                  <a:schemeClr val="tx2"/>
                </a:solidFill>
              </a:rPr>
              <a:t>of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3269DE2-4DCE-793A-B10C-EAD5E95500C5}"/>
              </a:ext>
            </a:extLst>
          </p:cNvPr>
          <p:cNvSpPr txBox="1"/>
          <p:nvPr/>
        </p:nvSpPr>
        <p:spPr>
          <a:xfrm>
            <a:off x="205671" y="2714522"/>
            <a:ext cx="6413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b="1" dirty="0" err="1">
                <a:solidFill>
                  <a:schemeClr val="tx2"/>
                </a:solidFill>
              </a:rPr>
              <a:t>Expansion</a:t>
            </a:r>
            <a:r>
              <a:rPr lang="cs-CZ" sz="2400" b="1" dirty="0">
                <a:solidFill>
                  <a:schemeClr val="tx2"/>
                </a:solidFill>
              </a:rPr>
              <a:t> to a terpene study </a:t>
            </a:r>
            <a:r>
              <a:rPr lang="cs-CZ" sz="2400" b="1" dirty="0" err="1">
                <a:solidFill>
                  <a:schemeClr val="tx2"/>
                </a:solidFill>
              </a:rPr>
              <a:t>platform</a:t>
            </a:r>
            <a:r>
              <a:rPr lang="cs-CZ" sz="2400" b="1" dirty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14" name="Obrázek 13" descr="Obsah obrázku umění&#10;&#10;Obsah generovaný pomocí AI může být nesprávný.">
            <a:extLst>
              <a:ext uri="{FF2B5EF4-FFF2-40B4-BE49-F238E27FC236}">
                <a16:creationId xmlns:a16="http://schemas.microsoft.com/office/drawing/2014/main" id="{1DF16F3B-B2B8-55F9-D2D7-7E9674EFC7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918" y="1838858"/>
            <a:ext cx="3499030" cy="3143412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1DCDE7D6-8BBF-5381-5053-4BC53A1A0BA5}"/>
              </a:ext>
            </a:extLst>
          </p:cNvPr>
          <p:cNvSpPr txBox="1"/>
          <p:nvPr/>
        </p:nvSpPr>
        <p:spPr>
          <a:xfrm>
            <a:off x="205671" y="1102528"/>
            <a:ext cx="6413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b="1" dirty="0" err="1">
                <a:solidFill>
                  <a:schemeClr val="tx2"/>
                </a:solidFill>
              </a:rPr>
              <a:t>Continuous</a:t>
            </a:r>
            <a:r>
              <a:rPr lang="cs-CZ" sz="2400" b="1" dirty="0">
                <a:solidFill>
                  <a:schemeClr val="tx2"/>
                </a:solidFill>
              </a:rPr>
              <a:t> </a:t>
            </a:r>
            <a:r>
              <a:rPr lang="cs-CZ" sz="2400" b="1" dirty="0" err="1">
                <a:solidFill>
                  <a:schemeClr val="tx2"/>
                </a:solidFill>
              </a:rPr>
              <a:t>expansion</a:t>
            </a:r>
            <a:r>
              <a:rPr lang="cs-CZ" sz="2400" b="1" dirty="0">
                <a:solidFill>
                  <a:schemeClr val="tx2"/>
                </a:solidFill>
              </a:rPr>
              <a:t> </a:t>
            </a:r>
            <a:r>
              <a:rPr lang="cs-CZ" sz="2400" b="1" dirty="0" err="1">
                <a:solidFill>
                  <a:schemeClr val="tx2"/>
                </a:solidFill>
              </a:rPr>
              <a:t>of</a:t>
            </a:r>
            <a:r>
              <a:rPr lang="cs-CZ" sz="2400" b="1" dirty="0">
                <a:solidFill>
                  <a:schemeClr val="tx2"/>
                </a:solidFill>
              </a:rPr>
              <a:t> </a:t>
            </a:r>
            <a:r>
              <a:rPr lang="cs-CZ" sz="2400" b="1" dirty="0" err="1">
                <a:solidFill>
                  <a:schemeClr val="tx2"/>
                </a:solidFill>
              </a:rPr>
              <a:t>the</a:t>
            </a:r>
            <a:r>
              <a:rPr lang="cs-CZ" sz="2400" b="1" dirty="0">
                <a:solidFill>
                  <a:schemeClr val="tx2"/>
                </a:solidFill>
              </a:rPr>
              <a:t> </a:t>
            </a:r>
            <a:r>
              <a:rPr lang="cs-CZ" sz="2400" b="1" dirty="0" err="1">
                <a:solidFill>
                  <a:schemeClr val="tx2"/>
                </a:solidFill>
              </a:rPr>
              <a:t>dataset</a:t>
            </a:r>
            <a:endParaRPr lang="cs-CZ" sz="2400" b="1" dirty="0">
              <a:solidFill>
                <a:schemeClr val="tx2"/>
              </a:solidFill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00A4ED3B-CE52-392F-9A3F-BC01A7BAD7D5}"/>
              </a:ext>
            </a:extLst>
          </p:cNvPr>
          <p:cNvSpPr txBox="1"/>
          <p:nvPr/>
        </p:nvSpPr>
        <p:spPr>
          <a:xfrm>
            <a:off x="6745588" y="4982270"/>
            <a:ext cx="4608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b="1" dirty="0" err="1">
                <a:solidFill>
                  <a:schemeClr val="tx2"/>
                </a:solidFill>
              </a:rPr>
              <a:t>Structural</a:t>
            </a:r>
            <a:r>
              <a:rPr lang="cs-CZ" sz="2400" b="1" dirty="0">
                <a:solidFill>
                  <a:schemeClr val="tx2"/>
                </a:solidFill>
              </a:rPr>
              <a:t> </a:t>
            </a:r>
            <a:r>
              <a:rPr lang="cs-CZ" sz="2400" b="1" dirty="0" err="1">
                <a:solidFill>
                  <a:schemeClr val="tx2"/>
                </a:solidFill>
              </a:rPr>
              <a:t>information</a:t>
            </a:r>
            <a:endParaRPr lang="cs-CZ" sz="2400" b="1" dirty="0">
              <a:solidFill>
                <a:schemeClr val="tx2"/>
              </a:solidFill>
            </a:endParaRPr>
          </a:p>
        </p:txBody>
      </p:sp>
      <p:pic>
        <p:nvPicPr>
          <p:cNvPr id="20" name="Obrázek 19" descr="Obsah obrázku diagram, řada/pruh, text, Vykreslený graf&#10;&#10;Obsah generovaný pomocí AI může být nesprávný.">
            <a:extLst>
              <a:ext uri="{FF2B5EF4-FFF2-40B4-BE49-F238E27FC236}">
                <a16:creationId xmlns:a16="http://schemas.microsoft.com/office/drawing/2014/main" id="{BC3E423A-748E-CEB1-900A-7A6F563FF0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52" y="4209069"/>
            <a:ext cx="2393635" cy="1546403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37A87F43-8126-DACB-669A-B2317ACBA8E2}"/>
              </a:ext>
            </a:extLst>
          </p:cNvPr>
          <p:cNvSpPr txBox="1"/>
          <p:nvPr/>
        </p:nvSpPr>
        <p:spPr>
          <a:xfrm>
            <a:off x="460136" y="5755472"/>
            <a:ext cx="4608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b="1" dirty="0" err="1">
                <a:solidFill>
                  <a:schemeClr val="tx2"/>
                </a:solidFill>
              </a:rPr>
              <a:t>Mass</a:t>
            </a:r>
            <a:r>
              <a:rPr lang="cs-CZ" sz="2400" b="1" dirty="0">
                <a:solidFill>
                  <a:schemeClr val="tx2"/>
                </a:solidFill>
              </a:rPr>
              <a:t> </a:t>
            </a:r>
            <a:r>
              <a:rPr lang="cs-CZ" sz="2400" b="1" dirty="0" err="1">
                <a:solidFill>
                  <a:schemeClr val="tx2"/>
                </a:solidFill>
              </a:rPr>
              <a:t>spectrometry</a:t>
            </a:r>
            <a:r>
              <a:rPr lang="cs-CZ" sz="2400" b="1" dirty="0">
                <a:solidFill>
                  <a:schemeClr val="tx2"/>
                </a:solidFill>
              </a:rPr>
              <a:t> </a:t>
            </a:r>
            <a:r>
              <a:rPr lang="cs-CZ" sz="2400" b="1" dirty="0" err="1">
                <a:solidFill>
                  <a:schemeClr val="tx2"/>
                </a:solidFill>
              </a:rPr>
              <a:t>information</a:t>
            </a:r>
            <a:endParaRPr lang="cs-CZ" sz="2400" b="1" dirty="0">
              <a:solidFill>
                <a:schemeClr val="tx2"/>
              </a:solidFill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2D79F19-248A-C3E4-46BB-9D8E9564C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0C75B-B036-4AE4-A634-10987699B383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88776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635B39E0-6253-7AC4-7BD7-B9E92532EC9D}"/>
              </a:ext>
            </a:extLst>
          </p:cNvPr>
          <p:cNvSpPr txBox="1"/>
          <p:nvPr/>
        </p:nvSpPr>
        <p:spPr>
          <a:xfrm>
            <a:off x="6819489" y="0"/>
            <a:ext cx="537251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>
                <a:solidFill>
                  <a:schemeClr val="tx2"/>
                </a:solidFill>
              </a:rPr>
              <a:t>Acknowledgement</a:t>
            </a:r>
            <a:endParaRPr lang="cs-CZ" sz="3200" b="1" dirty="0">
              <a:solidFill>
                <a:schemeClr val="tx2"/>
              </a:solidFill>
            </a:endParaRPr>
          </a:p>
          <a:p>
            <a:pPr algn="ctr"/>
            <a:endParaRPr lang="cs-CZ" sz="3200" b="1" dirty="0">
              <a:solidFill>
                <a:schemeClr val="tx2"/>
              </a:solidFill>
            </a:endParaRPr>
          </a:p>
          <a:p>
            <a:pPr algn="ctr"/>
            <a:r>
              <a:rPr lang="cs-CZ" sz="2000" b="1" dirty="0" err="1">
                <a:solidFill>
                  <a:schemeClr val="tx2"/>
                </a:solidFill>
              </a:rPr>
              <a:t>Laboratory</a:t>
            </a:r>
            <a:r>
              <a:rPr lang="cs-CZ" sz="2000" b="1" dirty="0">
                <a:solidFill>
                  <a:schemeClr val="tx2"/>
                </a:solidFill>
              </a:rPr>
              <a:t> </a:t>
            </a:r>
            <a:r>
              <a:rPr lang="cs-CZ" sz="2000" b="1" dirty="0" err="1">
                <a:solidFill>
                  <a:schemeClr val="tx2"/>
                </a:solidFill>
              </a:rPr>
              <a:t>of</a:t>
            </a:r>
            <a:r>
              <a:rPr lang="cs-CZ" sz="2000" b="1" dirty="0">
                <a:solidFill>
                  <a:schemeClr val="tx2"/>
                </a:solidFill>
              </a:rPr>
              <a:t> </a:t>
            </a:r>
            <a:r>
              <a:rPr lang="en-US" sz="2000" b="1" dirty="0">
                <a:solidFill>
                  <a:schemeClr val="tx2"/>
                </a:solidFill>
              </a:rPr>
              <a:t>Biochemistry of Plant Specialized Metabolites </a:t>
            </a:r>
            <a:endParaRPr lang="cs-CZ" sz="2000" b="1" dirty="0">
              <a:solidFill>
                <a:schemeClr val="tx2"/>
              </a:solidFill>
            </a:endParaRPr>
          </a:p>
          <a:p>
            <a:pPr algn="ctr"/>
            <a:endParaRPr lang="cs-CZ" sz="2000" b="1" dirty="0">
              <a:solidFill>
                <a:schemeClr val="tx2"/>
              </a:solidFill>
            </a:endParaRPr>
          </a:p>
          <a:p>
            <a:pPr algn="ctr"/>
            <a:r>
              <a:rPr lang="cs-CZ" sz="2000" b="1" dirty="0">
                <a:solidFill>
                  <a:schemeClr val="tx2"/>
                </a:solidFill>
              </a:rPr>
              <a:t>Martin Brokeš</a:t>
            </a:r>
          </a:p>
          <a:p>
            <a:pPr algn="ctr"/>
            <a:r>
              <a:rPr lang="cs-CZ" sz="2000" b="1" dirty="0" err="1">
                <a:solidFill>
                  <a:schemeClr val="tx2"/>
                </a:solidFill>
              </a:rPr>
              <a:t>work</a:t>
            </a:r>
            <a:r>
              <a:rPr lang="cs-CZ" sz="2000" b="1" dirty="0">
                <a:solidFill>
                  <a:schemeClr val="tx2"/>
                </a:solidFill>
              </a:rPr>
              <a:t> on MARTS-DB</a:t>
            </a:r>
          </a:p>
          <a:p>
            <a:pPr algn="ctr"/>
            <a:endParaRPr lang="cs-CZ" sz="2000" b="1" dirty="0">
              <a:solidFill>
                <a:schemeClr val="tx2"/>
              </a:solidFill>
            </a:endParaRPr>
          </a:p>
          <a:p>
            <a:pPr algn="ctr"/>
            <a:r>
              <a:rPr lang="cs-CZ" sz="2000" b="1" dirty="0">
                <a:solidFill>
                  <a:schemeClr val="tx2"/>
                </a:solidFill>
              </a:rPr>
              <a:t>Tereza Čalounová, Adéla Tajovská, Milana </a:t>
            </a:r>
            <a:r>
              <a:rPr lang="cs-CZ" sz="2000" b="1" dirty="0" err="1">
                <a:solidFill>
                  <a:schemeClr val="tx2"/>
                </a:solidFill>
              </a:rPr>
              <a:t>Perković</a:t>
            </a:r>
            <a:r>
              <a:rPr lang="cs-CZ" sz="2000" b="1" dirty="0">
                <a:solidFill>
                  <a:schemeClr val="tx2"/>
                </a:solidFill>
              </a:rPr>
              <a:t>, </a:t>
            </a:r>
            <a:r>
              <a:rPr lang="cs-CZ" sz="2000" b="1" dirty="0" err="1">
                <a:solidFill>
                  <a:schemeClr val="tx2"/>
                </a:solidFill>
              </a:rPr>
              <a:t>Samusevich</a:t>
            </a:r>
            <a:r>
              <a:rPr lang="cs-CZ" sz="2000" b="1" dirty="0">
                <a:solidFill>
                  <a:schemeClr val="tx2"/>
                </a:solidFill>
              </a:rPr>
              <a:t>, </a:t>
            </a:r>
            <a:r>
              <a:rPr lang="cs-CZ" sz="2000" b="1" dirty="0" err="1">
                <a:solidFill>
                  <a:schemeClr val="tx2"/>
                </a:solidFill>
              </a:rPr>
              <a:t>Ratthachat</a:t>
            </a:r>
            <a:r>
              <a:rPr lang="cs-CZ" sz="2000" b="1" dirty="0">
                <a:solidFill>
                  <a:schemeClr val="tx2"/>
                </a:solidFill>
              </a:rPr>
              <a:t> </a:t>
            </a:r>
            <a:r>
              <a:rPr lang="cs-CZ" sz="2000" b="1" dirty="0" err="1">
                <a:solidFill>
                  <a:schemeClr val="tx2"/>
                </a:solidFill>
              </a:rPr>
              <a:t>Chatpatanasiri</a:t>
            </a:r>
            <a:r>
              <a:rPr lang="cs-CZ" sz="2000" b="1" dirty="0">
                <a:solidFill>
                  <a:schemeClr val="tx2"/>
                </a:solidFill>
              </a:rPr>
              <a:t> – </a:t>
            </a:r>
            <a:r>
              <a:rPr lang="cs-CZ" sz="2000" b="1" dirty="0" err="1">
                <a:solidFill>
                  <a:schemeClr val="tx2"/>
                </a:solidFill>
              </a:rPr>
              <a:t>work</a:t>
            </a:r>
            <a:r>
              <a:rPr lang="cs-CZ" sz="2000" b="1" dirty="0">
                <a:solidFill>
                  <a:schemeClr val="tx2"/>
                </a:solidFill>
              </a:rPr>
              <a:t> </a:t>
            </a:r>
            <a:r>
              <a:rPr lang="cs-CZ" sz="2000" b="1" dirty="0" err="1">
                <a:solidFill>
                  <a:schemeClr val="tx2"/>
                </a:solidFill>
              </a:rPr>
              <a:t>of</a:t>
            </a:r>
            <a:r>
              <a:rPr lang="cs-CZ" sz="2000" b="1" dirty="0">
                <a:solidFill>
                  <a:schemeClr val="tx2"/>
                </a:solidFill>
              </a:rPr>
              <a:t> </a:t>
            </a:r>
            <a:r>
              <a:rPr lang="cs-CZ" sz="2000" b="1" dirty="0" err="1">
                <a:solidFill>
                  <a:schemeClr val="tx2"/>
                </a:solidFill>
              </a:rPr>
              <a:t>the</a:t>
            </a:r>
            <a:r>
              <a:rPr lang="cs-CZ" sz="2000" b="1" dirty="0">
                <a:solidFill>
                  <a:schemeClr val="tx2"/>
                </a:solidFill>
              </a:rPr>
              <a:t> TPS </a:t>
            </a:r>
            <a:r>
              <a:rPr lang="cs-CZ" sz="2000" b="1" dirty="0" err="1">
                <a:solidFill>
                  <a:schemeClr val="tx2"/>
                </a:solidFill>
              </a:rPr>
              <a:t>dataset</a:t>
            </a:r>
            <a:endParaRPr lang="cs-CZ" sz="2000" b="1" dirty="0">
              <a:solidFill>
                <a:schemeClr val="tx2"/>
              </a:solidFill>
            </a:endParaRPr>
          </a:p>
          <a:p>
            <a:pPr algn="ctr"/>
            <a:endParaRPr lang="cs-CZ" sz="2000" b="1" dirty="0">
              <a:solidFill>
                <a:schemeClr val="tx2"/>
              </a:solidFill>
            </a:endParaRPr>
          </a:p>
          <a:p>
            <a:pPr algn="ctr"/>
            <a:r>
              <a:rPr lang="cs-CZ" sz="2000" b="1" dirty="0">
                <a:solidFill>
                  <a:schemeClr val="tx2"/>
                </a:solidFill>
              </a:rPr>
              <a:t>Tomáš </a:t>
            </a:r>
            <a:r>
              <a:rPr lang="cs-CZ" sz="2000" b="1" dirty="0" err="1">
                <a:solidFill>
                  <a:schemeClr val="tx2"/>
                </a:solidFill>
              </a:rPr>
              <a:t>Pluskal</a:t>
            </a:r>
            <a:endParaRPr lang="cs-CZ" sz="2000" b="1" dirty="0">
              <a:solidFill>
                <a:schemeClr val="tx2"/>
              </a:solidFill>
            </a:endParaRPr>
          </a:p>
          <a:p>
            <a:pPr algn="ctr"/>
            <a:r>
              <a:rPr lang="cs-CZ" sz="2000" b="1" dirty="0">
                <a:solidFill>
                  <a:schemeClr val="tx2"/>
                </a:solidFill>
              </a:rPr>
              <a:t>supervisor</a:t>
            </a:r>
          </a:p>
          <a:p>
            <a:pPr algn="ctr"/>
            <a:r>
              <a:rPr lang="en-US" sz="2000" b="1" dirty="0">
                <a:solidFill>
                  <a:schemeClr val="tx2"/>
                </a:solidFill>
              </a:rPr>
              <a:t> </a:t>
            </a:r>
            <a:endParaRPr lang="en-US" sz="3200" b="1" dirty="0">
              <a:solidFill>
                <a:schemeClr val="tx2"/>
              </a:solidFill>
            </a:endParaRPr>
          </a:p>
        </p:txBody>
      </p:sp>
      <p:pic>
        <p:nvPicPr>
          <p:cNvPr id="4" name="Obrázek 3" descr="Obsah obrázku oblečení, boty, osoba, úsměv&#10;&#10;Obsah generovaný pomocí AI může být nesprávný.">
            <a:extLst>
              <a:ext uri="{FF2B5EF4-FFF2-40B4-BE49-F238E27FC236}">
                <a16:creationId xmlns:a16="http://schemas.microsoft.com/office/drawing/2014/main" id="{41B0E456-51F7-A929-CF86-1C940B19DA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965879" cy="4649589"/>
          </a:xfrm>
          <a:prstGeom prst="rect">
            <a:avLst/>
          </a:prstGeo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7556A6B-0D43-0D84-72BF-AAB49F37F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0C75B-B036-4AE4-A634-10987699B383}" type="slidenum">
              <a:rPr lang="cs-CZ" smtClean="0"/>
              <a:t>19</a:t>
            </a:fld>
            <a:endParaRPr lang="cs-CZ"/>
          </a:p>
        </p:txBody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id="{EB5683A9-6CB6-5ADA-2CC5-05DE7540DAE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330" t="25166" r="5411" b="24761"/>
          <a:stretch/>
        </p:blipFill>
        <p:spPr>
          <a:xfrm>
            <a:off x="0" y="5473757"/>
            <a:ext cx="3380198" cy="1384243"/>
          </a:xfrm>
          <a:prstGeom prst="rect">
            <a:avLst/>
          </a:prstGeom>
        </p:spPr>
      </p:pic>
      <p:pic>
        <p:nvPicPr>
          <p:cNvPr id="7" name="Obrázek 6" descr="Obsah obrázku Písmo, Grafika, logo, grafický design&#10;&#10;Obsah generovaný pomocí AI může být nesprávný.">
            <a:extLst>
              <a:ext uri="{FF2B5EF4-FFF2-40B4-BE49-F238E27FC236}">
                <a16:creationId xmlns:a16="http://schemas.microsoft.com/office/drawing/2014/main" id="{E44242D3-F710-EFBD-498D-4DCDEC9FB7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627705"/>
            <a:ext cx="5806531" cy="2150697"/>
          </a:xfrm>
          <a:prstGeom prst="rect">
            <a:avLst/>
          </a:prstGeom>
        </p:spPr>
      </p:pic>
      <p:pic>
        <p:nvPicPr>
          <p:cNvPr id="8" name="Obrázek 7" descr="Obsah obrázku text, Písmo, logo, Grafika&#10;&#10;Popis byl vytvořen automaticky">
            <a:extLst>
              <a:ext uri="{FF2B5EF4-FFF2-40B4-BE49-F238E27FC236}">
                <a16:creationId xmlns:a16="http://schemas.microsoft.com/office/drawing/2014/main" id="{7A6B1C52-0541-F004-1C5E-4815380BA4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" t="8129" r="61016" b="15700"/>
          <a:stretch/>
        </p:blipFill>
        <p:spPr>
          <a:xfrm>
            <a:off x="3380198" y="5654604"/>
            <a:ext cx="1090569" cy="1073792"/>
          </a:xfrm>
          <a:prstGeom prst="rect">
            <a:avLst/>
          </a:prstGeom>
        </p:spPr>
      </p:pic>
      <p:pic>
        <p:nvPicPr>
          <p:cNvPr id="9" name="Obrázek 8" descr="Obsah obrázku Grafika, snímek obrazovky, grafický design, logo&#10;&#10;Popis byl vytvořen automaticky">
            <a:extLst>
              <a:ext uri="{FF2B5EF4-FFF2-40B4-BE49-F238E27FC236}">
                <a16:creationId xmlns:a16="http://schemas.microsoft.com/office/drawing/2014/main" id="{430F6A91-4665-74B7-E7F7-7D0FDA24C3F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45" r="79672"/>
          <a:stretch/>
        </p:blipFill>
        <p:spPr>
          <a:xfrm>
            <a:off x="4470767" y="5703054"/>
            <a:ext cx="980185" cy="97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477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AAA2C7E5-270B-BB47-AF74-F475C49EB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9328" y="2891330"/>
            <a:ext cx="1362352" cy="107534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BEBB799-F7C5-B54E-FAE0-76E98A37ABA4}"/>
              </a:ext>
            </a:extLst>
          </p:cNvPr>
          <p:cNvSpPr txBox="1"/>
          <p:nvPr/>
        </p:nvSpPr>
        <p:spPr>
          <a:xfrm>
            <a:off x="103747" y="55593"/>
            <a:ext cx="354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>
                <a:solidFill>
                  <a:schemeClr val="tx2"/>
                </a:solidFill>
              </a:rPr>
              <a:t>What</a:t>
            </a:r>
            <a:r>
              <a:rPr lang="cs-CZ" sz="3200" b="1" dirty="0">
                <a:solidFill>
                  <a:schemeClr val="tx2"/>
                </a:solidFill>
              </a:rPr>
              <a:t> </a:t>
            </a:r>
            <a:r>
              <a:rPr lang="cs-CZ" sz="3200" b="1" dirty="0" err="1">
                <a:solidFill>
                  <a:schemeClr val="tx2"/>
                </a:solidFill>
              </a:rPr>
              <a:t>am</a:t>
            </a:r>
            <a:r>
              <a:rPr lang="cs-CZ" sz="3200" b="1" dirty="0">
                <a:solidFill>
                  <a:schemeClr val="tx2"/>
                </a:solidFill>
              </a:rPr>
              <a:t> I </a:t>
            </a:r>
            <a:r>
              <a:rPr lang="cs-CZ" sz="3200" b="1" dirty="0" err="1">
                <a:solidFill>
                  <a:schemeClr val="tx2"/>
                </a:solidFill>
              </a:rPr>
              <a:t>doing</a:t>
            </a:r>
            <a:r>
              <a:rPr lang="cs-CZ" sz="3200" b="1" dirty="0">
                <a:solidFill>
                  <a:schemeClr val="tx2"/>
                </a:solidFill>
              </a:rPr>
              <a:t>?</a:t>
            </a:r>
            <a:endParaRPr lang="en-US" sz="3200" b="1" dirty="0">
              <a:solidFill>
                <a:schemeClr val="tx2"/>
              </a:solidFill>
            </a:endParaRPr>
          </a:p>
        </p:txBody>
      </p:sp>
      <p:pic>
        <p:nvPicPr>
          <p:cNvPr id="8" name="Obrázek 7" descr="Obsah obrázku displej, snímek obrazovky, multimédia, obrazovka&#10;&#10;Popis byl vytvořen automaticky">
            <a:extLst>
              <a:ext uri="{FF2B5EF4-FFF2-40B4-BE49-F238E27FC236}">
                <a16:creationId xmlns:a16="http://schemas.microsoft.com/office/drawing/2014/main" id="{E189BA81-1062-C24F-0129-ACC80BEEA8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384" y="2500776"/>
            <a:ext cx="1731595" cy="1731595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1DDCFE22-CEE1-D723-9D1E-B13C7A511FB8}"/>
              </a:ext>
            </a:extLst>
          </p:cNvPr>
          <p:cNvSpPr txBox="1"/>
          <p:nvPr/>
        </p:nvSpPr>
        <p:spPr>
          <a:xfrm>
            <a:off x="7670731" y="3921366"/>
            <a:ext cx="3688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tx2"/>
                </a:solidFill>
              </a:rPr>
              <a:t>Enzyme </a:t>
            </a:r>
            <a:r>
              <a:rPr lang="cs-CZ" sz="2000" b="1" dirty="0" err="1">
                <a:solidFill>
                  <a:schemeClr val="tx2"/>
                </a:solidFill>
              </a:rPr>
              <a:t>function</a:t>
            </a:r>
            <a:r>
              <a:rPr lang="cs-CZ" sz="2000" b="1" dirty="0">
                <a:solidFill>
                  <a:schemeClr val="tx2"/>
                </a:solidFill>
              </a:rPr>
              <a:t> </a:t>
            </a:r>
            <a:r>
              <a:rPr lang="cs-CZ" sz="2000" b="1" dirty="0" err="1">
                <a:solidFill>
                  <a:schemeClr val="tx2"/>
                </a:solidFill>
              </a:rPr>
              <a:t>prediction</a:t>
            </a:r>
            <a:endParaRPr lang="en-US" sz="2000" b="1" dirty="0">
              <a:solidFill>
                <a:schemeClr val="tx2"/>
              </a:solidFill>
            </a:endParaRPr>
          </a:p>
        </p:txBody>
      </p:sp>
      <p:sp>
        <p:nvSpPr>
          <p:cNvPr id="11" name="Řečová bublina: oválný bublinový popisek 10">
            <a:extLst>
              <a:ext uri="{FF2B5EF4-FFF2-40B4-BE49-F238E27FC236}">
                <a16:creationId xmlns:a16="http://schemas.microsoft.com/office/drawing/2014/main" id="{E276D241-1AF0-DF5E-23C6-3F0BB2AAFBE3}"/>
              </a:ext>
            </a:extLst>
          </p:cNvPr>
          <p:cNvSpPr/>
          <p:nvPr/>
        </p:nvSpPr>
        <p:spPr>
          <a:xfrm>
            <a:off x="8229921" y="2723483"/>
            <a:ext cx="2023641" cy="488444"/>
          </a:xfrm>
          <a:prstGeom prst="wedgeEllipseCallout">
            <a:avLst>
              <a:gd name="adj1" fmla="val -63019"/>
              <a:gd name="adj2" fmla="val 5934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 err="1"/>
              <a:t>Tell</a:t>
            </a:r>
            <a:r>
              <a:rPr lang="cs-CZ" sz="1600" dirty="0"/>
              <a:t> </a:t>
            </a:r>
            <a:r>
              <a:rPr lang="cs-CZ" sz="1600" dirty="0" err="1"/>
              <a:t>me</a:t>
            </a:r>
            <a:r>
              <a:rPr lang="cs-CZ" sz="1600" dirty="0"/>
              <a:t> </a:t>
            </a:r>
            <a:r>
              <a:rPr lang="cs-CZ" sz="1600" dirty="0" err="1"/>
              <a:t>you</a:t>
            </a:r>
            <a:r>
              <a:rPr lang="cs-CZ" sz="1600" dirty="0"/>
              <a:t> </a:t>
            </a:r>
            <a:r>
              <a:rPr lang="cs-CZ" sz="1600" dirty="0" err="1"/>
              <a:t>secrets</a:t>
            </a:r>
            <a:r>
              <a:rPr lang="cs-CZ" sz="1600" dirty="0"/>
              <a:t>!</a:t>
            </a:r>
            <a:endParaRPr lang="en-US" sz="1600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5F1C3519-AE8A-5EBA-0D29-597F89AE0795}"/>
              </a:ext>
            </a:extLst>
          </p:cNvPr>
          <p:cNvSpPr txBox="1"/>
          <p:nvPr/>
        </p:nvSpPr>
        <p:spPr>
          <a:xfrm>
            <a:off x="2285054" y="4719126"/>
            <a:ext cx="8229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tx2"/>
                </a:solidFill>
              </a:rPr>
              <a:t>All </a:t>
            </a:r>
            <a:r>
              <a:rPr lang="cs-CZ" sz="2000" b="1" dirty="0" err="1">
                <a:solidFill>
                  <a:schemeClr val="tx2"/>
                </a:solidFill>
              </a:rPr>
              <a:t>enzymes</a:t>
            </a:r>
            <a:r>
              <a:rPr lang="cs-CZ" sz="2000" b="1" dirty="0">
                <a:solidFill>
                  <a:schemeClr val="tx2"/>
                </a:solidFill>
              </a:rPr>
              <a:t> </a:t>
            </a:r>
            <a:r>
              <a:rPr lang="cs-CZ" sz="2000" b="1" dirty="0" err="1">
                <a:solidFill>
                  <a:schemeClr val="tx2"/>
                </a:solidFill>
              </a:rPr>
              <a:t>at</a:t>
            </a:r>
            <a:r>
              <a:rPr lang="cs-CZ" sz="2000" b="1" dirty="0">
                <a:solidFill>
                  <a:schemeClr val="tx2"/>
                </a:solidFill>
              </a:rPr>
              <a:t> </a:t>
            </a:r>
            <a:r>
              <a:rPr lang="cs-CZ" sz="2000" b="1" dirty="0" err="1">
                <a:solidFill>
                  <a:schemeClr val="tx2"/>
                </a:solidFill>
              </a:rPr>
              <a:t>once</a:t>
            </a:r>
            <a:r>
              <a:rPr lang="cs-CZ" sz="2000" b="1" dirty="0">
                <a:solidFill>
                  <a:schemeClr val="tx2"/>
                </a:solidFill>
              </a:rPr>
              <a:t> – </a:t>
            </a:r>
            <a:r>
              <a:rPr lang="cs-CZ" sz="2000" b="1" dirty="0" err="1">
                <a:solidFill>
                  <a:schemeClr val="tx2"/>
                </a:solidFill>
              </a:rPr>
              <a:t>unfeasible</a:t>
            </a:r>
            <a:r>
              <a:rPr lang="cs-CZ" sz="2000" b="1" dirty="0">
                <a:solidFill>
                  <a:schemeClr val="tx2"/>
                </a:solidFill>
              </a:rPr>
              <a:t> – </a:t>
            </a:r>
            <a:r>
              <a:rPr lang="cs-CZ" sz="2000" b="1" dirty="0" err="1">
                <a:solidFill>
                  <a:schemeClr val="tx2"/>
                </a:solidFill>
              </a:rPr>
              <a:t>choose</a:t>
            </a:r>
            <a:r>
              <a:rPr lang="cs-CZ" sz="2000" b="1" dirty="0">
                <a:solidFill>
                  <a:schemeClr val="tx2"/>
                </a:solidFill>
              </a:rPr>
              <a:t> a single enzyme </a:t>
            </a:r>
            <a:r>
              <a:rPr lang="cs-CZ" sz="2000" b="1" dirty="0" err="1">
                <a:solidFill>
                  <a:schemeClr val="tx2"/>
                </a:solidFill>
              </a:rPr>
              <a:t>family</a:t>
            </a:r>
            <a:endParaRPr lang="en-US" sz="2000" b="1" dirty="0">
              <a:solidFill>
                <a:schemeClr val="tx2"/>
              </a:solidFill>
            </a:endParaRPr>
          </a:p>
        </p:txBody>
      </p:sp>
      <p:pic>
        <p:nvPicPr>
          <p:cNvPr id="4" name="Obrázek 3" descr="Obsah obrázku Dopravní značka, cedule&#10;&#10;Obsah vygenerovaný umělou inteligencí může být nesprávný.">
            <a:extLst>
              <a:ext uri="{FF2B5EF4-FFF2-40B4-BE49-F238E27FC236}">
                <a16:creationId xmlns:a16="http://schemas.microsoft.com/office/drawing/2014/main" id="{E11746B4-BE92-B571-F125-4700C46183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43" y="1152246"/>
            <a:ext cx="1798040" cy="1348530"/>
          </a:xfrm>
          <a:prstGeom prst="rect">
            <a:avLst/>
          </a:prstGeom>
        </p:spPr>
      </p:pic>
      <p:sp>
        <p:nvSpPr>
          <p:cNvPr id="5" name="Řečová bublina: oválný bublinový popisek 4">
            <a:extLst>
              <a:ext uri="{FF2B5EF4-FFF2-40B4-BE49-F238E27FC236}">
                <a16:creationId xmlns:a16="http://schemas.microsoft.com/office/drawing/2014/main" id="{66BCBA76-4CE2-0D85-4A85-110C1B9B279A}"/>
              </a:ext>
            </a:extLst>
          </p:cNvPr>
          <p:cNvSpPr/>
          <p:nvPr/>
        </p:nvSpPr>
        <p:spPr>
          <a:xfrm>
            <a:off x="3387517" y="405479"/>
            <a:ext cx="2843867" cy="1881423"/>
          </a:xfrm>
          <a:prstGeom prst="wedgeEllipseCallout">
            <a:avLst>
              <a:gd name="adj1" fmla="val -94308"/>
              <a:gd name="adj2" fmla="val 2291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/>
              <a:t>Worry</a:t>
            </a:r>
            <a:r>
              <a:rPr lang="cs-CZ" dirty="0"/>
              <a:t> not </a:t>
            </a:r>
            <a:r>
              <a:rPr lang="cs-CZ" dirty="0" err="1"/>
              <a:t>good</a:t>
            </a:r>
            <a:r>
              <a:rPr lang="cs-CZ" dirty="0"/>
              <a:t> </a:t>
            </a:r>
            <a:r>
              <a:rPr lang="cs-CZ" dirty="0" err="1"/>
              <a:t>scientists</a:t>
            </a:r>
            <a:r>
              <a:rPr lang="cs-CZ" dirty="0"/>
              <a:t> </a:t>
            </a:r>
            <a:r>
              <a:rPr lang="cs-CZ" dirty="0" err="1"/>
              <a:t>your</a:t>
            </a:r>
            <a:r>
              <a:rPr lang="cs-CZ" dirty="0"/>
              <a:t> data </a:t>
            </a:r>
            <a:r>
              <a:rPr lang="cs-CZ" dirty="0" err="1"/>
              <a:t>is</a:t>
            </a:r>
            <a:r>
              <a:rPr lang="cs-CZ" dirty="0"/>
              <a:t> in </a:t>
            </a:r>
            <a:r>
              <a:rPr lang="cs-CZ" dirty="0" err="1"/>
              <a:t>good</a:t>
            </a:r>
            <a:r>
              <a:rPr lang="cs-CZ" dirty="0"/>
              <a:t> </a:t>
            </a:r>
            <a:r>
              <a:rPr lang="cs-CZ" dirty="0" err="1"/>
              <a:t>hands</a:t>
            </a:r>
            <a:endParaRPr lang="cs-CZ" dirty="0"/>
          </a:p>
        </p:txBody>
      </p:sp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466B82D7-2F57-D8CC-66FE-919D6E956647}"/>
              </a:ext>
            </a:extLst>
          </p:cNvPr>
          <p:cNvCxnSpPr>
            <a:cxnSpLocks/>
          </p:cNvCxnSpPr>
          <p:nvPr/>
        </p:nvCxnSpPr>
        <p:spPr>
          <a:xfrm flipV="1">
            <a:off x="1596705" y="2286902"/>
            <a:ext cx="283657" cy="875748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C9597D1D-59F0-7228-ADEB-325219BB8A5B}"/>
              </a:ext>
            </a:extLst>
          </p:cNvPr>
          <p:cNvSpPr txBox="1"/>
          <p:nvPr/>
        </p:nvSpPr>
        <p:spPr>
          <a:xfrm>
            <a:off x="367027" y="3206523"/>
            <a:ext cx="3688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>
                <a:solidFill>
                  <a:schemeClr val="tx2"/>
                </a:solidFill>
              </a:rPr>
              <a:t>Me</a:t>
            </a:r>
            <a:r>
              <a:rPr lang="cs-CZ" sz="2000" b="1" dirty="0">
                <a:solidFill>
                  <a:schemeClr val="tx2"/>
                </a:solidFill>
              </a:rPr>
              <a:t> </a:t>
            </a:r>
            <a:r>
              <a:rPr lang="cs-CZ" sz="2000" b="1" dirty="0" err="1">
                <a:solidFill>
                  <a:schemeClr val="tx2"/>
                </a:solidFill>
              </a:rPr>
              <a:t>supproting</a:t>
            </a:r>
            <a:r>
              <a:rPr lang="cs-CZ" sz="2000" b="1" dirty="0">
                <a:solidFill>
                  <a:schemeClr val="tx2"/>
                </a:solidFill>
              </a:rPr>
              <a:t> </a:t>
            </a:r>
            <a:r>
              <a:rPr lang="cs-CZ" sz="2000" b="1" dirty="0" err="1">
                <a:solidFill>
                  <a:schemeClr val="tx2"/>
                </a:solidFill>
              </a:rPr>
              <a:t>research</a:t>
            </a:r>
            <a:endParaRPr lang="en-US" sz="2000" b="1" dirty="0">
              <a:solidFill>
                <a:schemeClr val="tx2"/>
              </a:solidFill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5DF360A3-697C-8188-398E-5064AB96AEDC}"/>
              </a:ext>
            </a:extLst>
          </p:cNvPr>
          <p:cNvSpPr txBox="1"/>
          <p:nvPr/>
        </p:nvSpPr>
        <p:spPr>
          <a:xfrm>
            <a:off x="7670731" y="1152246"/>
            <a:ext cx="1731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>
                <a:solidFill>
                  <a:schemeClr val="tx2"/>
                </a:solidFill>
              </a:rPr>
              <a:t>The</a:t>
            </a:r>
            <a:r>
              <a:rPr lang="cs-CZ" sz="2400" b="1" dirty="0">
                <a:solidFill>
                  <a:schemeClr val="tx2"/>
                </a:solidFill>
              </a:rPr>
              <a:t> story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C5C7FE8E-39E9-3968-316F-B424C4B78977}"/>
              </a:ext>
            </a:extLst>
          </p:cNvPr>
          <p:cNvSpPr txBox="1"/>
          <p:nvPr/>
        </p:nvSpPr>
        <p:spPr>
          <a:xfrm>
            <a:off x="3942080" y="5697557"/>
            <a:ext cx="4287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tx2"/>
                </a:solidFill>
              </a:rPr>
              <a:t>Terpene </a:t>
            </a:r>
            <a:r>
              <a:rPr lang="cs-CZ" sz="2400" b="1" dirty="0" err="1">
                <a:solidFill>
                  <a:schemeClr val="tx2"/>
                </a:solidFill>
              </a:rPr>
              <a:t>synthases</a:t>
            </a:r>
            <a:r>
              <a:rPr lang="cs-CZ" sz="2400" b="1" dirty="0">
                <a:solidFill>
                  <a:schemeClr val="tx2"/>
                </a:solidFill>
              </a:rPr>
              <a:t> (TPS)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F5020F2-230B-1196-A544-F206BE404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0C75B-B036-4AE4-A634-10987699B383}" type="slidenum">
              <a:rPr lang="cs-CZ" smtClean="0"/>
              <a:t>2</a:t>
            </a:fld>
            <a:endParaRPr lang="cs-CZ" dirty="0"/>
          </a:p>
        </p:txBody>
      </p:sp>
      <p:pic>
        <p:nvPicPr>
          <p:cNvPr id="7" name="Obrázek 6" descr="Obsah obrázku Písmo, Grafika, logo, grafický design&#10;&#10;Obsah generovaný pomocí AI může být nesprávný.">
            <a:extLst>
              <a:ext uri="{FF2B5EF4-FFF2-40B4-BE49-F238E27FC236}">
                <a16:creationId xmlns:a16="http://schemas.microsoft.com/office/drawing/2014/main" id="{6D005918-1493-278F-C428-F366E7F22E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909" y="1581640"/>
            <a:ext cx="3407996" cy="126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02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3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příroda, venku, rostlina, tráva&#10;&#10;Popis byl vytvořen automaticky">
            <a:extLst>
              <a:ext uri="{FF2B5EF4-FFF2-40B4-BE49-F238E27FC236}">
                <a16:creationId xmlns:a16="http://schemas.microsoft.com/office/drawing/2014/main" id="{24973B39-E86E-2405-E8BB-04AD63834A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372" y="1141939"/>
            <a:ext cx="2404646" cy="1286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 descr="Obsah obrázku strom, rostlina, jehličnan, Borovice těžká&#10;&#10;Popis byl vytvořen automaticky">
            <a:extLst>
              <a:ext uri="{FF2B5EF4-FFF2-40B4-BE49-F238E27FC236}">
                <a16:creationId xmlns:a16="http://schemas.microsoft.com/office/drawing/2014/main" id="{4818622D-EC0A-DE48-0615-189B6381E8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807" y="957666"/>
            <a:ext cx="2857014" cy="1491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ek 8" descr="Obsah obrázku černá, tma&#10;&#10;Popis byl vytvořen automaticky">
            <a:extLst>
              <a:ext uri="{FF2B5EF4-FFF2-40B4-BE49-F238E27FC236}">
                <a16:creationId xmlns:a16="http://schemas.microsoft.com/office/drawing/2014/main" id="{70C7E723-33DA-A182-6E30-EF8C8F4D24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476" y="981075"/>
            <a:ext cx="1067601" cy="1286206"/>
          </a:xfrm>
          <a:prstGeom prst="rect">
            <a:avLst/>
          </a:prstGeom>
        </p:spPr>
      </p:pic>
      <p:pic>
        <p:nvPicPr>
          <p:cNvPr id="11" name="Obrázek 10" descr="Obsah obrázku černá, tma&#10;&#10;Popis byl vytvořen automaticky">
            <a:extLst>
              <a:ext uri="{FF2B5EF4-FFF2-40B4-BE49-F238E27FC236}">
                <a16:creationId xmlns:a16="http://schemas.microsoft.com/office/drawing/2014/main" id="{4A32960E-D0E2-4F42-033C-F986906158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134" y="2038960"/>
            <a:ext cx="1062955" cy="1241000"/>
          </a:xfrm>
          <a:prstGeom prst="rect">
            <a:avLst/>
          </a:prstGeom>
        </p:spPr>
      </p:pic>
      <p:pic>
        <p:nvPicPr>
          <p:cNvPr id="17" name="Obrázek 16" descr="Obsah obrázku černá, tma&#10;&#10;Popis byl vytvořen automaticky">
            <a:extLst>
              <a:ext uri="{FF2B5EF4-FFF2-40B4-BE49-F238E27FC236}">
                <a16:creationId xmlns:a16="http://schemas.microsoft.com/office/drawing/2014/main" id="{9A0B24D9-592D-CAE5-8987-E953424A0D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793" y="2242858"/>
            <a:ext cx="2125910" cy="1957609"/>
          </a:xfrm>
          <a:prstGeom prst="rect">
            <a:avLst/>
          </a:prstGeom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4BE4E84A-6421-489B-8659-CC87B3D864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54973" y="2955559"/>
            <a:ext cx="1069767" cy="6004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AA6ED31-8D0F-45F6-BFCB-175E90A08A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66888" y="2944081"/>
            <a:ext cx="1330542" cy="872836"/>
          </a:xfrm>
          <a:prstGeom prst="rect">
            <a:avLst/>
          </a:prstGeom>
        </p:spPr>
      </p:pic>
      <p:pic>
        <p:nvPicPr>
          <p:cNvPr id="21" name="Obrázek 20" descr="Obsah obrázku černá, tma&#10;&#10;Popis byl vytvořen automaticky">
            <a:extLst>
              <a:ext uri="{FF2B5EF4-FFF2-40B4-BE49-F238E27FC236}">
                <a16:creationId xmlns:a16="http://schemas.microsoft.com/office/drawing/2014/main" id="{EB63A62E-B4C2-309D-65FA-E8490DA4ED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31" y="2334977"/>
            <a:ext cx="2722018" cy="1841615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77EC605-B3EA-C121-4C66-DA041E9A8940}"/>
              </a:ext>
            </a:extLst>
          </p:cNvPr>
          <p:cNvSpPr txBox="1"/>
          <p:nvPr/>
        </p:nvSpPr>
        <p:spPr>
          <a:xfrm>
            <a:off x="-1" y="41228"/>
            <a:ext cx="59729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>
                <a:solidFill>
                  <a:schemeClr val="tx2"/>
                </a:solidFill>
              </a:rPr>
              <a:t>What</a:t>
            </a:r>
            <a:r>
              <a:rPr lang="cs-CZ" sz="3200" b="1" dirty="0">
                <a:solidFill>
                  <a:schemeClr val="tx2"/>
                </a:solidFill>
              </a:rPr>
              <a:t> are terpene </a:t>
            </a:r>
            <a:r>
              <a:rPr lang="cs-CZ" sz="3200" b="1" dirty="0" err="1">
                <a:solidFill>
                  <a:schemeClr val="tx2"/>
                </a:solidFill>
              </a:rPr>
              <a:t>synthases</a:t>
            </a:r>
            <a:r>
              <a:rPr lang="cs-CZ" sz="3200" b="1" dirty="0">
                <a:solidFill>
                  <a:schemeClr val="tx2"/>
                </a:solidFill>
              </a:rPr>
              <a:t>?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C0759CA-753C-5713-AAA8-E1B91EDB9F8D}"/>
              </a:ext>
            </a:extLst>
          </p:cNvPr>
          <p:cNvSpPr txBox="1"/>
          <p:nvPr/>
        </p:nvSpPr>
        <p:spPr>
          <a:xfrm>
            <a:off x="1929461" y="519410"/>
            <a:ext cx="1959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>
                <a:solidFill>
                  <a:schemeClr val="tx2"/>
                </a:solidFill>
              </a:rPr>
              <a:t>Terpenoids</a:t>
            </a:r>
            <a:endParaRPr lang="en-US" sz="2400" b="1" dirty="0">
              <a:solidFill>
                <a:schemeClr val="tx2"/>
              </a:solidFill>
            </a:endParaRPr>
          </a:p>
        </p:txBody>
      </p:sp>
      <p:pic>
        <p:nvPicPr>
          <p:cNvPr id="10" name="Obrázek 9" descr="Obsah obrázku černá, tma&#10;&#10;Popis byl vytvořen automaticky">
            <a:extLst>
              <a:ext uri="{FF2B5EF4-FFF2-40B4-BE49-F238E27FC236}">
                <a16:creationId xmlns:a16="http://schemas.microsoft.com/office/drawing/2014/main" id="{0EFE4D33-7FB5-1663-7E10-EF4FE10FBE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899" y="4639416"/>
            <a:ext cx="1892842" cy="1820752"/>
          </a:xfrm>
          <a:prstGeom prst="rect">
            <a:avLst/>
          </a:prstGeom>
        </p:spPr>
      </p:pic>
      <p:pic>
        <p:nvPicPr>
          <p:cNvPr id="12" name="Obrázek 11" descr="Obsah obrázku skica, diagram&#10;&#10;Popis byl vytvořen automaticky">
            <a:extLst>
              <a:ext uri="{FF2B5EF4-FFF2-40B4-BE49-F238E27FC236}">
                <a16:creationId xmlns:a16="http://schemas.microsoft.com/office/drawing/2014/main" id="{FB59A69F-0793-F11B-B95C-7D00A0C316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8686">
            <a:off x="8563033" y="4296010"/>
            <a:ext cx="2380914" cy="1943603"/>
          </a:xfrm>
          <a:prstGeom prst="rect">
            <a:avLst/>
          </a:prstGeom>
        </p:spPr>
      </p:pic>
      <p:pic>
        <p:nvPicPr>
          <p:cNvPr id="14" name="Obrázek 13" descr="Obsah obrázku diagram&#10;&#10;Popis byl vytvořen automaticky">
            <a:extLst>
              <a:ext uri="{FF2B5EF4-FFF2-40B4-BE49-F238E27FC236}">
                <a16:creationId xmlns:a16="http://schemas.microsoft.com/office/drawing/2014/main" id="{CF7EFD52-1AB9-7675-2624-D3BF6303B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251" y="4548505"/>
            <a:ext cx="2108605" cy="2002575"/>
          </a:xfrm>
          <a:prstGeom prst="rect">
            <a:avLst/>
          </a:prstGeom>
        </p:spPr>
      </p:pic>
      <p:pic>
        <p:nvPicPr>
          <p:cNvPr id="16" name="Obrázek 15" descr="Obsah obrázku diagram, skica, design, origami&#10;&#10;Popis byl vytvořen automaticky">
            <a:extLst>
              <a:ext uri="{FF2B5EF4-FFF2-40B4-BE49-F238E27FC236}">
                <a16:creationId xmlns:a16="http://schemas.microsoft.com/office/drawing/2014/main" id="{583035DF-9E33-F301-D727-3AA31C2C827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507" y="4612870"/>
            <a:ext cx="2108605" cy="2108605"/>
          </a:xfrm>
          <a:prstGeom prst="rect">
            <a:avLst/>
          </a:prstGeom>
        </p:spPr>
      </p:pic>
      <p:pic>
        <p:nvPicPr>
          <p:cNvPr id="8" name="Obrázek 7" descr="Obsah obrázku text, zelené, jídlo&#10;&#10;Obsah generovaný pomocí AI může být nesprávný.">
            <a:extLst>
              <a:ext uri="{FF2B5EF4-FFF2-40B4-BE49-F238E27FC236}">
                <a16:creationId xmlns:a16="http://schemas.microsoft.com/office/drawing/2014/main" id="{B94C88A5-A0AC-3176-8C35-506D1143927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042" y="1020478"/>
            <a:ext cx="1468646" cy="1468646"/>
          </a:xfrm>
          <a:prstGeom prst="rect">
            <a:avLst/>
          </a:prstGeom>
        </p:spPr>
      </p:pic>
      <p:pic>
        <p:nvPicPr>
          <p:cNvPr id="20" name="Obrázek 19" descr="Obsah obrázku snímek obrazovky, černá, design&#10;&#10;Obsah generovaný pomocí AI může být nesprávný.">
            <a:extLst>
              <a:ext uri="{FF2B5EF4-FFF2-40B4-BE49-F238E27FC236}">
                <a16:creationId xmlns:a16="http://schemas.microsoft.com/office/drawing/2014/main" id="{A3BD52A2-9EF4-921D-E313-4B57D1528D8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034" y="1042092"/>
            <a:ext cx="1211332" cy="1485900"/>
          </a:xfrm>
          <a:prstGeom prst="rect">
            <a:avLst/>
          </a:prstGeom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F57D078D-F787-BCDA-5CBB-A96D2D34DCC5}"/>
              </a:ext>
            </a:extLst>
          </p:cNvPr>
          <p:cNvSpPr txBox="1"/>
          <p:nvPr/>
        </p:nvSpPr>
        <p:spPr>
          <a:xfrm>
            <a:off x="3595910" y="545313"/>
            <a:ext cx="6609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b="1" dirty="0" err="1">
                <a:solidFill>
                  <a:schemeClr val="tx2"/>
                </a:solidFill>
              </a:rPr>
              <a:t>Largest</a:t>
            </a:r>
            <a:r>
              <a:rPr lang="cs-CZ" sz="2400" b="1" dirty="0">
                <a:solidFill>
                  <a:schemeClr val="tx2"/>
                </a:solidFill>
              </a:rPr>
              <a:t> </a:t>
            </a:r>
            <a:r>
              <a:rPr lang="cs-CZ" sz="2400" b="1" dirty="0" err="1">
                <a:solidFill>
                  <a:schemeClr val="tx2"/>
                </a:solidFill>
              </a:rPr>
              <a:t>class</a:t>
            </a:r>
            <a:r>
              <a:rPr lang="cs-CZ" sz="2400" b="1" dirty="0">
                <a:solidFill>
                  <a:schemeClr val="tx2"/>
                </a:solidFill>
              </a:rPr>
              <a:t> </a:t>
            </a:r>
            <a:r>
              <a:rPr lang="cs-CZ" sz="2400" b="1" dirty="0" err="1">
                <a:solidFill>
                  <a:schemeClr val="tx2"/>
                </a:solidFill>
              </a:rPr>
              <a:t>of</a:t>
            </a:r>
            <a:r>
              <a:rPr lang="cs-CZ" sz="2400" b="1" dirty="0">
                <a:solidFill>
                  <a:schemeClr val="tx2"/>
                </a:solidFill>
              </a:rPr>
              <a:t> natural </a:t>
            </a:r>
            <a:r>
              <a:rPr lang="cs-CZ" sz="2400" b="1" dirty="0" err="1">
                <a:solidFill>
                  <a:schemeClr val="tx2"/>
                </a:solidFill>
              </a:rPr>
              <a:t>products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0C58C8-AAD7-71D2-30DC-2A6417EFC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0C75B-B036-4AE4-A634-10987699B383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7401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tma&#10;&#10;Popis byl vytvořen automaticky">
            <a:extLst>
              <a:ext uri="{FF2B5EF4-FFF2-40B4-BE49-F238E27FC236}">
                <a16:creationId xmlns:a16="http://schemas.microsoft.com/office/drawing/2014/main" id="{05AA4794-DE1F-4671-C896-4B6C0C0C62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" t="39895" r="-1621" b="17932"/>
          <a:stretch/>
        </p:blipFill>
        <p:spPr>
          <a:xfrm>
            <a:off x="1950244" y="-268245"/>
            <a:ext cx="9403500" cy="6834907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A1D3258-BB9A-F454-A239-1C83260ACCB7}"/>
              </a:ext>
            </a:extLst>
          </p:cNvPr>
          <p:cNvSpPr txBox="1"/>
          <p:nvPr/>
        </p:nvSpPr>
        <p:spPr>
          <a:xfrm>
            <a:off x="5908365" y="1210411"/>
            <a:ext cx="58480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 err="1">
                <a:solidFill>
                  <a:schemeClr val="tx2"/>
                </a:solidFill>
              </a:rPr>
              <a:t>Terpenes</a:t>
            </a:r>
            <a:endParaRPr lang="cs-CZ" sz="2000" b="1" dirty="0">
              <a:solidFill>
                <a:schemeClr val="tx2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 err="1">
                <a:solidFill>
                  <a:schemeClr val="tx2"/>
                </a:solidFill>
              </a:rPr>
              <a:t>Compounds</a:t>
            </a:r>
            <a:r>
              <a:rPr lang="cs-CZ" sz="2000" b="1" dirty="0">
                <a:solidFill>
                  <a:schemeClr val="tx2"/>
                </a:solidFill>
              </a:rPr>
              <a:t> made </a:t>
            </a:r>
            <a:r>
              <a:rPr lang="cs-CZ" sz="2000" b="1" dirty="0" err="1">
                <a:solidFill>
                  <a:schemeClr val="tx2"/>
                </a:solidFill>
              </a:rPr>
              <a:t>from</a:t>
            </a:r>
            <a:r>
              <a:rPr lang="cs-CZ" sz="2000" b="1" dirty="0">
                <a:solidFill>
                  <a:schemeClr val="tx2"/>
                </a:solidFill>
              </a:rPr>
              <a:t> </a:t>
            </a:r>
            <a:r>
              <a:rPr lang="cs-CZ" sz="2000" b="1" dirty="0" err="1">
                <a:solidFill>
                  <a:schemeClr val="tx2"/>
                </a:solidFill>
              </a:rPr>
              <a:t>terpenes</a:t>
            </a:r>
            <a:r>
              <a:rPr lang="cs-CZ" sz="2000" b="1" dirty="0">
                <a:solidFill>
                  <a:schemeClr val="tx2"/>
                </a:solidFill>
              </a:rPr>
              <a:t> by </a:t>
            </a:r>
            <a:r>
              <a:rPr lang="cs-CZ" sz="2000" b="1" dirty="0" err="1">
                <a:solidFill>
                  <a:schemeClr val="tx2"/>
                </a:solidFill>
              </a:rPr>
              <a:t>special</a:t>
            </a:r>
            <a:r>
              <a:rPr lang="cs-CZ" sz="2000" b="1" dirty="0">
                <a:solidFill>
                  <a:schemeClr val="tx2"/>
                </a:solidFill>
              </a:rPr>
              <a:t> </a:t>
            </a:r>
            <a:r>
              <a:rPr lang="cs-CZ" sz="2000" b="1" dirty="0" err="1">
                <a:solidFill>
                  <a:schemeClr val="tx2"/>
                </a:solidFill>
              </a:rPr>
              <a:t>tailoring</a:t>
            </a:r>
            <a:r>
              <a:rPr lang="cs-CZ" sz="2000" b="1" dirty="0">
                <a:solidFill>
                  <a:schemeClr val="tx2"/>
                </a:solidFill>
              </a:rPr>
              <a:t> </a:t>
            </a:r>
            <a:r>
              <a:rPr lang="cs-CZ" sz="2000" b="1" dirty="0" err="1">
                <a:solidFill>
                  <a:schemeClr val="tx2"/>
                </a:solidFill>
              </a:rPr>
              <a:t>enzymes</a:t>
            </a:r>
            <a:endParaRPr lang="en-US" sz="2000" b="1" dirty="0">
              <a:solidFill>
                <a:schemeClr val="tx2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DE509D9-1172-5F71-95D0-B9C1C85A18B2}"/>
              </a:ext>
            </a:extLst>
          </p:cNvPr>
          <p:cNvSpPr txBox="1"/>
          <p:nvPr/>
        </p:nvSpPr>
        <p:spPr>
          <a:xfrm>
            <a:off x="1" y="41228"/>
            <a:ext cx="28606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tx2"/>
                </a:solidFill>
              </a:rPr>
              <a:t>Terpene </a:t>
            </a:r>
            <a:r>
              <a:rPr lang="cs-CZ" sz="3200" b="1" dirty="0" err="1">
                <a:solidFill>
                  <a:schemeClr val="tx2"/>
                </a:solidFill>
              </a:rPr>
              <a:t>synthases</a:t>
            </a:r>
            <a:r>
              <a:rPr lang="cs-CZ" sz="3200" b="1" dirty="0">
                <a:solidFill>
                  <a:schemeClr val="tx2"/>
                </a:solidFill>
              </a:rPr>
              <a:t> (TPS)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D2AACBB-55C0-201E-5F40-A1FB3AFE95F4}"/>
              </a:ext>
            </a:extLst>
          </p:cNvPr>
          <p:cNvSpPr txBox="1"/>
          <p:nvPr/>
        </p:nvSpPr>
        <p:spPr>
          <a:xfrm>
            <a:off x="6021811" y="579837"/>
            <a:ext cx="3688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>
                <a:solidFill>
                  <a:schemeClr val="tx2"/>
                </a:solidFill>
              </a:rPr>
              <a:t>Terpenoids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D9B26A3-5FA3-F2AE-87B4-F9E829C2E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0C75B-B036-4AE4-A634-10987699B383}" type="slidenum">
              <a:rPr lang="cs-CZ" smtClean="0"/>
              <a:t>4</a:t>
            </a:fld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484C277-04C8-6024-E4AE-13151EC61E7E}"/>
              </a:ext>
            </a:extLst>
          </p:cNvPr>
          <p:cNvSpPr txBox="1"/>
          <p:nvPr/>
        </p:nvSpPr>
        <p:spPr>
          <a:xfrm>
            <a:off x="-197795" y="5816498"/>
            <a:ext cx="6293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b="1" dirty="0" err="1">
                <a:solidFill>
                  <a:schemeClr val="tx2"/>
                </a:solidFill>
              </a:rPr>
              <a:t>Terpenes</a:t>
            </a:r>
            <a:r>
              <a:rPr lang="cs-CZ" sz="2400" b="1" dirty="0">
                <a:solidFill>
                  <a:schemeClr val="tx2"/>
                </a:solidFill>
              </a:rPr>
              <a:t> – </a:t>
            </a:r>
            <a:r>
              <a:rPr lang="cs-CZ" sz="2400" b="1" dirty="0" err="1">
                <a:solidFill>
                  <a:schemeClr val="tx2"/>
                </a:solidFill>
              </a:rPr>
              <a:t>carbon</a:t>
            </a:r>
            <a:r>
              <a:rPr lang="cs-CZ" sz="2400" b="1" dirty="0">
                <a:solidFill>
                  <a:schemeClr val="tx2"/>
                </a:solidFill>
              </a:rPr>
              <a:t> </a:t>
            </a:r>
            <a:r>
              <a:rPr lang="cs-CZ" sz="2400" b="1" dirty="0" err="1">
                <a:solidFill>
                  <a:schemeClr val="tx2"/>
                </a:solidFill>
              </a:rPr>
              <a:t>backbones</a:t>
            </a:r>
            <a:r>
              <a:rPr lang="cs-CZ" sz="2400" b="1" dirty="0">
                <a:solidFill>
                  <a:schemeClr val="tx2"/>
                </a:solidFill>
              </a:rPr>
              <a:t> </a:t>
            </a:r>
            <a:r>
              <a:rPr lang="cs-CZ" sz="2400" b="1" dirty="0" err="1">
                <a:solidFill>
                  <a:schemeClr val="tx2"/>
                </a:solidFill>
              </a:rPr>
              <a:t>of</a:t>
            </a:r>
            <a:r>
              <a:rPr lang="cs-CZ" sz="2400" b="1" dirty="0">
                <a:solidFill>
                  <a:schemeClr val="tx2"/>
                </a:solidFill>
              </a:rPr>
              <a:t> </a:t>
            </a:r>
            <a:r>
              <a:rPr lang="cs-CZ" sz="2400" b="1" dirty="0" err="1">
                <a:solidFill>
                  <a:schemeClr val="tx2"/>
                </a:solidFill>
              </a:rPr>
              <a:t>terpenoids</a:t>
            </a:r>
            <a:endParaRPr lang="cs-CZ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699331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ma&#10;&#10;Popis byl vytvořen automaticky">
            <a:extLst>
              <a:ext uri="{FF2B5EF4-FFF2-40B4-BE49-F238E27FC236}">
                <a16:creationId xmlns:a16="http://schemas.microsoft.com/office/drawing/2014/main" id="{2BDBE980-8295-F097-84D7-BA9DF67AD7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3" t="83991" r="33170" b="-541"/>
          <a:stretch/>
        </p:blipFill>
        <p:spPr>
          <a:xfrm>
            <a:off x="2216727" y="2414385"/>
            <a:ext cx="4556760" cy="2682240"/>
          </a:xfrm>
          <a:prstGeom prst="rect">
            <a:avLst/>
          </a:prstGeom>
        </p:spPr>
      </p:pic>
      <p:pic>
        <p:nvPicPr>
          <p:cNvPr id="5" name="Obrázek 4" descr="Obsah obrázku skica, diagram, design&#10;&#10;Popis byl vytvořen automaticky">
            <a:extLst>
              <a:ext uri="{FF2B5EF4-FFF2-40B4-BE49-F238E27FC236}">
                <a16:creationId xmlns:a16="http://schemas.microsoft.com/office/drawing/2014/main" id="{97AD8213-6B6F-952C-1BBE-7A0A68BD44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869" y="416560"/>
            <a:ext cx="2360321" cy="2356729"/>
          </a:xfrm>
          <a:prstGeom prst="rect">
            <a:avLst/>
          </a:prstGeom>
        </p:spPr>
      </p:pic>
      <p:pic>
        <p:nvPicPr>
          <p:cNvPr id="7" name="Obrázek 6" descr="Obsah obrázku snímek obrazovky, černá, diagram, design&#10;&#10;Popis byl vytvořen automaticky">
            <a:extLst>
              <a:ext uri="{FF2B5EF4-FFF2-40B4-BE49-F238E27FC236}">
                <a16:creationId xmlns:a16="http://schemas.microsoft.com/office/drawing/2014/main" id="{C8B4B94E-0092-D283-BAC1-92C1804CED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2" y="2580640"/>
            <a:ext cx="2078458" cy="1828800"/>
          </a:xfrm>
          <a:prstGeom prst="rect">
            <a:avLst/>
          </a:prstGeom>
        </p:spPr>
      </p:pic>
      <p:pic>
        <p:nvPicPr>
          <p:cNvPr id="9" name="Obrázek 8" descr="Obsah obrázku snímek obrazovky, řada/pruh, diagram, černá&#10;&#10;Popis byl vytvořen automaticky">
            <a:extLst>
              <a:ext uri="{FF2B5EF4-FFF2-40B4-BE49-F238E27FC236}">
                <a16:creationId xmlns:a16="http://schemas.microsoft.com/office/drawing/2014/main" id="{32072A18-89D0-3527-016E-DDA755A3EE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533" y="5866674"/>
            <a:ext cx="2770678" cy="735515"/>
          </a:xfrm>
          <a:prstGeom prst="rect">
            <a:avLst/>
          </a:prstGeom>
        </p:spPr>
      </p:pic>
      <p:pic>
        <p:nvPicPr>
          <p:cNvPr id="11" name="Obrázek 10" descr="Obsah obrázku skica, diagram&#10;&#10;Popis byl vytvořen automaticky">
            <a:extLst>
              <a:ext uri="{FF2B5EF4-FFF2-40B4-BE49-F238E27FC236}">
                <a16:creationId xmlns:a16="http://schemas.microsoft.com/office/drawing/2014/main" id="{0B79E6D2-8936-B8C6-02CC-4A6EF1D9F4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691" y="213685"/>
            <a:ext cx="2899520" cy="2366955"/>
          </a:xfrm>
          <a:prstGeom prst="rect">
            <a:avLst/>
          </a:prstGeom>
        </p:spPr>
      </p:pic>
      <p:pic>
        <p:nvPicPr>
          <p:cNvPr id="13" name="Obrázek 12" descr="Obsah obrázku diagram&#10;&#10;Popis byl vytvořen automaticky">
            <a:extLst>
              <a:ext uri="{FF2B5EF4-FFF2-40B4-BE49-F238E27FC236}">
                <a16:creationId xmlns:a16="http://schemas.microsoft.com/office/drawing/2014/main" id="{C0FD2F5E-C4FE-3A93-B0CD-FB606C3411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564" y="3755505"/>
            <a:ext cx="3177289" cy="3017520"/>
          </a:xfrm>
          <a:prstGeom prst="rect">
            <a:avLst/>
          </a:prstGeom>
        </p:spPr>
      </p:pic>
      <p:pic>
        <p:nvPicPr>
          <p:cNvPr id="15" name="Obrázek 14" descr="Obsah obrázku černá, tma&#10;&#10;Popis byl vytvořen automaticky">
            <a:extLst>
              <a:ext uri="{FF2B5EF4-FFF2-40B4-BE49-F238E27FC236}">
                <a16:creationId xmlns:a16="http://schemas.microsoft.com/office/drawing/2014/main" id="{7BD56D29-967F-01DA-E90A-819EDB8DCD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68" y="4478818"/>
            <a:ext cx="1536244" cy="1793565"/>
          </a:xfrm>
          <a:prstGeom prst="rect">
            <a:avLst/>
          </a:prstGeom>
        </p:spPr>
      </p:pic>
      <p:pic>
        <p:nvPicPr>
          <p:cNvPr id="17" name="Obrázek 16" descr="Obsah obrázku černá, pavučina&#10;&#10;Popis byl vytvořen automaticky">
            <a:extLst>
              <a:ext uri="{FF2B5EF4-FFF2-40B4-BE49-F238E27FC236}">
                <a16:creationId xmlns:a16="http://schemas.microsoft.com/office/drawing/2014/main" id="{DAE9823E-7C58-16D1-CD74-49DB739B7E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397" y="3102495"/>
            <a:ext cx="4593932" cy="2614815"/>
          </a:xfrm>
          <a:prstGeom prst="rect">
            <a:avLst/>
          </a:prstGeom>
        </p:spPr>
      </p:pic>
      <p:pic>
        <p:nvPicPr>
          <p:cNvPr id="19" name="Obrázek 18" descr="Obsah obrázku Symetrie, snímek obrazovky, vzor, diagram&#10;&#10;Popis byl vytvořen automaticky">
            <a:extLst>
              <a:ext uri="{FF2B5EF4-FFF2-40B4-BE49-F238E27FC236}">
                <a16:creationId xmlns:a16="http://schemas.microsoft.com/office/drawing/2014/main" id="{2DFEE9AB-3990-BC04-CDEB-3CC7722A86A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84" y="213685"/>
            <a:ext cx="3383555" cy="1969785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93CC0EE2-9851-E3A4-F407-C24B46F6AF13}"/>
              </a:ext>
            </a:extLst>
          </p:cNvPr>
          <p:cNvSpPr txBox="1"/>
          <p:nvPr/>
        </p:nvSpPr>
        <p:spPr>
          <a:xfrm>
            <a:off x="103748" y="55593"/>
            <a:ext cx="2694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>
                <a:solidFill>
                  <a:schemeClr val="tx2"/>
                </a:solidFill>
              </a:rPr>
              <a:t>Terpenes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2193D6B9-D8CE-DC50-1DA2-C382D7432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0C75B-B036-4AE4-A634-10987699B383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949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nímek obrazovky&#10;&#10;Popis byl vytvořen automaticky">
            <a:extLst>
              <a:ext uri="{FF2B5EF4-FFF2-40B4-BE49-F238E27FC236}">
                <a16:creationId xmlns:a16="http://schemas.microsoft.com/office/drawing/2014/main" id="{53CC86D0-C6F7-2975-8D4D-D271E4BA1D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861"/>
          <a:stretch/>
        </p:blipFill>
        <p:spPr>
          <a:xfrm>
            <a:off x="343432" y="1264822"/>
            <a:ext cx="3567562" cy="2994076"/>
          </a:xfrm>
          <a:prstGeom prst="rect">
            <a:avLst/>
          </a:prstGeom>
        </p:spPr>
      </p:pic>
      <p:pic>
        <p:nvPicPr>
          <p:cNvPr id="6" name="Obrázek 5" descr="Obsah obrázku tma&#10;&#10;Popis byl vytvořen automaticky">
            <a:extLst>
              <a:ext uri="{FF2B5EF4-FFF2-40B4-BE49-F238E27FC236}">
                <a16:creationId xmlns:a16="http://schemas.microsoft.com/office/drawing/2014/main" id="{0EC37B1F-6686-5067-721E-0C57412436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3" t="83991" r="33170" b="-541"/>
          <a:stretch/>
        </p:blipFill>
        <p:spPr>
          <a:xfrm>
            <a:off x="3754120" y="3445989"/>
            <a:ext cx="5732780" cy="3374479"/>
          </a:xfrm>
          <a:prstGeom prst="rect">
            <a:avLst/>
          </a:prstGeom>
        </p:spPr>
      </p:pic>
      <p:pic>
        <p:nvPicPr>
          <p:cNvPr id="10" name="Obrázek 9" descr="Obsah obrázku řada/pruh, design, umění&#10;&#10;Popis byl vytvořen automaticky se střední mírou spolehlivosti">
            <a:extLst>
              <a:ext uri="{FF2B5EF4-FFF2-40B4-BE49-F238E27FC236}">
                <a16:creationId xmlns:a16="http://schemas.microsoft.com/office/drawing/2014/main" id="{43E97CB6-7BBC-2BAB-B4FB-F81BD516A4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820" y="3617770"/>
            <a:ext cx="5049520" cy="3106178"/>
          </a:xfrm>
          <a:prstGeom prst="rect">
            <a:avLst/>
          </a:prstGeom>
        </p:spPr>
      </p:pic>
      <p:pic>
        <p:nvPicPr>
          <p:cNvPr id="12" name="Obrázek 11" descr="Obsah obrázku snímek obrazovky, Grafika, Barevnost, řada/pruh&#10;&#10;Popis byl vytvořen automaticky">
            <a:extLst>
              <a:ext uri="{FF2B5EF4-FFF2-40B4-BE49-F238E27FC236}">
                <a16:creationId xmlns:a16="http://schemas.microsoft.com/office/drawing/2014/main" id="{E73C86FD-0916-6931-1970-8E025CCDCB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820" y="976299"/>
            <a:ext cx="7428098" cy="1015061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2E588C5F-54CD-51C4-52AD-8E364E9EA1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772" y="2156872"/>
            <a:ext cx="6551044" cy="751313"/>
          </a:xfrm>
          <a:prstGeom prst="rect">
            <a:avLst/>
          </a:prstGeom>
        </p:spPr>
      </p:pic>
      <p:pic>
        <p:nvPicPr>
          <p:cNvPr id="7" name="Obrázek 6" descr="Obsah obrázku snímek obrazovky, řada/pruh, Grafika&#10;&#10;Popis byl vytvořen automaticky">
            <a:extLst>
              <a:ext uri="{FF2B5EF4-FFF2-40B4-BE49-F238E27FC236}">
                <a16:creationId xmlns:a16="http://schemas.microsoft.com/office/drawing/2014/main" id="{00AA1EB6-3135-EB48-767E-266D65BFE1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135" y="70117"/>
            <a:ext cx="4000265" cy="680225"/>
          </a:xfrm>
          <a:prstGeom prst="rect">
            <a:avLst/>
          </a:prstGeom>
        </p:spPr>
      </p:pic>
      <p:pic>
        <p:nvPicPr>
          <p:cNvPr id="9" name="Obrázek 8" descr="Obsah obrázku snímek obrazovky, diagram, řada/pruh, design&#10;&#10;Popis byl vytvořen automaticky">
            <a:extLst>
              <a:ext uri="{FF2B5EF4-FFF2-40B4-BE49-F238E27FC236}">
                <a16:creationId xmlns:a16="http://schemas.microsoft.com/office/drawing/2014/main" id="{DAA5E81B-483E-409B-BA45-4D34700715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994" y="75834"/>
            <a:ext cx="2427344" cy="539212"/>
          </a:xfrm>
          <a:prstGeom prst="rect">
            <a:avLst/>
          </a:prstGeom>
        </p:spPr>
      </p:pic>
      <p:pic>
        <p:nvPicPr>
          <p:cNvPr id="13" name="Obrázek 12" descr="Obsah obrázku Grafika, snímek obrazovky, Barevnost, řada/pruh&#10;&#10;Popis byl vytvořen automaticky">
            <a:extLst>
              <a:ext uri="{FF2B5EF4-FFF2-40B4-BE49-F238E27FC236}">
                <a16:creationId xmlns:a16="http://schemas.microsoft.com/office/drawing/2014/main" id="{5A60A471-5C6A-F3D2-75AB-47099A5D1D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885" y="3021878"/>
            <a:ext cx="5948039" cy="780265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78335DF3-17A6-D86D-57AC-0AB361520919}"/>
              </a:ext>
            </a:extLst>
          </p:cNvPr>
          <p:cNvSpPr txBox="1"/>
          <p:nvPr/>
        </p:nvSpPr>
        <p:spPr>
          <a:xfrm>
            <a:off x="4709160" y="615046"/>
            <a:ext cx="1563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tx2"/>
                </a:solidFill>
              </a:rPr>
              <a:t>mono-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9B34167C-6971-EC7C-1821-CF64E07C2AB6}"/>
              </a:ext>
            </a:extLst>
          </p:cNvPr>
          <p:cNvSpPr txBox="1"/>
          <p:nvPr/>
        </p:nvSpPr>
        <p:spPr>
          <a:xfrm>
            <a:off x="7923276" y="678005"/>
            <a:ext cx="1563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chemeClr val="tx2"/>
                </a:solidFill>
              </a:rPr>
              <a:t>sesqui</a:t>
            </a:r>
            <a:r>
              <a:rPr lang="cs-CZ" b="1" dirty="0">
                <a:solidFill>
                  <a:schemeClr val="tx2"/>
                </a:solidFill>
              </a:rPr>
              <a:t>-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C93A2EDA-E155-8280-71CA-040C4A840BC1}"/>
              </a:ext>
            </a:extLst>
          </p:cNvPr>
          <p:cNvSpPr txBox="1"/>
          <p:nvPr/>
        </p:nvSpPr>
        <p:spPr>
          <a:xfrm>
            <a:off x="6419323" y="1763733"/>
            <a:ext cx="1563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tx2"/>
                </a:solidFill>
              </a:rPr>
              <a:t>di-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ED3B173D-31BA-8AAB-2E29-A5C3DBA974E4}"/>
              </a:ext>
            </a:extLst>
          </p:cNvPr>
          <p:cNvSpPr txBox="1"/>
          <p:nvPr/>
        </p:nvSpPr>
        <p:spPr>
          <a:xfrm>
            <a:off x="6419323" y="2735833"/>
            <a:ext cx="1563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tx2"/>
                </a:solidFill>
              </a:rPr>
              <a:t>sester-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95977E55-2B1D-091E-4557-3403F6FAEA57}"/>
              </a:ext>
            </a:extLst>
          </p:cNvPr>
          <p:cNvSpPr txBox="1"/>
          <p:nvPr/>
        </p:nvSpPr>
        <p:spPr>
          <a:xfrm>
            <a:off x="9337040" y="3597520"/>
            <a:ext cx="1563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chemeClr val="tx2"/>
                </a:solidFill>
              </a:rPr>
              <a:t>tri</a:t>
            </a:r>
            <a:r>
              <a:rPr lang="cs-CZ" b="1" dirty="0">
                <a:solidFill>
                  <a:schemeClr val="tx2"/>
                </a:solidFill>
              </a:rPr>
              <a:t>-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1414C69-EE63-0695-9F07-F9EEE0D88D33}"/>
              </a:ext>
            </a:extLst>
          </p:cNvPr>
          <p:cNvSpPr txBox="1"/>
          <p:nvPr/>
        </p:nvSpPr>
        <p:spPr>
          <a:xfrm>
            <a:off x="1000646" y="4259877"/>
            <a:ext cx="2045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tx2"/>
                </a:solidFill>
              </a:rPr>
              <a:t>Isoprene </a:t>
            </a:r>
            <a:r>
              <a:rPr lang="cs-CZ" sz="2400" b="1" dirty="0" err="1">
                <a:solidFill>
                  <a:schemeClr val="tx2"/>
                </a:solidFill>
              </a:rPr>
              <a:t>units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2A12E73-2CB9-A344-BAFE-4D4B7A74C2E6}"/>
              </a:ext>
            </a:extLst>
          </p:cNvPr>
          <p:cNvSpPr txBox="1"/>
          <p:nvPr/>
        </p:nvSpPr>
        <p:spPr>
          <a:xfrm>
            <a:off x="10144622" y="3711497"/>
            <a:ext cx="2045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tx2"/>
                </a:solidFill>
              </a:rPr>
              <a:t>Terpene </a:t>
            </a:r>
            <a:r>
              <a:rPr lang="cs-CZ" sz="2400" b="1" dirty="0" err="1">
                <a:solidFill>
                  <a:schemeClr val="tx2"/>
                </a:solidFill>
              </a:rPr>
              <a:t>types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4E3A56E-E14B-45B3-6619-3A8EED8718E7}"/>
              </a:ext>
            </a:extLst>
          </p:cNvPr>
          <p:cNvSpPr txBox="1"/>
          <p:nvPr/>
        </p:nvSpPr>
        <p:spPr>
          <a:xfrm>
            <a:off x="202971" y="0"/>
            <a:ext cx="26946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tx2"/>
                </a:solidFill>
              </a:rPr>
              <a:t>Terpene </a:t>
            </a:r>
            <a:r>
              <a:rPr lang="cs-CZ" sz="3200" b="1" dirty="0" err="1">
                <a:solidFill>
                  <a:schemeClr val="tx2"/>
                </a:solidFill>
              </a:rPr>
              <a:t>substrates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EBCEDB69-4188-BC89-9BC0-43112EECF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0C75B-B036-4AE4-A634-10987699B383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7335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snímek obrazovky, Grafika, Barevnost, řada/pruh&#10;&#10;Popis byl vytvořen automaticky">
            <a:extLst>
              <a:ext uri="{FF2B5EF4-FFF2-40B4-BE49-F238E27FC236}">
                <a16:creationId xmlns:a16="http://schemas.microsoft.com/office/drawing/2014/main" id="{7E42030A-4B83-0289-E807-DD50A42199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76577" cy="488745"/>
          </a:xfrm>
          <a:prstGeom prst="rect">
            <a:avLst/>
          </a:prstGeom>
        </p:spPr>
      </p:pic>
      <p:pic>
        <p:nvPicPr>
          <p:cNvPr id="5" name="Obrázek 4" descr="Obsah obrázku řada/pruh, design, umění&#10;&#10;Popis byl vytvořen automaticky se střední mírou spolehlivosti">
            <a:extLst>
              <a:ext uri="{FF2B5EF4-FFF2-40B4-BE49-F238E27FC236}">
                <a16:creationId xmlns:a16="http://schemas.microsoft.com/office/drawing/2014/main" id="{3682CB4A-F4BD-A441-ED74-9175FA9F31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125" y="4491977"/>
            <a:ext cx="2399818" cy="1476232"/>
          </a:xfrm>
          <a:prstGeom prst="rect">
            <a:avLst/>
          </a:prstGeom>
        </p:spPr>
      </p:pic>
      <p:sp>
        <p:nvSpPr>
          <p:cNvPr id="11" name="Rovná se 10">
            <a:extLst>
              <a:ext uri="{FF2B5EF4-FFF2-40B4-BE49-F238E27FC236}">
                <a16:creationId xmlns:a16="http://schemas.microsoft.com/office/drawing/2014/main" id="{110A8EF8-1E30-B380-7DA3-11A76077DD2E}"/>
              </a:ext>
            </a:extLst>
          </p:cNvPr>
          <p:cNvSpPr/>
          <p:nvPr/>
        </p:nvSpPr>
        <p:spPr>
          <a:xfrm rot="5400000">
            <a:off x="1337812" y="402302"/>
            <a:ext cx="488745" cy="412206"/>
          </a:xfrm>
          <a:prstGeom prst="mathEqual">
            <a:avLst>
              <a:gd name="adj1" fmla="val 6672"/>
              <a:gd name="adj2" fmla="val 11760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3" name="Obrázek 12" descr="Obsah obrázku umění, nachový, Barevnost, světlo&#10;&#10;Popis byl vytvořen automaticky">
            <a:extLst>
              <a:ext uri="{FF2B5EF4-FFF2-40B4-BE49-F238E27FC236}">
                <a16:creationId xmlns:a16="http://schemas.microsoft.com/office/drawing/2014/main" id="{0AC4C8A8-6B97-772A-71C8-F9BDCD25E2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12" t="-253" r="-125" b="59156"/>
          <a:stretch/>
        </p:blipFill>
        <p:spPr>
          <a:xfrm>
            <a:off x="611357" y="491445"/>
            <a:ext cx="2575341" cy="2818435"/>
          </a:xfrm>
          <a:prstGeom prst="rect">
            <a:avLst/>
          </a:prstGeom>
        </p:spPr>
      </p:pic>
      <p:pic>
        <p:nvPicPr>
          <p:cNvPr id="14" name="Obrázek 13" descr="Obsah obrázku umění, nachový, Barevnost, světlo&#10;&#10;Popis byl vytvořen automaticky">
            <a:extLst>
              <a:ext uri="{FF2B5EF4-FFF2-40B4-BE49-F238E27FC236}">
                <a16:creationId xmlns:a16="http://schemas.microsoft.com/office/drawing/2014/main" id="{E35B36D5-2FB9-CCFF-3188-F93975C75A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9" t="71382" r="32378" b="3993"/>
          <a:stretch/>
        </p:blipFill>
        <p:spPr>
          <a:xfrm>
            <a:off x="4188849" y="1409362"/>
            <a:ext cx="2575341" cy="1688787"/>
          </a:xfrm>
          <a:prstGeom prst="rect">
            <a:avLst/>
          </a:prstGeom>
        </p:spPr>
      </p:pic>
      <p:pic>
        <p:nvPicPr>
          <p:cNvPr id="15" name="Obrázek 14" descr="Obsah obrázku umění, nachový, Barevnost, světlo&#10;&#10;Popis byl vytvořen automaticky">
            <a:extLst>
              <a:ext uri="{FF2B5EF4-FFF2-40B4-BE49-F238E27FC236}">
                <a16:creationId xmlns:a16="http://schemas.microsoft.com/office/drawing/2014/main" id="{DDC1289E-149D-02EE-6EC7-C22CD2B8D6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5" t="46472" r="32378" b="30237"/>
          <a:stretch/>
        </p:blipFill>
        <p:spPr>
          <a:xfrm>
            <a:off x="8066030" y="1397009"/>
            <a:ext cx="2998794" cy="1597306"/>
          </a:xfrm>
          <a:prstGeom prst="rect">
            <a:avLst/>
          </a:prstGeom>
        </p:spPr>
      </p:pic>
      <p:pic>
        <p:nvPicPr>
          <p:cNvPr id="16" name="Obrázek 15" descr="Obsah obrázku umění, nachový, Barevnost, světlo&#10;&#10;Popis byl vytvořen automaticky">
            <a:extLst>
              <a:ext uri="{FF2B5EF4-FFF2-40B4-BE49-F238E27FC236}">
                <a16:creationId xmlns:a16="http://schemas.microsoft.com/office/drawing/2014/main" id="{60C9FEAC-2B0D-FC4E-0E7A-7B71893E32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5" t="11805" r="32378" b="56296"/>
          <a:stretch/>
        </p:blipFill>
        <p:spPr>
          <a:xfrm>
            <a:off x="729803" y="4178636"/>
            <a:ext cx="2998794" cy="2187615"/>
          </a:xfrm>
          <a:prstGeom prst="rect">
            <a:avLst/>
          </a:prstGeom>
        </p:spPr>
      </p:pic>
      <p:pic>
        <p:nvPicPr>
          <p:cNvPr id="17" name="Obrázek 16" descr="Obsah obrázku umění, nachový, Barevnost, světlo&#10;&#10;Popis byl vytvořen automaticky">
            <a:extLst>
              <a:ext uri="{FF2B5EF4-FFF2-40B4-BE49-F238E27FC236}">
                <a16:creationId xmlns:a16="http://schemas.microsoft.com/office/drawing/2014/main" id="{95E062CE-DD01-C6B4-87B1-B906677FDC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8" t="16591" r="72041" b="56296"/>
          <a:stretch/>
        </p:blipFill>
        <p:spPr>
          <a:xfrm>
            <a:off x="3798298" y="4436997"/>
            <a:ext cx="2696901" cy="1859422"/>
          </a:xfrm>
          <a:prstGeom prst="rect">
            <a:avLst/>
          </a:prstGeom>
        </p:spPr>
      </p:pic>
      <p:pic>
        <p:nvPicPr>
          <p:cNvPr id="18" name="Obrázek 17" descr="Obsah obrázku umění, nachový, Barevnost, světlo&#10;&#10;Popis byl vytvořen automaticky">
            <a:extLst>
              <a:ext uri="{FF2B5EF4-FFF2-40B4-BE49-F238E27FC236}">
                <a16:creationId xmlns:a16="http://schemas.microsoft.com/office/drawing/2014/main" id="{2F1C732D-978D-52C9-BCDC-4CAB51A126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8" t="42506" r="72041" b="28802"/>
          <a:stretch/>
        </p:blipFill>
        <p:spPr>
          <a:xfrm>
            <a:off x="6515242" y="4163907"/>
            <a:ext cx="2696901" cy="1967696"/>
          </a:xfrm>
          <a:prstGeom prst="rect">
            <a:avLst/>
          </a:prstGeom>
        </p:spPr>
      </p:pic>
      <p:sp>
        <p:nvSpPr>
          <p:cNvPr id="19" name="Šipka: doprava 18">
            <a:extLst>
              <a:ext uri="{FF2B5EF4-FFF2-40B4-BE49-F238E27FC236}">
                <a16:creationId xmlns:a16="http://schemas.microsoft.com/office/drawing/2014/main" id="{7E26DDE5-DDBC-9852-BB16-1B7E60EDEC99}"/>
              </a:ext>
            </a:extLst>
          </p:cNvPr>
          <p:cNvSpPr/>
          <p:nvPr/>
        </p:nvSpPr>
        <p:spPr>
          <a:xfrm>
            <a:off x="3041340" y="2149826"/>
            <a:ext cx="1096503" cy="87291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Šipka: doprava 19">
            <a:extLst>
              <a:ext uri="{FF2B5EF4-FFF2-40B4-BE49-F238E27FC236}">
                <a16:creationId xmlns:a16="http://schemas.microsoft.com/office/drawing/2014/main" id="{30794DB2-5ED5-A429-4CCB-C406FBB2B59B}"/>
              </a:ext>
            </a:extLst>
          </p:cNvPr>
          <p:cNvSpPr/>
          <p:nvPr/>
        </p:nvSpPr>
        <p:spPr>
          <a:xfrm>
            <a:off x="6969527" y="2166464"/>
            <a:ext cx="1096503" cy="87291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Šipka: doprava 20">
            <a:extLst>
              <a:ext uri="{FF2B5EF4-FFF2-40B4-BE49-F238E27FC236}">
                <a16:creationId xmlns:a16="http://schemas.microsoft.com/office/drawing/2014/main" id="{87693AA6-954F-3AA4-D9CF-ECBDBF750627}"/>
              </a:ext>
            </a:extLst>
          </p:cNvPr>
          <p:cNvSpPr/>
          <p:nvPr/>
        </p:nvSpPr>
        <p:spPr>
          <a:xfrm>
            <a:off x="10950034" y="2149826"/>
            <a:ext cx="1096503" cy="87291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Šipka: doprava 21">
            <a:extLst>
              <a:ext uri="{FF2B5EF4-FFF2-40B4-BE49-F238E27FC236}">
                <a16:creationId xmlns:a16="http://schemas.microsoft.com/office/drawing/2014/main" id="{EF83D243-5257-03AF-8FFA-73D0185F07FF}"/>
              </a:ext>
            </a:extLst>
          </p:cNvPr>
          <p:cNvSpPr/>
          <p:nvPr/>
        </p:nvSpPr>
        <p:spPr>
          <a:xfrm>
            <a:off x="66560" y="5265169"/>
            <a:ext cx="638312" cy="81374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Šipka: doprava 22">
            <a:extLst>
              <a:ext uri="{FF2B5EF4-FFF2-40B4-BE49-F238E27FC236}">
                <a16:creationId xmlns:a16="http://schemas.microsoft.com/office/drawing/2014/main" id="{4CE9ECBC-6014-3B7E-369E-F6D503DF6C03}"/>
              </a:ext>
            </a:extLst>
          </p:cNvPr>
          <p:cNvSpPr/>
          <p:nvPr/>
        </p:nvSpPr>
        <p:spPr>
          <a:xfrm>
            <a:off x="3080562" y="5270780"/>
            <a:ext cx="638312" cy="81374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Šipka: doprava 23">
            <a:extLst>
              <a:ext uri="{FF2B5EF4-FFF2-40B4-BE49-F238E27FC236}">
                <a16:creationId xmlns:a16="http://schemas.microsoft.com/office/drawing/2014/main" id="{E64262BD-1F9C-295F-BB72-95B248DA0EDB}"/>
              </a:ext>
            </a:extLst>
          </p:cNvPr>
          <p:cNvSpPr/>
          <p:nvPr/>
        </p:nvSpPr>
        <p:spPr>
          <a:xfrm>
            <a:off x="6121527" y="5223169"/>
            <a:ext cx="638312" cy="81374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Šipka: doprava 24">
            <a:extLst>
              <a:ext uri="{FF2B5EF4-FFF2-40B4-BE49-F238E27FC236}">
                <a16:creationId xmlns:a16="http://schemas.microsoft.com/office/drawing/2014/main" id="{43E4FDFC-D726-CCB0-9E14-F54DF8BE8731}"/>
              </a:ext>
            </a:extLst>
          </p:cNvPr>
          <p:cNvSpPr/>
          <p:nvPr/>
        </p:nvSpPr>
        <p:spPr>
          <a:xfrm>
            <a:off x="8988236" y="5230093"/>
            <a:ext cx="638312" cy="81374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0A225D57-4FBC-AD78-2BFE-E765702AA605}"/>
              </a:ext>
            </a:extLst>
          </p:cNvPr>
          <p:cNvSpPr txBox="1"/>
          <p:nvPr/>
        </p:nvSpPr>
        <p:spPr>
          <a:xfrm>
            <a:off x="3746212" y="38863"/>
            <a:ext cx="5561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tx2"/>
                </a:solidFill>
              </a:rPr>
              <a:t>Terpene </a:t>
            </a:r>
            <a:r>
              <a:rPr lang="cs-CZ" sz="3200" b="1" dirty="0" err="1">
                <a:solidFill>
                  <a:schemeClr val="tx2"/>
                </a:solidFill>
              </a:rPr>
              <a:t>synthase</a:t>
            </a:r>
            <a:r>
              <a:rPr lang="cs-CZ" sz="3200" b="1" dirty="0">
                <a:solidFill>
                  <a:schemeClr val="tx2"/>
                </a:solidFill>
              </a:rPr>
              <a:t> </a:t>
            </a:r>
            <a:r>
              <a:rPr lang="cs-CZ" sz="3200" b="1" dirty="0" err="1">
                <a:solidFill>
                  <a:schemeClr val="tx2"/>
                </a:solidFill>
              </a:rPr>
              <a:t>reaction</a:t>
            </a:r>
            <a:endParaRPr lang="en-US" sz="32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671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032B7A-690F-8C96-120E-8A69B75370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47F6326A-C08B-5658-F8D1-9CC071C89F41}"/>
              </a:ext>
            </a:extLst>
          </p:cNvPr>
          <p:cNvSpPr txBox="1"/>
          <p:nvPr/>
        </p:nvSpPr>
        <p:spPr>
          <a:xfrm>
            <a:off x="103747" y="55593"/>
            <a:ext cx="5751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>
                <a:solidFill>
                  <a:schemeClr val="tx2"/>
                </a:solidFill>
              </a:rPr>
              <a:t>Why</a:t>
            </a:r>
            <a:r>
              <a:rPr lang="cs-CZ" sz="3200" b="1" dirty="0">
                <a:solidFill>
                  <a:schemeClr val="tx2"/>
                </a:solidFill>
              </a:rPr>
              <a:t> terpene </a:t>
            </a:r>
            <a:r>
              <a:rPr lang="cs-CZ" sz="3200" b="1" dirty="0" err="1">
                <a:solidFill>
                  <a:schemeClr val="tx2"/>
                </a:solidFill>
              </a:rPr>
              <a:t>synthases</a:t>
            </a:r>
            <a:r>
              <a:rPr lang="cs-CZ" sz="3200" b="1" dirty="0">
                <a:solidFill>
                  <a:schemeClr val="tx2"/>
                </a:solidFill>
              </a:rPr>
              <a:t>?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549F112-CE25-8584-B197-5BA96A26C821}"/>
              </a:ext>
            </a:extLst>
          </p:cNvPr>
          <p:cNvSpPr txBox="1"/>
          <p:nvPr/>
        </p:nvSpPr>
        <p:spPr>
          <a:xfrm>
            <a:off x="3081838" y="3025167"/>
            <a:ext cx="62937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b="1" dirty="0" err="1">
                <a:solidFill>
                  <a:schemeClr val="tx2"/>
                </a:solidFill>
              </a:rPr>
              <a:t>Terpenes</a:t>
            </a:r>
            <a:r>
              <a:rPr lang="cs-CZ" sz="2400" b="1" dirty="0">
                <a:solidFill>
                  <a:schemeClr val="tx2"/>
                </a:solidFill>
              </a:rPr>
              <a:t> are </a:t>
            </a:r>
            <a:r>
              <a:rPr lang="cs-CZ" sz="2400" b="1" dirty="0" err="1">
                <a:solidFill>
                  <a:schemeClr val="tx2"/>
                </a:solidFill>
              </a:rPr>
              <a:t>interesitng</a:t>
            </a:r>
            <a:endParaRPr lang="cs-CZ" sz="2400" b="1" dirty="0">
              <a:solidFill>
                <a:schemeClr val="tx2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b="1" dirty="0" err="1">
                <a:solidFill>
                  <a:schemeClr val="tx2"/>
                </a:solidFill>
              </a:rPr>
              <a:t>The</a:t>
            </a:r>
            <a:r>
              <a:rPr lang="cs-CZ" sz="2400" b="1" dirty="0">
                <a:solidFill>
                  <a:schemeClr val="tx2"/>
                </a:solidFill>
              </a:rPr>
              <a:t> </a:t>
            </a:r>
            <a:r>
              <a:rPr lang="cs-CZ" sz="2400" b="1" dirty="0" err="1">
                <a:solidFill>
                  <a:schemeClr val="tx2"/>
                </a:solidFill>
              </a:rPr>
              <a:t>reactions</a:t>
            </a:r>
            <a:r>
              <a:rPr lang="cs-CZ" sz="2400" b="1" dirty="0">
                <a:solidFill>
                  <a:schemeClr val="tx2"/>
                </a:solidFill>
              </a:rPr>
              <a:t> are </a:t>
            </a:r>
            <a:r>
              <a:rPr lang="cs-CZ" sz="2400" b="1" dirty="0" err="1">
                <a:solidFill>
                  <a:schemeClr val="tx2"/>
                </a:solidFill>
              </a:rPr>
              <a:t>complex</a:t>
            </a:r>
            <a:r>
              <a:rPr lang="cs-CZ" sz="2400" b="1" dirty="0">
                <a:solidFill>
                  <a:schemeClr val="tx2"/>
                </a:solidFill>
              </a:rPr>
              <a:t> </a:t>
            </a:r>
            <a:r>
              <a:rPr lang="cs-CZ" sz="2400" b="1" dirty="0" err="1">
                <a:solidFill>
                  <a:schemeClr val="tx2"/>
                </a:solidFill>
              </a:rPr>
              <a:t>yet</a:t>
            </a:r>
            <a:r>
              <a:rPr lang="cs-CZ" sz="2400" b="1" dirty="0">
                <a:solidFill>
                  <a:schemeClr val="tx2"/>
                </a:solidFill>
              </a:rPr>
              <a:t> </a:t>
            </a:r>
            <a:r>
              <a:rPr lang="cs-CZ" sz="2400" b="1" dirty="0" err="1">
                <a:solidFill>
                  <a:schemeClr val="tx2"/>
                </a:solidFill>
              </a:rPr>
              <a:t>organized</a:t>
            </a:r>
            <a:r>
              <a:rPr lang="cs-CZ" sz="2400" b="1" dirty="0">
                <a:solidFill>
                  <a:schemeClr val="tx2"/>
                </a:solidFill>
              </a:rPr>
              <a:t> – </a:t>
            </a:r>
            <a:r>
              <a:rPr lang="cs-CZ" sz="2400" b="1" dirty="0" err="1">
                <a:solidFill>
                  <a:schemeClr val="tx2"/>
                </a:solidFill>
              </a:rPr>
              <a:t>reaction</a:t>
            </a:r>
            <a:r>
              <a:rPr lang="cs-CZ" sz="2400" b="1" dirty="0">
                <a:solidFill>
                  <a:schemeClr val="tx2"/>
                </a:solidFill>
              </a:rPr>
              <a:t> </a:t>
            </a:r>
            <a:r>
              <a:rPr lang="cs-CZ" sz="2400" b="1" dirty="0" err="1">
                <a:solidFill>
                  <a:schemeClr val="tx2"/>
                </a:solidFill>
              </a:rPr>
              <a:t>mechanisms</a:t>
            </a:r>
            <a:endParaRPr lang="cs-CZ" sz="2400" b="1" dirty="0">
              <a:solidFill>
                <a:schemeClr val="tx2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b="1" dirty="0" err="1">
                <a:solidFill>
                  <a:schemeClr val="tx2"/>
                </a:solidFill>
              </a:rPr>
              <a:t>Defined</a:t>
            </a:r>
            <a:r>
              <a:rPr lang="cs-CZ" sz="2400" b="1" dirty="0">
                <a:solidFill>
                  <a:schemeClr val="tx2"/>
                </a:solidFill>
              </a:rPr>
              <a:t> set </a:t>
            </a:r>
            <a:r>
              <a:rPr lang="cs-CZ" sz="2400" b="1" dirty="0" err="1">
                <a:solidFill>
                  <a:schemeClr val="tx2"/>
                </a:solidFill>
              </a:rPr>
              <a:t>of</a:t>
            </a:r>
            <a:r>
              <a:rPr lang="cs-CZ" sz="2400" b="1" dirty="0">
                <a:solidFill>
                  <a:schemeClr val="tx2"/>
                </a:solidFill>
              </a:rPr>
              <a:t> </a:t>
            </a:r>
            <a:r>
              <a:rPr lang="cs-CZ" sz="2400" b="1" dirty="0" err="1">
                <a:solidFill>
                  <a:schemeClr val="tx2"/>
                </a:solidFill>
              </a:rPr>
              <a:t>substrates</a:t>
            </a:r>
            <a:endParaRPr lang="cs-CZ" sz="2400" b="1" dirty="0">
              <a:solidFill>
                <a:schemeClr val="tx2"/>
              </a:solidFill>
            </a:endParaRPr>
          </a:p>
        </p:txBody>
      </p:sp>
      <p:pic>
        <p:nvPicPr>
          <p:cNvPr id="6" name="Obrázek 5" descr="Obsah obrázku displej, snímek obrazovky, multimédia, obrazovka&#10;&#10;Popis byl vytvořen automaticky">
            <a:extLst>
              <a:ext uri="{FF2B5EF4-FFF2-40B4-BE49-F238E27FC236}">
                <a16:creationId xmlns:a16="http://schemas.microsoft.com/office/drawing/2014/main" id="{0C20CBF4-1500-C853-AB2D-FDEE50ACD7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379" y="827092"/>
            <a:ext cx="1731595" cy="1731595"/>
          </a:xfrm>
          <a:prstGeom prst="rect">
            <a:avLst/>
          </a:prstGeom>
        </p:spPr>
      </p:pic>
      <p:sp>
        <p:nvSpPr>
          <p:cNvPr id="8" name="Řečová bublina: oválný bublinový popisek 7">
            <a:extLst>
              <a:ext uri="{FF2B5EF4-FFF2-40B4-BE49-F238E27FC236}">
                <a16:creationId xmlns:a16="http://schemas.microsoft.com/office/drawing/2014/main" id="{1D0F28A1-4CB3-F3DD-9801-3D68B0954C9E}"/>
              </a:ext>
            </a:extLst>
          </p:cNvPr>
          <p:cNvSpPr/>
          <p:nvPr/>
        </p:nvSpPr>
        <p:spPr>
          <a:xfrm>
            <a:off x="5216916" y="1049799"/>
            <a:ext cx="2023641" cy="488444"/>
          </a:xfrm>
          <a:prstGeom prst="wedgeEllipseCallout">
            <a:avLst>
              <a:gd name="adj1" fmla="val -63019"/>
              <a:gd name="adj2" fmla="val 5934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 err="1"/>
              <a:t>Tell</a:t>
            </a:r>
            <a:r>
              <a:rPr lang="cs-CZ" sz="1600" dirty="0"/>
              <a:t> </a:t>
            </a:r>
            <a:r>
              <a:rPr lang="cs-CZ" sz="1600" dirty="0" err="1"/>
              <a:t>me</a:t>
            </a:r>
            <a:r>
              <a:rPr lang="cs-CZ" sz="1600" dirty="0"/>
              <a:t> </a:t>
            </a:r>
            <a:r>
              <a:rPr lang="cs-CZ" sz="1600" dirty="0" err="1"/>
              <a:t>you</a:t>
            </a:r>
            <a:r>
              <a:rPr lang="cs-CZ" sz="1600" dirty="0"/>
              <a:t> </a:t>
            </a:r>
            <a:r>
              <a:rPr lang="cs-CZ" sz="1600" dirty="0" err="1"/>
              <a:t>secrets</a:t>
            </a:r>
            <a:r>
              <a:rPr lang="cs-CZ" sz="1600" dirty="0"/>
              <a:t>!</a:t>
            </a:r>
            <a:endParaRPr lang="en-US" sz="16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B59D1B0-AAE5-9390-3580-3DF5E9F69D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7499" y="1155219"/>
            <a:ext cx="1362352" cy="107534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A0C6F87A-3902-D543-D36B-D9ABF1AD09AF}"/>
              </a:ext>
            </a:extLst>
          </p:cNvPr>
          <p:cNvSpPr txBox="1"/>
          <p:nvPr/>
        </p:nvSpPr>
        <p:spPr>
          <a:xfrm>
            <a:off x="4657726" y="2247682"/>
            <a:ext cx="3688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tx2"/>
                </a:solidFill>
              </a:rPr>
              <a:t>Enzyme </a:t>
            </a:r>
            <a:r>
              <a:rPr lang="cs-CZ" sz="2000" b="1" dirty="0" err="1">
                <a:solidFill>
                  <a:schemeClr val="tx2"/>
                </a:solidFill>
              </a:rPr>
              <a:t>function</a:t>
            </a:r>
            <a:r>
              <a:rPr lang="cs-CZ" sz="2000" b="1" dirty="0">
                <a:solidFill>
                  <a:schemeClr val="tx2"/>
                </a:solidFill>
              </a:rPr>
              <a:t> </a:t>
            </a:r>
            <a:r>
              <a:rPr lang="cs-CZ" sz="2000" b="1" dirty="0" err="1">
                <a:solidFill>
                  <a:schemeClr val="tx2"/>
                </a:solidFill>
              </a:rPr>
              <a:t>prediction</a:t>
            </a:r>
            <a:endParaRPr lang="en-US" sz="2000" b="1" dirty="0">
              <a:solidFill>
                <a:schemeClr val="tx2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89D8E3F-8B83-49BD-0108-B558925482B5}"/>
              </a:ext>
            </a:extLst>
          </p:cNvPr>
          <p:cNvSpPr txBox="1"/>
          <p:nvPr/>
        </p:nvSpPr>
        <p:spPr>
          <a:xfrm>
            <a:off x="2456505" y="5241116"/>
            <a:ext cx="7759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>
                <a:solidFill>
                  <a:schemeClr val="tx2"/>
                </a:solidFill>
              </a:rPr>
              <a:t>Machine</a:t>
            </a:r>
            <a:r>
              <a:rPr lang="cs-CZ" sz="2400" b="1" dirty="0">
                <a:solidFill>
                  <a:schemeClr val="tx2"/>
                </a:solidFill>
              </a:rPr>
              <a:t> learning </a:t>
            </a:r>
            <a:r>
              <a:rPr lang="cs-CZ" sz="2400" b="1" dirty="0" err="1">
                <a:solidFill>
                  <a:schemeClr val="tx2"/>
                </a:solidFill>
              </a:rPr>
              <a:t>requires</a:t>
            </a:r>
            <a:r>
              <a:rPr lang="cs-CZ" sz="2400" b="1" dirty="0">
                <a:solidFill>
                  <a:schemeClr val="tx2"/>
                </a:solidFill>
              </a:rPr>
              <a:t> data – </a:t>
            </a:r>
            <a:r>
              <a:rPr lang="cs-CZ" sz="2400" b="1" dirty="0" err="1">
                <a:solidFill>
                  <a:schemeClr val="tx2"/>
                </a:solidFill>
              </a:rPr>
              <a:t>where</a:t>
            </a:r>
            <a:r>
              <a:rPr lang="cs-CZ" sz="2400" b="1" dirty="0">
                <a:solidFill>
                  <a:schemeClr val="tx2"/>
                </a:solidFill>
              </a:rPr>
              <a:t> to </a:t>
            </a:r>
            <a:r>
              <a:rPr lang="cs-CZ" sz="2400" b="1" dirty="0" err="1">
                <a:solidFill>
                  <a:schemeClr val="tx2"/>
                </a:solidFill>
              </a:rPr>
              <a:t>find</a:t>
            </a:r>
            <a:r>
              <a:rPr lang="cs-CZ" sz="2400" b="1" dirty="0">
                <a:solidFill>
                  <a:schemeClr val="tx2"/>
                </a:solidFill>
              </a:rPr>
              <a:t> data?</a:t>
            </a:r>
            <a:endParaRPr lang="en-US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554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756A83-CED8-232E-FCEB-EDC7F7ADCD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C6E41236-8C62-5E56-2CBD-5D273D3EF3FE}"/>
              </a:ext>
            </a:extLst>
          </p:cNvPr>
          <p:cNvSpPr txBox="1"/>
          <p:nvPr/>
        </p:nvSpPr>
        <p:spPr>
          <a:xfrm>
            <a:off x="103747" y="55593"/>
            <a:ext cx="5751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>
                <a:solidFill>
                  <a:schemeClr val="tx2"/>
                </a:solidFill>
              </a:rPr>
              <a:t>Dataset</a:t>
            </a:r>
            <a:r>
              <a:rPr lang="cs-CZ" sz="3200" b="1" dirty="0">
                <a:solidFill>
                  <a:schemeClr val="tx2"/>
                </a:solidFill>
              </a:rPr>
              <a:t> </a:t>
            </a:r>
            <a:r>
              <a:rPr lang="cs-CZ" sz="3200" b="1" dirty="0" err="1">
                <a:solidFill>
                  <a:schemeClr val="tx2"/>
                </a:solidFill>
              </a:rPr>
              <a:t>construction</a:t>
            </a:r>
            <a:endParaRPr lang="en-US" sz="3200" b="1" dirty="0">
              <a:solidFill>
                <a:schemeClr val="tx2"/>
              </a:solidFill>
            </a:endParaRPr>
          </a:p>
        </p:txBody>
      </p:sp>
      <p:pic>
        <p:nvPicPr>
          <p:cNvPr id="6" name="Picture 10" descr="Diagram&#10;&#10;Description automatically generated">
            <a:extLst>
              <a:ext uri="{FF2B5EF4-FFF2-40B4-BE49-F238E27FC236}">
                <a16:creationId xmlns:a16="http://schemas.microsoft.com/office/drawing/2014/main" id="{8DD1FD49-F336-C94B-87AA-1F136668D6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5389" b="35351"/>
          <a:stretch/>
        </p:blipFill>
        <p:spPr>
          <a:xfrm>
            <a:off x="4787181" y="1652965"/>
            <a:ext cx="4186804" cy="3952594"/>
          </a:xfrm>
          <a:prstGeom prst="rect">
            <a:avLst/>
          </a:prstGeom>
        </p:spPr>
      </p:pic>
      <p:pic>
        <p:nvPicPr>
          <p:cNvPr id="7" name="Picture 2" descr="Diagram&#10;&#10;Description automatically generated">
            <a:extLst>
              <a:ext uri="{FF2B5EF4-FFF2-40B4-BE49-F238E27FC236}">
                <a16:creationId xmlns:a16="http://schemas.microsoft.com/office/drawing/2014/main" id="{C7501B35-CCF1-FB6E-EAFC-52C608B1C7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646" r="41172" b="31965"/>
          <a:stretch/>
        </p:blipFill>
        <p:spPr>
          <a:xfrm>
            <a:off x="8973985" y="1652965"/>
            <a:ext cx="2925240" cy="4159628"/>
          </a:xfrm>
          <a:prstGeom prst="rect">
            <a:avLst/>
          </a:prstGeom>
        </p:spPr>
      </p:pic>
      <p:pic>
        <p:nvPicPr>
          <p:cNvPr id="8" name="Obrázek 7" descr="Obsah obrázku text, rukopis, diagram&#10;&#10;Popis byl vytvořen automaticky">
            <a:extLst>
              <a:ext uri="{FF2B5EF4-FFF2-40B4-BE49-F238E27FC236}">
                <a16:creationId xmlns:a16="http://schemas.microsoft.com/office/drawing/2014/main" id="{45F3F34E-D3C9-B168-4D85-5165C3A96B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09" y="2135162"/>
            <a:ext cx="2397166" cy="2965010"/>
          </a:xfrm>
          <a:prstGeom prst="rect">
            <a:avLst/>
          </a:prstGeom>
        </p:spPr>
      </p:pic>
      <p:pic>
        <p:nvPicPr>
          <p:cNvPr id="9" name="Main graphic">
            <a:extLst>
              <a:ext uri="{FF2B5EF4-FFF2-40B4-BE49-F238E27FC236}">
                <a16:creationId xmlns:a16="http://schemas.microsoft.com/office/drawing/2014/main" id="{9B515D46-4128-C489-B02F-9B62387D59EA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702682" y="2753447"/>
            <a:ext cx="1996672" cy="3208550"/>
          </a:xfrm>
          <a:prstGeom prst="rect">
            <a:avLst/>
          </a:prstGeom>
          <a:ln>
            <a:noFill/>
          </a:ln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EA5F22BF-2118-66EA-5B40-8082C489D986}"/>
              </a:ext>
            </a:extLst>
          </p:cNvPr>
          <p:cNvSpPr txBox="1"/>
          <p:nvPr/>
        </p:nvSpPr>
        <p:spPr>
          <a:xfrm>
            <a:off x="296992" y="6083902"/>
            <a:ext cx="3627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cs-CZ" sz="2400" b="1" dirty="0" err="1">
                <a:solidFill>
                  <a:schemeClr val="tx2"/>
                </a:solidFill>
              </a:rPr>
              <a:t>Hundreds</a:t>
            </a:r>
            <a:r>
              <a:rPr lang="cs-CZ" sz="2400" b="1" dirty="0">
                <a:solidFill>
                  <a:schemeClr val="tx2"/>
                </a:solidFill>
              </a:rPr>
              <a:t> </a:t>
            </a:r>
            <a:r>
              <a:rPr lang="cs-CZ" sz="2400" b="1" dirty="0" err="1">
                <a:solidFill>
                  <a:schemeClr val="tx2"/>
                </a:solidFill>
              </a:rPr>
              <a:t>of</a:t>
            </a:r>
            <a:r>
              <a:rPr lang="cs-CZ" sz="2400" b="1" dirty="0">
                <a:solidFill>
                  <a:schemeClr val="tx2"/>
                </a:solidFill>
              </a:rPr>
              <a:t> </a:t>
            </a:r>
            <a:r>
              <a:rPr lang="cs-CZ" sz="2400" b="1" dirty="0" err="1">
                <a:solidFill>
                  <a:schemeClr val="tx2"/>
                </a:solidFill>
              </a:rPr>
              <a:t>papers</a:t>
            </a:r>
            <a:endParaRPr lang="cs-CZ" sz="2400" b="1" dirty="0">
              <a:solidFill>
                <a:schemeClr val="tx2"/>
              </a:solidFill>
            </a:endParaRPr>
          </a:p>
        </p:txBody>
      </p: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D8D8A962-B09C-1E6D-A253-FCFF01750E0D}"/>
              </a:ext>
            </a:extLst>
          </p:cNvPr>
          <p:cNvCxnSpPr>
            <a:stCxn id="9" idx="3"/>
          </p:cNvCxnSpPr>
          <p:nvPr/>
        </p:nvCxnSpPr>
        <p:spPr>
          <a:xfrm>
            <a:off x="3699354" y="4357722"/>
            <a:ext cx="962847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5D5A8311-D655-FC19-0899-FAA09FFD0C0E}"/>
              </a:ext>
            </a:extLst>
          </p:cNvPr>
          <p:cNvSpPr txBox="1"/>
          <p:nvPr/>
        </p:nvSpPr>
        <p:spPr>
          <a:xfrm>
            <a:off x="7905575" y="5581760"/>
            <a:ext cx="2625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cs-CZ" sz="2400" b="1" dirty="0" err="1">
                <a:solidFill>
                  <a:schemeClr val="tx2"/>
                </a:solidFill>
              </a:rPr>
              <a:t>Dataset</a:t>
            </a:r>
            <a:r>
              <a:rPr lang="cs-CZ" sz="2400" b="1" dirty="0">
                <a:solidFill>
                  <a:schemeClr val="tx2"/>
                </a:solidFill>
              </a:rPr>
              <a:t>!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D2693E9-20B0-1B5C-F3A5-E7A5308F5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0C75B-B036-4AE4-A634-10987699B383}" type="slidenum">
              <a:rPr lang="cs-CZ" smtClean="0"/>
              <a:t>9</a:t>
            </a:fld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A791E73-78C5-B0C4-B842-53D637A8D43A}"/>
              </a:ext>
            </a:extLst>
          </p:cNvPr>
          <p:cNvSpPr txBox="1"/>
          <p:nvPr/>
        </p:nvSpPr>
        <p:spPr>
          <a:xfrm>
            <a:off x="2110683" y="564091"/>
            <a:ext cx="8907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b="1" dirty="0" err="1">
                <a:solidFill>
                  <a:schemeClr val="tx2"/>
                </a:solidFill>
              </a:rPr>
              <a:t>Previously</a:t>
            </a:r>
            <a:r>
              <a:rPr lang="cs-CZ" sz="2400" b="1" dirty="0">
                <a:solidFill>
                  <a:schemeClr val="tx2"/>
                </a:solidFill>
              </a:rPr>
              <a:t> – no </a:t>
            </a:r>
            <a:r>
              <a:rPr lang="cs-CZ" sz="2400" b="1" dirty="0" err="1">
                <a:solidFill>
                  <a:schemeClr val="tx2"/>
                </a:solidFill>
              </a:rPr>
              <a:t>unified</a:t>
            </a:r>
            <a:r>
              <a:rPr lang="cs-CZ" sz="2400" b="1" dirty="0">
                <a:solidFill>
                  <a:schemeClr val="tx2"/>
                </a:solidFill>
              </a:rPr>
              <a:t> source </a:t>
            </a:r>
            <a:r>
              <a:rPr lang="cs-CZ" sz="2400" b="1" dirty="0" err="1">
                <a:solidFill>
                  <a:schemeClr val="tx2"/>
                </a:solidFill>
              </a:rPr>
              <a:t>for</a:t>
            </a:r>
            <a:r>
              <a:rPr lang="cs-CZ" sz="2400" b="1" dirty="0">
                <a:solidFill>
                  <a:schemeClr val="tx2"/>
                </a:solidFill>
              </a:rPr>
              <a:t> terpene </a:t>
            </a:r>
            <a:r>
              <a:rPr lang="cs-CZ" sz="2400" b="1" dirty="0" err="1">
                <a:solidFill>
                  <a:schemeClr val="tx2"/>
                </a:solidFill>
              </a:rPr>
              <a:t>synthases</a:t>
            </a:r>
            <a:endParaRPr lang="cs-CZ" sz="2400" b="1" dirty="0">
              <a:solidFill>
                <a:schemeClr val="tx2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144228E-DD7B-4E0B-9C6B-41AC70973EC4}"/>
              </a:ext>
            </a:extLst>
          </p:cNvPr>
          <p:cNvSpPr txBox="1"/>
          <p:nvPr/>
        </p:nvSpPr>
        <p:spPr>
          <a:xfrm>
            <a:off x="6777842" y="6001935"/>
            <a:ext cx="4575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cs-CZ" sz="2400" b="1" dirty="0" err="1">
                <a:solidFill>
                  <a:schemeClr val="tx2"/>
                </a:solidFill>
              </a:rPr>
              <a:t>Reactions</a:t>
            </a:r>
            <a:r>
              <a:rPr lang="cs-CZ" sz="2400" b="1" dirty="0">
                <a:solidFill>
                  <a:schemeClr val="tx2"/>
                </a:solidFill>
              </a:rPr>
              <a:t> and </a:t>
            </a:r>
            <a:r>
              <a:rPr lang="cs-CZ" sz="2400" b="1" dirty="0" err="1">
                <a:solidFill>
                  <a:schemeClr val="tx2"/>
                </a:solidFill>
              </a:rPr>
              <a:t>mechanism</a:t>
            </a:r>
            <a:endParaRPr lang="cs-CZ" sz="2400" b="1" dirty="0">
              <a:solidFill>
                <a:schemeClr val="tx2"/>
              </a:solidFill>
            </a:endParaRPr>
          </a:p>
        </p:txBody>
      </p:sp>
      <p:pic>
        <p:nvPicPr>
          <p:cNvPr id="11" name="Obrázek 10" descr="Obsah obrázku Dopravní značka, cedule&#10;&#10;Obsah vygenerovaný umělou inteligencí může být nesprávný.">
            <a:extLst>
              <a:ext uri="{FF2B5EF4-FFF2-40B4-BE49-F238E27FC236}">
                <a16:creationId xmlns:a16="http://schemas.microsoft.com/office/drawing/2014/main" id="{9F2A0110-45BA-2AA6-862A-4781C62679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39" y="584388"/>
            <a:ext cx="1798040" cy="134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05517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Belge" ma:contentTypeID="0x010100C0F489EE3E9E97448278FAACC0CF7ABF" ma:contentTypeVersion="1" ma:contentTypeDescription="Yeni belge oluşturun." ma:contentTypeScope="" ma:versionID="b5cb833fe81ce9dcec71020e40dcb5af">
  <xsd:schema xmlns:xsd="http://www.w3.org/2001/XMLSchema" xmlns:xs="http://www.w3.org/2001/XMLSchema" xmlns:p="http://schemas.microsoft.com/office/2006/metadata/properties" xmlns:ns3="b90e56d3-5236-42ce-a2d4-fa9085771ff6" targetNamespace="http://schemas.microsoft.com/office/2006/metadata/properties" ma:root="true" ma:fieldsID="140cda3cf00953f9f326739c4a13c250" ns3:_="">
    <xsd:import namespace="b90e56d3-5236-42ce-a2d4-fa9085771ff6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0e56d3-5236-42ce-a2d4-fa9085771ff6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İçerik Türü"/>
        <xsd:element ref="dc:title" minOccurs="0" maxOccurs="1" ma:index="4" ma:displayName="Başlı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C398B81-0F97-4159-B9AA-ECF35B5C51B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B5FE27F-1C4C-4990-BCB0-8C1C6F13C21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90e56d3-5236-42ce-a2d4-fa9085771f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854DA69-282C-401F-844F-4B33AAE00EB4}">
  <ds:schemaRefs>
    <ds:schemaRef ds:uri="http://schemas.microsoft.com/office/2006/documentManagement/types"/>
    <ds:schemaRef ds:uri="http://www.w3.org/XML/1998/namespace"/>
    <ds:schemaRef ds:uri="b90e56d3-5236-42ce-a2d4-fa9085771ff6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purl.org/dc/terms/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1503</TotalTime>
  <Words>824</Words>
  <Application>Microsoft Office PowerPoint</Application>
  <PresentationFormat>Širokoúhlá obrazovka</PresentationFormat>
  <Paragraphs>141</Paragraphs>
  <Slides>19</Slides>
  <Notes>19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3" baseType="lpstr">
      <vt:lpstr>Aptos</vt:lpstr>
      <vt:lpstr>Aptos Display</vt:lpstr>
      <vt:lpstr>Arial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Martin Engst</dc:creator>
  <cp:lastModifiedBy>Martin Engst</cp:lastModifiedBy>
  <cp:revision>16</cp:revision>
  <dcterms:created xsi:type="dcterms:W3CDTF">2025-06-02T10:44:57Z</dcterms:created>
  <dcterms:modified xsi:type="dcterms:W3CDTF">2025-06-10T06:37:50Z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0x010100C0F489EE3E9E97448278FAACC0CF7ABF</vt:lpwstr>
  </property>
</Properties>
</file>