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88" r:id="rId8"/>
    <p:sldId id="289" r:id="rId9"/>
    <p:sldId id="264" r:id="rId10"/>
    <p:sldId id="29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1" r:id="rId27"/>
    <p:sldId id="292" r:id="rId28"/>
    <p:sldId id="293" r:id="rId29"/>
    <p:sldId id="284" r:id="rId30"/>
    <p:sldId id="285" r:id="rId31"/>
    <p:sldId id="286" r:id="rId32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59018-C2BD-015B-BEAC-3FB8511C8B1E}" v="574" dt="2025-06-09T15:04:38.766"/>
    <p1510:client id="{D36A2098-82BA-D911-68A8-36C5031A62B9}" v="444" dt="2025-06-10T07:27:06.651"/>
    <p1510:client id="{FD0594A1-C025-E2EF-F75F-26C4BEE06C1B}" v="222" dt="2025-06-09T15:10:15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ýchoz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12C43E-0BEE-47F0-9661-00F68ECC5CDB}" type="slidenum">
              <a:t>‹#›</a:t>
            </a:fld>
            <a:endParaRPr/>
          </a:p>
        </p:txBody>
      </p:sp>
      <p:sp>
        <p:nvSpPr>
          <p:cNvPr id="4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ýchoz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BEE62F-7578-401F-AF09-4F082F1393F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&lt;zápatí&gt;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1232C9D-51DC-45C0-A6C0-9726A92F17DD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9071640" cy="164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600" b="1">
                <a:latin typeface="Calibri"/>
                <a:ea typeface="Calibri"/>
                <a:cs typeface="Calibri"/>
              </a:rPr>
              <a:t>Analyzing Retrotransposons in RNA Data</a:t>
            </a:r>
            <a:br>
              <a:rPr lang="en-US" sz="3600" b="1">
                <a:latin typeface="Calibri"/>
                <a:ea typeface="Calibri"/>
                <a:cs typeface="Calibri"/>
              </a:rPr>
            </a:br>
            <a:br>
              <a:rPr lang="en-US" sz="3600" b="1">
                <a:latin typeface="Calibri"/>
                <a:ea typeface="Calibri"/>
                <a:cs typeface="Calibri"/>
              </a:rPr>
            </a:br>
            <a:r>
              <a:rPr lang="en-US" sz="3600" b="1">
                <a:solidFill>
                  <a:srgbClr val="007BFF"/>
                </a:solidFill>
                <a:latin typeface="Calibri"/>
                <a:ea typeface="Calibri"/>
                <a:cs typeface="Calibri"/>
              </a:rPr>
              <a:t>Can I Hand It Over to AI or Do I Still Have to Work?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Pavel Ostašov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60" y="3979073"/>
            <a:ext cx="9071640" cy="101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15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Faculty of Medicine in Pilsen, Laboratory of Tumour Biology and Immunotherapy</a:t>
            </a:r>
            <a:endParaRPr lang="en-US" sz="15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5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15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ENBIK 2025</a:t>
            </a:r>
            <a:endParaRPr lang="en-US" sz="15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468360" y="4685760"/>
            <a:ext cx="2880000" cy="714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5CD47-D3F4-B929-69D8-63F563FBC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>
            <a:extLst>
              <a:ext uri="{FF2B5EF4-FFF2-40B4-BE49-F238E27FC236}">
                <a16:creationId xmlns:a16="http://schemas.microsoft.com/office/drawing/2014/main" id="{2AB9B758-86FA-88A5-1D3C-F7E84C97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But which AI?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4" name="PlaceHolder 2">
            <a:extLst>
              <a:ext uri="{FF2B5EF4-FFF2-40B4-BE49-F238E27FC236}">
                <a16:creationId xmlns:a16="http://schemas.microsoft.com/office/drawing/2014/main" id="{A1C733AA-9D15-E9FB-8428-5E3FE1D79D5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8000" y="1362600"/>
            <a:ext cx="6192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795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3200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Cloud based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endParaRPr lang="en-US" sz="3200" spc="-1">
              <a:solidFill>
                <a:srgbClr val="212121"/>
              </a:solidFill>
              <a:latin typeface="Calibri"/>
              <a:ea typeface="Calibri"/>
              <a:cs typeface="Calibri"/>
            </a:endParaRPr>
          </a:p>
          <a:p>
            <a:pPr marL="431800">
              <a:spcBef>
                <a:spcPts val="1417"/>
              </a:spcBef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ChatGPT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>
              <a:spcBef>
                <a:spcPts val="1417"/>
              </a:spcBef>
            </a:pPr>
            <a:r>
              <a:rPr lang="en-US" sz="3200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Claude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>
              <a:spcBef>
                <a:spcPts val="1417"/>
              </a:spcBef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Gemini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5" name="PlaceHolder 3">
            <a:extLst>
              <a:ext uri="{FF2B5EF4-FFF2-40B4-BE49-F238E27FC236}">
                <a16:creationId xmlns:a16="http://schemas.microsoft.com/office/drawing/2014/main" id="{85EDB452-E2AE-9350-90B7-6DF4A750703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148000" y="1362960"/>
            <a:ext cx="6192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0">
              <a:spcBef>
                <a:spcPts val="1417"/>
              </a:spcBef>
              <a:buNone/>
            </a:pPr>
            <a:r>
              <a:rPr lang="en-US" sz="3200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Local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0">
              <a:spcBef>
                <a:spcPts val="1417"/>
              </a:spcBef>
              <a:buNone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DeepSeek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0">
              <a:spcBef>
                <a:spcPts val="1417"/>
              </a:spcBef>
              <a:buNone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Qwen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0">
              <a:spcBef>
                <a:spcPts val="1417"/>
              </a:spcBef>
              <a:buNone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Gemma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9CECF03-6396-3343-956A-76245EF38C1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3413989" y="2622960"/>
            <a:ext cx="454373" cy="444771"/>
          </a:xfrm>
          <a:prstGeom prst="rect">
            <a:avLst/>
          </a:prstGeom>
          <a:ln w="0"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01A97B-A593-1F1B-9C3A-9542D03E911F}"/>
              </a:ext>
            </a:extLst>
          </p:cNvPr>
          <p:cNvPicPr/>
          <p:nvPr/>
        </p:nvPicPr>
        <p:blipFill>
          <a:blip r:embed="rId4">
            <a:alphaModFix amt="80000"/>
          </a:blip>
          <a:stretch/>
        </p:blipFill>
        <p:spPr>
          <a:xfrm>
            <a:off x="3325528" y="3827172"/>
            <a:ext cx="632667" cy="666127"/>
          </a:xfrm>
          <a:prstGeom prst="rect">
            <a:avLst/>
          </a:prstGeom>
          <a:ln w="0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078F40-5536-3903-8EE8-4CD84DD0B2A5}"/>
              </a:ext>
            </a:extLst>
          </p:cNvPr>
          <p:cNvPicPr/>
          <p:nvPr/>
        </p:nvPicPr>
        <p:blipFill>
          <a:blip r:embed="rId5">
            <a:alphaModFix amt="80000"/>
          </a:blip>
          <a:srcRect r="64754"/>
          <a:stretch/>
        </p:blipFill>
        <p:spPr>
          <a:xfrm>
            <a:off x="7701747" y="3110863"/>
            <a:ext cx="569771" cy="558065"/>
          </a:xfrm>
          <a:prstGeom prst="rect">
            <a:avLst/>
          </a:prstGeom>
          <a:ln w="0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516990-0A35-E44A-B3C0-037B94B95D0F}"/>
              </a:ext>
            </a:extLst>
          </p:cNvPr>
          <p:cNvPicPr/>
          <p:nvPr/>
        </p:nvPicPr>
        <p:blipFill>
          <a:blip r:embed="rId6">
            <a:alphaModFix amt="80000"/>
          </a:blip>
          <a:stretch/>
        </p:blipFill>
        <p:spPr>
          <a:xfrm>
            <a:off x="7740000" y="2520000"/>
            <a:ext cx="493555" cy="512661"/>
          </a:xfrm>
          <a:prstGeom prst="rect">
            <a:avLst/>
          </a:prstGeom>
          <a:ln w="0"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9B13A0-2226-E3E5-75F0-6D2C2495F721}"/>
              </a:ext>
            </a:extLst>
          </p:cNvPr>
          <p:cNvPicPr/>
          <p:nvPr/>
        </p:nvPicPr>
        <p:blipFill>
          <a:blip r:embed="rId7">
            <a:alphaModFix amt="80000"/>
          </a:blip>
          <a:stretch/>
        </p:blipFill>
        <p:spPr>
          <a:xfrm>
            <a:off x="7732828" y="3848612"/>
            <a:ext cx="506108" cy="515646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8E78FB-5558-6652-996F-BEEB01D78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633" y="3184494"/>
            <a:ext cx="593590" cy="59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3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4953485" y="1221497"/>
            <a:ext cx="6192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774700" indent="-342900">
              <a:spcBef>
                <a:spcPts val="1417"/>
              </a:spcBef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DeepSeek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r1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 indent="-323850">
              <a:spcBef>
                <a:spcPts val="400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70b – reasoning, llama distill 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Thinks. A lot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74700" indent="-342900">
              <a:spcBef>
                <a:spcPts val="1417"/>
              </a:spcBef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Qwen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3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32b - both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74700" indent="-342900">
              <a:spcBef>
                <a:spcPts val="1417"/>
              </a:spcBef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Gemma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3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27b - non-reasoning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74700" indent="-342900">
              <a:spcBef>
                <a:spcPts val="1417"/>
              </a:spcBef>
              <a:buFont typeface="Arial"/>
              <a:buChar char="•"/>
            </a:pP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What are </a:t>
            </a:r>
            <a:r>
              <a:rPr lang="en-US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the differences</a:t>
            </a:r>
            <a:r>
              <a:rPr lang="en-US" sz="44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?</a:t>
            </a:r>
            <a:endParaRPr lang="en-US" sz="44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8000" y="1362600"/>
            <a:ext cx="6192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330"/>
          </a:bodyPr>
          <a:lstStyle/>
          <a:p>
            <a:pPr marL="774700" indent="-342900">
              <a:spcBef>
                <a:spcPts val="1417"/>
              </a:spcBef>
              <a:buFont typeface="Arial"/>
              <a:buChar char="•"/>
            </a:pPr>
            <a:r>
              <a:rPr lang="en-US" sz="2000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ChatGPT</a:t>
            </a:r>
            <a:endParaRPr lang="en-US" sz="2000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 indent="-323850">
              <a:spcBef>
                <a:spcPts val="400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000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4o</a:t>
            </a: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 – partial reasoning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o3 – reasoning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295400" lvl="2" indent="-287655">
              <a:spcBef>
                <a:spcPts val="850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000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Creative</a:t>
            </a:r>
            <a:endParaRPr lang="en-US" sz="2000" b="0" strike="noStrike" spc="-1" dirty="0">
              <a:solidFill>
                <a:srgbClr val="212121"/>
              </a:solidFill>
              <a:latin typeface="Calibri"/>
              <a:ea typeface="Calibri"/>
              <a:cs typeface="Calibri"/>
            </a:endParaRPr>
          </a:p>
          <a:p>
            <a:pPr marL="774700" indent="-342900">
              <a:spcBef>
                <a:spcPts val="1417"/>
              </a:spcBef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Claude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sonnet 3.7 – not reasoning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295400" lvl="2" indent="-287655">
              <a:spcBef>
                <a:spcPts val="850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limits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74700" indent="-342900">
              <a:spcBef>
                <a:spcPts val="1417"/>
              </a:spcBef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Gemini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0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pro 2.5 - reasoning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6" name="Graphic 115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2337480" y="1231308"/>
            <a:ext cx="437040" cy="43704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116"/>
          <p:cNvPicPr/>
          <p:nvPr/>
        </p:nvPicPr>
        <p:blipFill>
          <a:blip r:embed="rId4">
            <a:alphaModFix amt="80000"/>
          </a:blip>
          <a:stretch/>
        </p:blipFill>
        <p:spPr>
          <a:xfrm>
            <a:off x="2306880" y="4150966"/>
            <a:ext cx="498600" cy="49860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117"/>
          <p:cNvPicPr/>
          <p:nvPr/>
        </p:nvPicPr>
        <p:blipFill>
          <a:blip r:embed="rId5">
            <a:alphaModFix amt="80000"/>
          </a:blip>
          <a:srcRect r="64754"/>
          <a:stretch/>
        </p:blipFill>
        <p:spPr>
          <a:xfrm>
            <a:off x="6921000" y="2845750"/>
            <a:ext cx="571320" cy="55512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118"/>
          <p:cNvPicPr/>
          <p:nvPr/>
        </p:nvPicPr>
        <p:blipFill>
          <a:blip r:embed="rId6">
            <a:alphaModFix amt="80000"/>
          </a:blip>
          <a:stretch/>
        </p:blipFill>
        <p:spPr>
          <a:xfrm>
            <a:off x="6936480" y="1200352"/>
            <a:ext cx="540000" cy="54000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119"/>
          <p:cNvPicPr/>
          <p:nvPr/>
        </p:nvPicPr>
        <p:blipFill>
          <a:blip r:embed="rId7">
            <a:alphaModFix amt="80000"/>
          </a:blip>
          <a:stretch/>
        </p:blipFill>
        <p:spPr>
          <a:xfrm>
            <a:off x="6869880" y="3986957"/>
            <a:ext cx="673560" cy="67356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B382E1-6DAD-A93B-B460-2DD9906934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1536" y="2880401"/>
            <a:ext cx="494130" cy="5176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5508000" y="1362960"/>
            <a:ext cx="6192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>
              <a:spcBef>
                <a:spcPts val="1417"/>
              </a:spcBef>
            </a:pPr>
            <a:r>
              <a:rPr lang="en-US" sz="2400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Local</a:t>
            </a:r>
            <a:endParaRPr lang="en-US" sz="2400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74700" indent="-342900">
              <a:spcBef>
                <a:spcPts val="1417"/>
              </a:spcBef>
              <a:buFont typeface="Arial"/>
              <a:buChar char="•"/>
            </a:pPr>
            <a:r>
              <a:rPr lang="en-US" sz="2400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-</a:t>
            </a: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 need power</a:t>
            </a:r>
            <a:endParaRPr lang="en-US" sz="2400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74700" indent="-342900">
              <a:spcBef>
                <a:spcPts val="1417"/>
              </a:spcBef>
              <a:buFont typeface="Arial"/>
              <a:buChar char="•"/>
            </a:pP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+free</a:t>
            </a:r>
            <a:endParaRPr lang="en-US" sz="2400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74700" indent="-342900">
              <a:spcBef>
                <a:spcPts val="1417"/>
              </a:spcBef>
              <a:buFont typeface="Arial"/>
              <a:buChar char="•"/>
            </a:pP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+control over everything</a:t>
            </a:r>
            <a:endParaRPr lang="en-US" sz="2400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74700" indent="-342900">
              <a:spcBef>
                <a:spcPts val="1417"/>
              </a:spcBef>
              <a:buFont typeface="Arial"/>
              <a:buChar char="•"/>
            </a:pP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+private</a:t>
            </a:r>
            <a:endParaRPr lang="en-US" sz="2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74700" indent="-342900">
              <a:spcBef>
                <a:spcPts val="1417"/>
              </a:spcBef>
              <a:buFont typeface="Arial"/>
              <a:buChar char="•"/>
            </a:pPr>
            <a:endParaRPr lang="en-US" sz="2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68000" y="1362600"/>
            <a:ext cx="6192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1800">
              <a:spcBef>
                <a:spcPts val="1417"/>
              </a:spcBef>
            </a:pP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Cloud based</a:t>
            </a:r>
            <a:endParaRPr lang="en-US" sz="2400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89000" indent="-457200">
              <a:spcBef>
                <a:spcPts val="1417"/>
              </a:spcBef>
              <a:buFont typeface="Arial"/>
              <a:buChar char="•"/>
            </a:pP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+ works in </a:t>
            </a:r>
            <a:r>
              <a:rPr lang="en-US" sz="2400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browser</a:t>
            </a:r>
            <a:endParaRPr lang="en-US" sz="2400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89000" indent="-457200">
              <a:spcBef>
                <a:spcPts val="1417"/>
              </a:spcBef>
              <a:buFont typeface="Arial"/>
              <a:buChar char="•"/>
            </a:pPr>
            <a:r>
              <a:rPr lang="en-US" sz="2400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-</a:t>
            </a: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paid</a:t>
            </a:r>
            <a:endParaRPr lang="en-US" sz="2400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89000" indent="-457200">
              <a:spcBef>
                <a:spcPts val="1417"/>
              </a:spcBef>
              <a:buFont typeface="Arial"/>
              <a:buChar char="•"/>
            </a:pPr>
            <a:r>
              <a:rPr lang="en-US" sz="2400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-</a:t>
            </a: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 no control over model</a:t>
            </a:r>
            <a:endParaRPr lang="en-US" sz="2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(unless used over API)</a:t>
            </a:r>
            <a:endParaRPr lang="en-US" sz="2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prompts</a:t>
            </a:r>
            <a:endParaRPr lang="en-US" sz="2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settings (temperature, context size )</a:t>
            </a:r>
            <a:endParaRPr lang="en-US" sz="2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versions !</a:t>
            </a:r>
            <a:endParaRPr lang="en-US" sz="2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89000" indent="-457200">
              <a:spcBef>
                <a:spcPts val="1417"/>
              </a:spcBef>
              <a:buFont typeface="Arial"/>
              <a:buChar char="•"/>
            </a:pPr>
            <a:endParaRPr lang="en-US" sz="2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AB628-F6A5-B6A6-19D5-30A40A9A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What are the differences?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 </a:t>
            </a:r>
            <a:r>
              <a:rPr lang="en-US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did we</a:t>
            </a:r>
            <a:r>
              <a:rPr lang="en-US" sz="4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</a:t>
            </a:r>
            <a:r>
              <a:rPr lang="en-US" sz="4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?</a:t>
            </a: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504000" y="900000"/>
            <a:ext cx="6516000" cy="45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870" lnSpcReduction="20000"/>
          </a:bodyPr>
          <a:lstStyle/>
          <a:p>
            <a:pPr marL="431800" indent="0">
              <a:spcBef>
                <a:spcPts val="1417"/>
              </a:spcBef>
              <a:buNone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Prompt</a:t>
            </a:r>
            <a:endParaRPr lang="en-US" dirty="0"/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have paired-end RNA-seq reads and I want to determine whether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retrotransposable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elements are expressed, identify which families are expressed, and analyze differential expression between two groups:</a:t>
            </a:r>
          </a:p>
          <a:p>
            <a:pPr marL="1350645" lvl="2" indent="-342900">
              <a:spcBef>
                <a:spcPts val="850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Patients with partial remission (MM_IF28 and MM_IF31)</a:t>
            </a:r>
          </a:p>
          <a:p>
            <a:pPr marL="1350645" lvl="2" indent="-342900">
              <a:spcBef>
                <a:spcPts val="850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Patients with complete remission (MM_IF27, MM_IF29, and MM_IF30).</a:t>
            </a: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Assume that nothing has been installed or downloaded except for the FASTQ files (which are located in the current folder),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wget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and Python 3.12.9. The workflow must:</a:t>
            </a:r>
          </a:p>
          <a:p>
            <a:pPr marL="1350645" lvl="2" indent="-342900">
              <a:spcBef>
                <a:spcPts val="850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Identify which FASTQ files correspond to which samples (based on filenames).</a:t>
            </a:r>
          </a:p>
          <a:p>
            <a:pPr marL="1350645" lvl="2" indent="-342900">
              <a:spcBef>
                <a:spcPts val="850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Install all necessary tools and reference data.</a:t>
            </a:r>
          </a:p>
          <a:p>
            <a:pPr marL="1350645" lvl="2" indent="-342900">
              <a:spcBef>
                <a:spcPts val="850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Quantify </a:t>
            </a:r>
            <a:r>
              <a:rPr lang="en-US" sz="2400" b="1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retrotransposable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element expression.</a:t>
            </a: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Output </a:t>
            </a:r>
            <a:r>
              <a:rPr lang="en-US" sz="2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ggplot2 plots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showing:</a:t>
            </a:r>
          </a:p>
          <a:p>
            <a:pPr marL="1350645" lvl="2" indent="-342900">
              <a:spcBef>
                <a:spcPts val="850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Which families were detected in each sample and their proportions.</a:t>
            </a:r>
          </a:p>
          <a:p>
            <a:pPr marL="1350645" lvl="2" indent="-342900">
              <a:spcBef>
                <a:spcPts val="850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Differentially expressed families between the two patient groups, including significance values.</a:t>
            </a: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need code that performs all necessary steps and generates the required outputs. </a:t>
            </a:r>
          </a:p>
        </p:txBody>
      </p:sp>
      <p:pic>
        <p:nvPicPr>
          <p:cNvPr id="126" name="Picture 125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8616474" y="1176840"/>
            <a:ext cx="1152000" cy="343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08360" y="98280"/>
            <a:ext cx="9971640" cy="134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What if something goes wrong?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68000" y="1362960"/>
            <a:ext cx="5256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303"/>
          </a:bodyPr>
          <a:lstStyle/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Vibe coding!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 </a:t>
            </a:r>
            <a:r>
              <a:rPr lang="en-US" sz="2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prior expertise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needed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Tested only on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Gemini</a:t>
            </a:r>
            <a:endParaRPr lang="en-US" sz="28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Claude</a:t>
            </a:r>
            <a:endParaRPr lang="en-US" sz="28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GPT 4o</a:t>
            </a:r>
            <a:endParaRPr lang="en-US" sz="28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Qwen</a:t>
            </a:r>
            <a:endParaRPr lang="en-US" sz="28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320800" lvl="1" indent="-457200">
              <a:spcBef>
                <a:spcPts val="1134"/>
              </a:spcBef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320800" lvl="1" indent="-457200">
              <a:spcBef>
                <a:spcPts val="1134"/>
              </a:spcBef>
              <a:buFont typeface="Arial"/>
              <a:buChar char="•"/>
            </a:pPr>
            <a:endParaRPr lang="en-US" sz="2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89000" indent="-457200">
              <a:spcBef>
                <a:spcPts val="1417"/>
              </a:spcBef>
              <a:buFont typeface="Arial"/>
              <a:buChar char="•"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9" name="Picture 128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4927320" y="1800000"/>
            <a:ext cx="4972680" cy="2284560"/>
          </a:xfrm>
          <a:prstGeom prst="rect">
            <a:avLst/>
          </a:prstGeom>
          <a:ln w="0">
            <a:noFill/>
          </a:ln>
        </p:spPr>
      </p:pic>
      <p:sp>
        <p:nvSpPr>
          <p:cNvPr id="130" name="TextBox 129"/>
          <p:cNvSpPr txBox="1"/>
          <p:nvPr/>
        </p:nvSpPr>
        <p:spPr>
          <a:xfrm>
            <a:off x="5395547" y="4445131"/>
            <a:ext cx="5256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795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2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Theoretical vibe coding process</a:t>
            </a:r>
            <a:endParaRPr lang="en-US" sz="2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pc="-1" dirty="0">
                <a:latin typeface="Calibri"/>
                <a:ea typeface="Calibri"/>
                <a:cs typeface="Calibri"/>
              </a:rPr>
              <a:t>Generated pipeline parts</a:t>
            </a:r>
          </a:p>
        </p:txBody>
      </p:sp>
      <p:pic>
        <p:nvPicPr>
          <p:cNvPr id="132" name="Picture 131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8423640" y="1242000"/>
            <a:ext cx="1152000" cy="3438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3" name="Table 132"/>
          <p:cNvGraphicFramePr/>
          <p:nvPr/>
        </p:nvGraphicFramePr>
        <p:xfrm>
          <a:off x="216000" y="1476000"/>
          <a:ext cx="8063640" cy="2818800"/>
        </p:xfrm>
        <a:graphic>
          <a:graphicData uri="http://schemas.openxmlformats.org/drawingml/2006/table">
            <a:tbl>
              <a:tblPr/>
              <a:tblGrid>
                <a:gridCol w="115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5520"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Model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1. Sample ID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2. QC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3. Trimming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4. Alignment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5. TE Quant &amp; DE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6. Visualization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Deepseek r1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Gemma3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84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Qwen3 NR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⚠️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Qwen3 R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⚠️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GPT o3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84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GPT 4o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84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Sonnet 3.7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Gemini 2.5 pro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1C39DA-80C0-C889-7557-9AAF8AB4E01B}"/>
              </a:ext>
            </a:extLst>
          </p:cNvPr>
          <p:cNvSpPr/>
          <p:nvPr/>
        </p:nvSpPr>
        <p:spPr>
          <a:xfrm>
            <a:off x="8335362" y="1162679"/>
            <a:ext cx="1320622" cy="7464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Generated code format</a:t>
            </a:r>
            <a:endParaRPr lang="en-US" dirty="0"/>
          </a:p>
        </p:txBody>
      </p:sp>
      <p:graphicFrame>
        <p:nvGraphicFramePr>
          <p:cNvPr id="135" name="Table 134"/>
          <p:cNvGraphicFramePr/>
          <p:nvPr>
            <p:extLst>
              <p:ext uri="{D42A27DB-BD31-4B8C-83A1-F6EECF244321}">
                <p14:modId xmlns:p14="http://schemas.microsoft.com/office/powerpoint/2010/main" val="3554487393"/>
              </p:ext>
            </p:extLst>
          </p:nvPr>
        </p:nvGraphicFramePr>
        <p:xfrm>
          <a:off x="384120" y="1192320"/>
          <a:ext cx="7715520" cy="3847320"/>
        </p:xfrm>
        <a:graphic>
          <a:graphicData uri="http://schemas.openxmlformats.org/drawingml/2006/table">
            <a:tbl>
              <a:tblPr/>
              <a:tblGrid>
                <a:gridCol w="149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Model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Files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Language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err="1">
                          <a:solidFill>
                            <a:srgbClr val="000000"/>
                          </a:solidFill>
                          <a:latin typeface="Lato"/>
                        </a:rPr>
                        <a:t>Deepseek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 r1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no files/multiple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python + 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2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Gemma3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1 file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python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Qwen3 NR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no files/multiple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python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Qwen3 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no files/multiple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python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4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GPT o3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1 file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python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4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GPT 4o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1 file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python file that generates R file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Sonnet 3.7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1 file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python file that generates R file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192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Gemini 2.5 pro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3 files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bash for control + python +R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6" name="Picture 135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8423640" y="1242000"/>
            <a:ext cx="1152000" cy="3438000"/>
          </a:xfrm>
          <a:prstGeom prst="rect">
            <a:avLst/>
          </a:prstGeom>
          <a:ln w="0"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91DAB6-5222-8C01-1C29-DBEA5FF64F15}"/>
              </a:ext>
            </a:extLst>
          </p:cNvPr>
          <p:cNvSpPr/>
          <p:nvPr/>
        </p:nvSpPr>
        <p:spPr>
          <a:xfrm>
            <a:off x="8335362" y="1162679"/>
            <a:ext cx="1320622" cy="7464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Obvious code errors</a:t>
            </a:r>
            <a:endParaRPr lang="en-US" dirty="0"/>
          </a:p>
        </p:txBody>
      </p:sp>
      <p:pic>
        <p:nvPicPr>
          <p:cNvPr id="138" name="Picture 137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8423640" y="1242000"/>
            <a:ext cx="1152000" cy="3438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9" name="Table 138"/>
          <p:cNvGraphicFramePr/>
          <p:nvPr>
            <p:extLst>
              <p:ext uri="{D42A27DB-BD31-4B8C-83A1-F6EECF244321}">
                <p14:modId xmlns:p14="http://schemas.microsoft.com/office/powerpoint/2010/main" val="2796856177"/>
              </p:ext>
            </p:extLst>
          </p:nvPr>
        </p:nvGraphicFramePr>
        <p:xfrm>
          <a:off x="574920" y="1192655"/>
          <a:ext cx="7726679" cy="2834640"/>
        </p:xfrm>
        <a:graphic>
          <a:graphicData uri="http://schemas.openxmlformats.org/drawingml/2006/table">
            <a:tbl>
              <a:tblPr/>
              <a:tblGrid>
                <a:gridCol w="11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Model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Step 1: Sample ID &amp; Pairing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Step 2: Dependency &amp; Ref. Handling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Step 3: Alignment &amp; Quantification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Step 4: DE &amp; Visualization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strike="noStrike" spc="-1" err="1">
                          <a:solidFill>
                            <a:srgbClr val="000000"/>
                          </a:solidFill>
                          <a:latin typeface="Lato"/>
                        </a:rPr>
                        <a:t>Deepseek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 r1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12700">
                      <a:solidFill>
                        <a:schemeClr val="tx1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❌ HISAT2 +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Lato"/>
                        </a:rPr>
                        <a:t>TEtranscripts</a:t>
                      </a:r>
                      <a:endParaRPr lang="en-US" sz="1200" b="0" strike="noStrike" spc="-1" dirty="0" err="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❌ DESeq2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Gemma3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12700">
                      <a:solidFill>
                        <a:schemeClr val="tx1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❌ Bowtie2,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Lato"/>
                        </a:rPr>
                        <a:t>bedtools</a:t>
                      </a:r>
                      <a:endParaRPr lang="en-US" sz="1200" b="0" strike="noStrike" spc="-1" dirty="0" err="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❌ t-test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Qwen3 NR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12700">
                      <a:solidFill>
                        <a:schemeClr val="tx1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❌ STAR,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Lato"/>
                        </a:rPr>
                        <a:t>rsem</a:t>
                      </a:r>
                      <a:endParaRPr lang="en-US" sz="1200" b="0" strike="noStrike" spc="-1" dirty="0" err="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❌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edgeR</a:t>
                      </a:r>
                      <a:endParaRPr lang="en-US" sz="1200" b="0" strike="noStrike" spc="-1" dirty="0" err="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Qwen3 R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12700">
                      <a:solidFill>
                        <a:schemeClr val="tx1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❌ STAR, “retrotransposon”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❌DESeq2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GPT o3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12700">
                      <a:solidFill>
                        <a:schemeClr val="tx1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❌ Salmon,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Dfam</a:t>
                      </a:r>
                      <a:endParaRPr lang="en-US" sz="1200" b="0" strike="noStrike" spc="-1" dirty="0" err="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❌ #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GPT 4o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12700">
                      <a:solidFill>
                        <a:schemeClr val="tx1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✔️STAR,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Lato"/>
                        </a:rPr>
                        <a:t>TEtranscripts</a:t>
                      </a:r>
                      <a:endParaRPr lang="en-US" sz="1200" b="0" strike="noStrike" spc="-1" dirty="0" err="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✔️ DESeq2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Sonnet 3.7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12700">
                      <a:solidFill>
                        <a:schemeClr val="tx1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✔️STAR,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TEtranscripts</a:t>
                      </a:r>
                      <a:endParaRPr lang="en-US" sz="1200" b="0" strike="noStrike" spc="-1" dirty="0" err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✔️DESeq2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Gemini 2.5 pro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12700">
                      <a:solidFill>
                        <a:schemeClr val="tx1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✔️STAR,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TEtranscripts</a:t>
                      </a:r>
                      <a:endParaRPr lang="en-US" sz="1200" b="0" strike="noStrike" spc="-1" dirty="0" err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✔️DESeq2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0" name="TextBox 139"/>
          <p:cNvSpPr txBox="1"/>
          <p:nvPr/>
        </p:nvSpPr>
        <p:spPr>
          <a:xfrm>
            <a:off x="208691" y="4731581"/>
            <a:ext cx="362340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MM-IF27</a:t>
            </a:r>
            <a:r>
              <a:rPr lang="en-US" sz="1800" b="0" strike="noStrike" spc="-1">
                <a:solidFill>
                  <a:srgbClr val="C9211E"/>
                </a:solidFill>
                <a:latin typeface="Calibri"/>
                <a:ea typeface="Calibri"/>
                <a:cs typeface="Calibri"/>
              </a:rPr>
              <a:t>_S1_L001_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R1</a:t>
            </a:r>
            <a:r>
              <a:rPr lang="en-US" sz="1800" b="0" strike="noStrike" spc="-1">
                <a:solidFill>
                  <a:srgbClr val="C9211E"/>
                </a:solidFill>
                <a:latin typeface="Calibri"/>
                <a:ea typeface="Calibri"/>
                <a:cs typeface="Calibri"/>
              </a:rPr>
              <a:t>_001.fastq</a:t>
            </a: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420000" y="5233320"/>
            <a:ext cx="664416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# simple DESeq2‑like size‑factor normalisation + Wald (NB) test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0947DD-A9D8-BC04-CE7E-D1219F814EDB}"/>
              </a:ext>
            </a:extLst>
          </p:cNvPr>
          <p:cNvSpPr/>
          <p:nvPr/>
        </p:nvSpPr>
        <p:spPr>
          <a:xfrm>
            <a:off x="8335362" y="2109633"/>
            <a:ext cx="1320622" cy="7464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Did it actually </a:t>
            </a:r>
            <a:r>
              <a:rPr lang="en-US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work</a:t>
            </a:r>
            <a:r>
              <a:rPr lang="en-US" sz="4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?</a:t>
            </a:r>
          </a:p>
        </p:txBody>
      </p:sp>
      <p:pic>
        <p:nvPicPr>
          <p:cNvPr id="143" name="Picture 142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8423640" y="1242000"/>
            <a:ext cx="1152000" cy="3438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4" name="Table 143"/>
          <p:cNvGraphicFramePr/>
          <p:nvPr/>
        </p:nvGraphicFramePr>
        <p:xfrm>
          <a:off x="1037880" y="1325520"/>
          <a:ext cx="6882120" cy="2540880"/>
        </p:xfrm>
        <a:graphic>
          <a:graphicData uri="http://schemas.openxmlformats.org/drawingml/2006/table">
            <a:tbl>
              <a:tblPr/>
              <a:tblGrid>
                <a:gridCol w="138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32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Model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Did it actually worked?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What was problem?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Deepseek r1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Identyfying samples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Gemma3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Installing R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Qwen3 NR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Identifying samples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Qwen3 R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Identifying samples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GPT o3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Identifying samples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GPT 4o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Identifying samples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Sonnet 3.7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Import panda before installing it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Gemini 2.5 pro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Import panda before installing it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9CA2BE-D6CA-4803-0AA2-A9AB77BEC1E7}"/>
              </a:ext>
            </a:extLst>
          </p:cNvPr>
          <p:cNvSpPr/>
          <p:nvPr/>
        </p:nvSpPr>
        <p:spPr>
          <a:xfrm>
            <a:off x="8335362" y="3056587"/>
            <a:ext cx="1320622" cy="7464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Vibe coding time</a:t>
            </a:r>
          </a:p>
        </p:txBody>
      </p:sp>
      <p:pic>
        <p:nvPicPr>
          <p:cNvPr id="146" name="Picture 145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8423640" y="1242000"/>
            <a:ext cx="1152000" cy="3438000"/>
          </a:xfrm>
          <a:prstGeom prst="rect">
            <a:avLst/>
          </a:prstGeom>
          <a:ln w="0">
            <a:noFill/>
          </a:ln>
        </p:spPr>
      </p:pic>
      <p:sp>
        <p:nvSpPr>
          <p:cNvPr id="147" name="TextBox 146"/>
          <p:cNvSpPr txBox="1"/>
          <p:nvPr/>
        </p:nvSpPr>
        <p:spPr>
          <a:xfrm>
            <a:off x="468000" y="1651320"/>
            <a:ext cx="5256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Gemini 2.5 pro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Sonnet 3.7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GPT 4o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Gemma 3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939D92-AE32-8593-7028-9D3051F7D7A3}"/>
              </a:ext>
            </a:extLst>
          </p:cNvPr>
          <p:cNvSpPr/>
          <p:nvPr/>
        </p:nvSpPr>
        <p:spPr>
          <a:xfrm>
            <a:off x="8335362" y="3056587"/>
            <a:ext cx="1320622" cy="7464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Analyzing what?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518674"/>
            <a:ext cx="5495217" cy="394603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Retrotransposons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"Jumping genes"</a:t>
            </a: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 RNA intermediate</a:t>
            </a: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Reverse transcriptase</a:t>
            </a: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spc="-1">
                <a:solidFill>
                  <a:srgbClr val="000000"/>
                </a:solidFill>
              </a:rPr>
              <a:t>Can </a:t>
            </a:r>
            <a:r>
              <a:rPr lang="en-US" sz="2800" b="0" strike="noStrike" spc="-1">
                <a:solidFill>
                  <a:srgbClr val="000000"/>
                </a:solidFill>
              </a:rPr>
              <a:t>be found in RNA-seq</a:t>
            </a:r>
            <a:r>
              <a:rPr lang="en-US" sz="2800" spc="-1">
                <a:solidFill>
                  <a:srgbClr val="000000"/>
                </a:solidFill>
              </a:rPr>
              <a:t> data</a:t>
            </a:r>
            <a:endParaRPr lang="en-US" sz="2800" b="0" strike="noStrike" spc="-1">
              <a:solidFill>
                <a:srgbClr val="000000"/>
              </a:solidFill>
            </a:endParaRP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Often multiple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copies in genome</a:t>
            </a:r>
          </a:p>
        </p:txBody>
      </p:sp>
      <p:pic>
        <p:nvPicPr>
          <p:cNvPr id="16" name="Picture 15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6120000" y="1172520"/>
            <a:ext cx="2880000" cy="4321080"/>
          </a:xfrm>
          <a:prstGeom prst="rect">
            <a:avLst/>
          </a:prstGeom>
          <a:ln w="0">
            <a:noFill/>
          </a:ln>
        </p:spPr>
      </p:pic>
      <p:sp>
        <p:nvSpPr>
          <p:cNvPr id="17" name="TextBox 16"/>
          <p:cNvSpPr txBox="1"/>
          <p:nvPr/>
        </p:nvSpPr>
        <p:spPr>
          <a:xfrm rot="16200000">
            <a:off x="8027280" y="3095280"/>
            <a:ext cx="354276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Image generated by ChatGPT 4o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Vibe coding time</a:t>
            </a:r>
          </a:p>
        </p:txBody>
      </p:sp>
      <p:pic>
        <p:nvPicPr>
          <p:cNvPr id="149" name="Picture 148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8423640" y="1242000"/>
            <a:ext cx="1152000" cy="3438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50" name="Table 149"/>
          <p:cNvGraphicFramePr/>
          <p:nvPr/>
        </p:nvGraphicFramePr>
        <p:xfrm>
          <a:off x="1027080" y="1287360"/>
          <a:ext cx="7252920" cy="3392640"/>
        </p:xfrm>
        <a:graphic>
          <a:graphicData uri="http://schemas.openxmlformats.org/drawingml/2006/table">
            <a:tbl>
              <a:tblPr/>
              <a:tblGrid>
                <a:gridCol w="179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320">
                <a:tc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Correction output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End point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6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Gemini 2.5 pro</a:t>
                      </a:r>
                      <a:endParaRPr lang="en-US" sz="1800" b="1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new file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Installing TElocal loop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76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Sonnet 3.7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new file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Message count/length limits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6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GPT 4o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new file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Retrotransposons reference download loop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12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Gemma 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Lato"/>
                        <a:ea typeface="Lato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error correction instructions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Retrotransposons reference download loop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F696C966-B2E6-535C-6C9B-E4773C8ED392}"/>
              </a:ext>
            </a:extLst>
          </p:cNvPr>
          <p:cNvSpPr/>
          <p:nvPr/>
        </p:nvSpPr>
        <p:spPr>
          <a:xfrm>
            <a:off x="8498015" y="3904512"/>
            <a:ext cx="995251" cy="10143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 do I mean by loop?</a:t>
            </a:r>
          </a:p>
        </p:txBody>
      </p:sp>
      <p:sp>
        <p:nvSpPr>
          <p:cNvPr id="152" name="Rectangle: Rounded Corners 151"/>
          <p:cNvSpPr/>
          <p:nvPr/>
        </p:nvSpPr>
        <p:spPr>
          <a:xfrm>
            <a:off x="180000" y="1666955"/>
            <a:ext cx="5940000" cy="11674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3" name="Rectangle: Rounded Corners 152"/>
          <p:cNvSpPr/>
          <p:nvPr/>
        </p:nvSpPr>
        <p:spPr>
          <a:xfrm>
            <a:off x="3960000" y="1080000"/>
            <a:ext cx="5940000" cy="54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Downloading pre-built TE annotation GTF...</a:t>
            </a:r>
          </a:p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gzip: stdin: unexpected end of file</a:t>
            </a:r>
          </a:p>
        </p:txBody>
      </p:sp>
      <p:sp>
        <p:nvSpPr>
          <p:cNvPr id="154" name="Smiley Face 153"/>
          <p:cNvSpPr/>
          <p:nvPr/>
        </p:nvSpPr>
        <p:spPr>
          <a:xfrm>
            <a:off x="9360000" y="1116000"/>
            <a:ext cx="447480" cy="447480"/>
          </a:xfrm>
          <a:prstGeom prst="smileyFace">
            <a:avLst>
              <a:gd name="adj" fmla="val 9282"/>
            </a:avLst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260000" y="1754179"/>
            <a:ext cx="4860000" cy="1004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Please replace the entire content of your run_rte_analysis.sh script with the version below. The only change is in the "Download References" section to make the download more reliable.</a:t>
            </a:r>
          </a:p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You do not need to delete the mambaforge directory this time, as the environment is already correctly installed.</a:t>
            </a:r>
          </a:p>
        </p:txBody>
      </p:sp>
      <p:pic>
        <p:nvPicPr>
          <p:cNvPr id="156" name="Picture 155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432000" y="1972440"/>
            <a:ext cx="540000" cy="547560"/>
          </a:xfrm>
          <a:prstGeom prst="rect">
            <a:avLst/>
          </a:prstGeom>
          <a:ln w="0">
            <a:noFill/>
          </a:ln>
        </p:spPr>
      </p:pic>
      <p:sp>
        <p:nvSpPr>
          <p:cNvPr id="157" name="Rectangle: Rounded Corners 156"/>
          <p:cNvSpPr/>
          <p:nvPr/>
        </p:nvSpPr>
        <p:spPr>
          <a:xfrm>
            <a:off x="3960360" y="2880360"/>
            <a:ext cx="5940000" cy="54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Downloading pre-built TE annotation GTF...</a:t>
            </a:r>
          </a:p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gzip: stdin: unexpected end of file</a:t>
            </a:r>
          </a:p>
        </p:txBody>
      </p:sp>
      <p:sp>
        <p:nvSpPr>
          <p:cNvPr id="158" name="Smiley Face 157"/>
          <p:cNvSpPr/>
          <p:nvPr/>
        </p:nvSpPr>
        <p:spPr>
          <a:xfrm>
            <a:off x="9360360" y="2916360"/>
            <a:ext cx="447480" cy="447480"/>
          </a:xfrm>
          <a:prstGeom prst="smileyFace">
            <a:avLst>
              <a:gd name="adj" fmla="val 9282"/>
            </a:avLst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9" name="Rectangle: Rounded Corners 158"/>
          <p:cNvSpPr/>
          <p:nvPr/>
        </p:nvSpPr>
        <p:spPr>
          <a:xfrm>
            <a:off x="180360" y="3466955"/>
            <a:ext cx="5940000" cy="7354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60360" y="3592440"/>
            <a:ext cx="4860000" cy="4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Please replace the entire content of your run_rte_analysis.sh script with the version below. (change gzip handling)</a:t>
            </a:r>
          </a:p>
        </p:txBody>
      </p:sp>
      <p:pic>
        <p:nvPicPr>
          <p:cNvPr id="161" name="Picture 160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432360" y="3587396"/>
            <a:ext cx="540000" cy="547560"/>
          </a:xfrm>
          <a:prstGeom prst="rect">
            <a:avLst/>
          </a:prstGeom>
          <a:ln w="0">
            <a:noFill/>
          </a:ln>
        </p:spPr>
      </p:pic>
      <p:sp>
        <p:nvSpPr>
          <p:cNvPr id="162" name="Rectangle: Rounded Corners 161"/>
          <p:cNvSpPr/>
          <p:nvPr/>
        </p:nvSpPr>
        <p:spPr>
          <a:xfrm>
            <a:off x="3960720" y="4248720"/>
            <a:ext cx="5940000" cy="54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Downloading pre-built TE annotation GTF...</a:t>
            </a:r>
          </a:p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gzip: stdin: unexpected end of file</a:t>
            </a:r>
          </a:p>
        </p:txBody>
      </p:sp>
      <p:sp>
        <p:nvSpPr>
          <p:cNvPr id="163" name="Smiley Face 162"/>
          <p:cNvSpPr/>
          <p:nvPr/>
        </p:nvSpPr>
        <p:spPr>
          <a:xfrm>
            <a:off x="9360720" y="4284720"/>
            <a:ext cx="447480" cy="447480"/>
          </a:xfrm>
          <a:prstGeom prst="smileyFace">
            <a:avLst>
              <a:gd name="adj" fmla="val 9282"/>
            </a:avLst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4" name="Rectangle: Rounded Corners 163"/>
          <p:cNvSpPr/>
          <p:nvPr/>
        </p:nvSpPr>
        <p:spPr>
          <a:xfrm>
            <a:off x="180720" y="4844520"/>
            <a:ext cx="5940000" cy="7354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260720" y="4960440"/>
            <a:ext cx="4860000" cy="4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Please replace the entire content of your run_rte_analysis.sh script with the version below. (different path to another non existing file)</a:t>
            </a:r>
          </a:p>
        </p:txBody>
      </p:sp>
      <p:pic>
        <p:nvPicPr>
          <p:cNvPr id="166" name="Picture 165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432720" y="4936266"/>
            <a:ext cx="540000" cy="547560"/>
          </a:xfrm>
          <a:prstGeom prst="rect">
            <a:avLst/>
          </a:prstGeom>
          <a:ln w="0">
            <a:noFill/>
          </a:ln>
        </p:spPr>
      </p:pic>
      <p:sp>
        <p:nvSpPr>
          <p:cNvPr id="167" name="TextBox 166"/>
          <p:cNvSpPr txBox="1"/>
          <p:nvPr/>
        </p:nvSpPr>
        <p:spPr>
          <a:xfrm>
            <a:off x="438840" y="1152360"/>
            <a:ext cx="5141160" cy="118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Issue – wrong annotation URL</a:t>
            </a: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How does the loop ends?</a:t>
            </a: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226663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417"/>
              </a:spcBef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A)</a:t>
            </a:r>
          </a:p>
          <a:p>
            <a:pPr marL="432000" indent="0">
              <a:spcBef>
                <a:spcPts val="1417"/>
              </a:spcBef>
              <a:buNone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 does not and it will continue to modify script in more and more creative ways</a:t>
            </a:r>
          </a:p>
          <a:p>
            <a:pPr marL="432000" indent="0">
              <a:spcBef>
                <a:spcPts val="1417"/>
              </a:spcBef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B)</a:t>
            </a:r>
          </a:p>
          <a:p>
            <a:pPr marL="432000"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0" name="Rectangle: Rounded Corners 169"/>
          <p:cNvSpPr/>
          <p:nvPr/>
        </p:nvSpPr>
        <p:spPr>
          <a:xfrm>
            <a:off x="5364000" y="1980000"/>
            <a:ext cx="4536000" cy="1980000"/>
          </a:xfrm>
          <a:prstGeom prst="roundRect">
            <a:avLst>
              <a:gd name="adj" fmla="val 2792"/>
            </a:avLst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spcBef>
                <a:spcPts val="1417"/>
              </a:spcBef>
            </a:pPr>
            <a:r>
              <a:rPr lang="en-US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   -----------------------------------------------------------------------------------------------------------------[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Hello there, Computer Science Major students! My name is Amelia Rose Blaire, and I am an American actress who voiced Blue Android Jericho from Detroit] </a:t>
            </a:r>
          </a:p>
        </p:txBody>
      </p:sp>
      <p:pic>
        <p:nvPicPr>
          <p:cNvPr id="171" name="Graphic 17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5580000" y="2082960"/>
            <a:ext cx="437040" cy="437040"/>
          </a:xfrm>
          <a:prstGeom prst="rect">
            <a:avLst/>
          </a:prstGeom>
          <a:ln w="0">
            <a:noFill/>
          </a:ln>
        </p:spPr>
      </p:pic>
      <p:sp>
        <p:nvSpPr>
          <p:cNvPr id="172" name="TextBox 171"/>
          <p:cNvSpPr txBox="1"/>
          <p:nvPr/>
        </p:nvSpPr>
        <p:spPr>
          <a:xfrm>
            <a:off x="5148360" y="1326600"/>
            <a:ext cx="4426920" cy="38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740" lnSpcReduction="10000"/>
          </a:bodyPr>
          <a:lstStyle/>
          <a:p>
            <a:pPr marL="10795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C)</a:t>
            </a:r>
            <a:endParaRPr lang="en-US"/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0795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D) </a:t>
            </a:r>
            <a:r>
              <a:rPr lang="en-US" sz="3200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Tell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it the correct solution</a:t>
            </a:r>
          </a:p>
        </p:txBody>
      </p:sp>
      <p:sp>
        <p:nvSpPr>
          <p:cNvPr id="173" name="Rectangle: Rounded Corners 172"/>
          <p:cNvSpPr/>
          <p:nvPr/>
        </p:nvSpPr>
        <p:spPr>
          <a:xfrm>
            <a:off x="622663" y="3771360"/>
            <a:ext cx="4248360" cy="14486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endParaRPr lang="en-US" sz="1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20943" y="4320000"/>
            <a:ext cx="4278600" cy="1224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I'm not able to help with that, as I'm only a language model</a:t>
            </a:r>
            <a:endParaRPr lang="en-US" sz="2200" b="1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2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74" name="Picture 173"/>
          <p:cNvPicPr/>
          <p:nvPr/>
        </p:nvPicPr>
        <p:blipFill>
          <a:blip r:embed="rId4">
            <a:alphaModFix amt="80000"/>
          </a:blip>
          <a:stretch/>
        </p:blipFill>
        <p:spPr>
          <a:xfrm>
            <a:off x="720625" y="3932899"/>
            <a:ext cx="422583" cy="38964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How does the </a:t>
            </a:r>
            <a:r>
              <a:rPr lang="en-US" sz="4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loop</a:t>
            </a:r>
            <a:r>
              <a:rPr lang="en-US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ends</a:t>
            </a:r>
            <a:r>
              <a:rPr lang="en-US" sz="4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?</a:t>
            </a:r>
            <a:endParaRPr lang="en-US" dirty="0"/>
          </a:p>
        </p:txBody>
      </p:sp>
      <p:sp>
        <p:nvSpPr>
          <p:cNvPr id="177" name="Rectangle: Rounded Corners 176"/>
          <p:cNvSpPr/>
          <p:nvPr/>
        </p:nvSpPr>
        <p:spPr>
          <a:xfrm>
            <a:off x="180000" y="1676520"/>
            <a:ext cx="5940000" cy="8434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8" name="Rectangle: Rounded Corners 177"/>
          <p:cNvSpPr/>
          <p:nvPr/>
        </p:nvSpPr>
        <p:spPr>
          <a:xfrm>
            <a:off x="3960000" y="1080000"/>
            <a:ext cx="5940000" cy="54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ERROR: Could not find 'TElocal' executable within the conda environment at /home/tester/Dokumenty/mambaforge/envs/rte_analysis_env               </a:t>
            </a:r>
          </a:p>
        </p:txBody>
      </p:sp>
      <p:sp>
        <p:nvSpPr>
          <p:cNvPr id="179" name="Smiley Face 178"/>
          <p:cNvSpPr/>
          <p:nvPr/>
        </p:nvSpPr>
        <p:spPr>
          <a:xfrm>
            <a:off x="9264367" y="1125565"/>
            <a:ext cx="447480" cy="447480"/>
          </a:xfrm>
          <a:prstGeom prst="smileyFace">
            <a:avLst>
              <a:gd name="adj" fmla="val 9282"/>
            </a:avLst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260000" y="1792440"/>
            <a:ext cx="4860000" cy="94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 can fix this by making the pip installation command more specific and adding a verification step to the script. This ensures we are using the pip from within our new Conda environment.</a:t>
            </a:r>
          </a:p>
        </p:txBody>
      </p:sp>
      <p:pic>
        <p:nvPicPr>
          <p:cNvPr id="181" name="Picture 180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432000" y="1828440"/>
            <a:ext cx="540000" cy="547560"/>
          </a:xfrm>
          <a:prstGeom prst="rect">
            <a:avLst/>
          </a:prstGeom>
          <a:ln w="0">
            <a:noFill/>
          </a:ln>
        </p:spPr>
      </p:pic>
      <p:sp>
        <p:nvSpPr>
          <p:cNvPr id="182" name="Rectangle: Rounded Corners 181"/>
          <p:cNvSpPr/>
          <p:nvPr/>
        </p:nvSpPr>
        <p:spPr>
          <a:xfrm>
            <a:off x="3960360" y="2592360"/>
            <a:ext cx="5940000" cy="54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ERROR: Could not find 'TElocal' executable within the conda environment at /home/tester/Dokumenty/mambaforge/envs/rte_analysis_env               </a:t>
            </a:r>
          </a:p>
        </p:txBody>
      </p:sp>
      <p:sp>
        <p:nvSpPr>
          <p:cNvPr id="183" name="Smiley Face 182"/>
          <p:cNvSpPr/>
          <p:nvPr/>
        </p:nvSpPr>
        <p:spPr>
          <a:xfrm>
            <a:off x="9264727" y="2648968"/>
            <a:ext cx="447480" cy="447480"/>
          </a:xfrm>
          <a:prstGeom prst="smileyFace">
            <a:avLst>
              <a:gd name="adj" fmla="val 9282"/>
            </a:avLst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4" name="Rectangle: Rounded Corners 183"/>
          <p:cNvSpPr/>
          <p:nvPr/>
        </p:nvSpPr>
        <p:spPr>
          <a:xfrm>
            <a:off x="180360" y="3188520"/>
            <a:ext cx="5940000" cy="8434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260360" y="3196440"/>
            <a:ext cx="4860000" cy="94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 will modify the script to:</a:t>
            </a:r>
          </a:p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Store full, absolute paths in variables.</a:t>
            </a:r>
          </a:p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 these variables to call the programs directly, completely bypassing the need for the PATH to be correct.</a:t>
            </a:r>
          </a:p>
        </p:txBody>
      </p:sp>
      <p:pic>
        <p:nvPicPr>
          <p:cNvPr id="186" name="Picture 185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432360" y="3340440"/>
            <a:ext cx="540000" cy="547560"/>
          </a:xfrm>
          <a:prstGeom prst="rect">
            <a:avLst/>
          </a:prstGeom>
          <a:ln w="0">
            <a:noFill/>
          </a:ln>
        </p:spPr>
      </p:pic>
      <p:sp>
        <p:nvSpPr>
          <p:cNvPr id="187" name="Rectangle: Rounded Corners 186"/>
          <p:cNvSpPr/>
          <p:nvPr/>
        </p:nvSpPr>
        <p:spPr>
          <a:xfrm>
            <a:off x="3960720" y="4112024"/>
            <a:ext cx="5940000" cy="54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8" name="Freeform: Shape 187"/>
          <p:cNvSpPr/>
          <p:nvPr/>
        </p:nvSpPr>
        <p:spPr>
          <a:xfrm>
            <a:off x="6588000" y="3287826"/>
            <a:ext cx="540000" cy="540000"/>
          </a:xfrm>
          <a:custGeom>
            <a:avLst/>
            <a:gdLst>
              <a:gd name="textAreaLeft" fmla="*/ 0 w 540000"/>
              <a:gd name="textAreaRight" fmla="*/ 540360 w 540000"/>
              <a:gd name="textAreaTop" fmla="*/ 0 h 540000"/>
              <a:gd name="textAreaBottom" fmla="*/ 540360 h 540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16300" y="10800"/>
                </a:moveTo>
                <a:arcTo wR="5500" hR="5500" stAng="0" swAng="-10800000"/>
                <a:lnTo>
                  <a:pt x="0" y="10800"/>
                </a:lnTo>
                <a:arcTo wR="10800" hR="10800" stAng="10800000" swAng="10800000"/>
                <a:lnTo>
                  <a:pt x="24300" y="10800"/>
                </a:lnTo>
                <a:lnTo>
                  <a:pt x="18950" y="16150"/>
                </a:lnTo>
                <a:lnTo>
                  <a:pt x="13600" y="108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9" name="Freeform: Shape 188"/>
          <p:cNvSpPr/>
          <p:nvPr/>
        </p:nvSpPr>
        <p:spPr>
          <a:xfrm flipH="1" flipV="1">
            <a:off x="6585840" y="3423960"/>
            <a:ext cx="540000" cy="540000"/>
          </a:xfrm>
          <a:custGeom>
            <a:avLst/>
            <a:gdLst>
              <a:gd name="textAreaLeft" fmla="*/ 360 w 540000"/>
              <a:gd name="textAreaRight" fmla="*/ 540720 w 540000"/>
              <a:gd name="textAreaTop" fmla="*/ 360 h 540000"/>
              <a:gd name="textAreaBottom" fmla="*/ 540720 h 540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16300" y="10800"/>
                </a:moveTo>
                <a:arcTo wR="5500" hR="5500" stAng="0" swAng="-10800000"/>
                <a:lnTo>
                  <a:pt x="0" y="10800"/>
                </a:lnTo>
                <a:arcTo wR="10800" hR="10800" stAng="10800000" swAng="10800000"/>
                <a:lnTo>
                  <a:pt x="24300" y="10800"/>
                </a:lnTo>
                <a:lnTo>
                  <a:pt x="18950" y="16150"/>
                </a:lnTo>
                <a:lnTo>
                  <a:pt x="13600" y="1080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140000" y="4159440"/>
            <a:ext cx="5040000" cy="4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Could it be trhat TElocal is actually NOT! part of TEtranscripts but separate package? </a:t>
            </a:r>
          </a:p>
        </p:txBody>
      </p:sp>
      <p:sp>
        <p:nvSpPr>
          <p:cNvPr id="191" name="Smiley Face 190"/>
          <p:cNvSpPr/>
          <p:nvPr/>
        </p:nvSpPr>
        <p:spPr>
          <a:xfrm>
            <a:off x="9341233" y="4147664"/>
            <a:ext cx="447480" cy="447480"/>
          </a:xfrm>
          <a:prstGeom prst="smileyFace">
            <a:avLst>
              <a:gd name="adj" fmla="val 9282"/>
            </a:avLst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78981" y="1127826"/>
            <a:ext cx="5141160" cy="118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Issue – TElocal was never downloaded </a:t>
            </a:r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140360" y="4159800"/>
            <a:ext cx="5040000" cy="4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Could it be trhat TElocal is actually NOT! part of TEtranscripts but separate package? </a:t>
            </a:r>
          </a:p>
        </p:txBody>
      </p:sp>
      <p:sp>
        <p:nvSpPr>
          <p:cNvPr id="196" name="Rectangle: Rounded Corners 195"/>
          <p:cNvSpPr/>
          <p:nvPr/>
        </p:nvSpPr>
        <p:spPr>
          <a:xfrm>
            <a:off x="180000" y="4736520"/>
            <a:ext cx="9720000" cy="8434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260000" y="4744440"/>
            <a:ext cx="8640000" cy="103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hi-IN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ออกผลการค้นหา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[1] "TEtranscripts is a software package for characterizing transposable element (TE) expression and performing differential expression analysis of TEs and genes." …. However, the answer is no, TElocal is NOT a separate package.</a:t>
            </a:r>
            <a:br>
              <a:rPr sz="1200">
                <a:latin typeface="Calibri"/>
                <a:ea typeface="Calibri"/>
                <a:cs typeface="Calibri"/>
              </a:rPr>
            </a:b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Did you have a chance to try the last full script I sent? The one with the "MANUAL SOURCE INSTALLATION" section? It was specifically designed to overcome this exact problem and should be the one to finally get the workflow running.</a:t>
            </a:r>
            <a:br>
              <a:rPr sz="1200">
                <a:latin typeface="Calibri"/>
                <a:ea typeface="Calibri"/>
                <a:cs typeface="Calibri"/>
              </a:rPr>
            </a:br>
            <a:endParaRPr lang="en-US" sz="1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98" name="Picture 197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432000" y="4888440"/>
            <a:ext cx="540000" cy="54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08360" y="98280"/>
            <a:ext cx="9971640" cy="134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What if I help </a:t>
            </a:r>
            <a:r>
              <a:rPr lang="en-US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 to correct errors?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68000" y="1362960"/>
            <a:ext cx="9072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79450" indent="-5715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6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Just me</a:t>
            </a:r>
            <a:endParaRPr lang="en-US" sz="36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111250" lvl="1" indent="-5715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36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6 hours (including alignment to mouse genome because it was done at 2 AM)</a:t>
            </a:r>
            <a:endParaRPr lang="en-US" sz="36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679450" indent="-5715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6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Gemini + me</a:t>
            </a:r>
            <a:endParaRPr lang="en-US" sz="36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111250" lvl="1" indent="-5715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36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16 hours</a:t>
            </a:r>
            <a:endParaRPr lang="en-US" sz="36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08360" y="98280"/>
            <a:ext cx="9971640" cy="134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Gemini + Me retrotransposons results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68000" y="1362960"/>
            <a:ext cx="9072000" cy="79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795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3200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No</a:t>
            </a: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 significant differences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00FE8-3ABF-8978-D81D-AD8447734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>
            <a:extLst>
              <a:ext uri="{FF2B5EF4-FFF2-40B4-BE49-F238E27FC236}">
                <a16:creationId xmlns:a16="http://schemas.microsoft.com/office/drawing/2014/main" id="{CA78370A-A406-A705-E3DE-9701B352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60" y="98280"/>
            <a:ext cx="9971640" cy="134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Gemini + Me retrotransposons results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2" name="PlaceHolder 2">
            <a:extLst>
              <a:ext uri="{FF2B5EF4-FFF2-40B4-BE49-F238E27FC236}">
                <a16:creationId xmlns:a16="http://schemas.microsoft.com/office/drawing/2014/main" id="{21955822-A768-CF3C-06CD-B95690BD0E0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8000" y="1362960"/>
            <a:ext cx="9072000" cy="79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795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3200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No</a:t>
            </a: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 significant differences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BF11909E-D575-508D-3E55-DD52F84F1A2C}"/>
              </a:ext>
            </a:extLst>
          </p:cNvPr>
          <p:cNvPicPr/>
          <p:nvPr/>
        </p:nvPicPr>
        <p:blipFill>
          <a:blip r:embed="rId2">
            <a:alphaModFix amt="80000"/>
          </a:blip>
          <a:srcRect t="12900" r="19203" b="4558"/>
          <a:stretch/>
        </p:blipFill>
        <p:spPr>
          <a:xfrm>
            <a:off x="2129040" y="1980000"/>
            <a:ext cx="5070960" cy="3453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84536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21503-4BE9-F80D-0ACF-328C734CB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>
            <a:extLst>
              <a:ext uri="{FF2B5EF4-FFF2-40B4-BE49-F238E27FC236}">
                <a16:creationId xmlns:a16="http://schemas.microsoft.com/office/drawing/2014/main" id="{3608374A-7FD9-5EA9-6C31-A0BA0AF3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60" y="98280"/>
            <a:ext cx="9971640" cy="134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My retrotransposons results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D731A21-1A36-7B2A-080C-8050C5B157AA}"/>
              </a:ext>
            </a:extLst>
          </p:cNvPr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5458680" y="1318680"/>
            <a:ext cx="4081320" cy="408132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2">
            <a:extLst>
              <a:ext uri="{FF2B5EF4-FFF2-40B4-BE49-F238E27FC236}">
                <a16:creationId xmlns:a16="http://schemas.microsoft.com/office/drawing/2014/main" id="{3332C989-055B-9606-5C6D-477EBC4C3A3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8000" y="1362960"/>
            <a:ext cx="5256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spc="-1" dirty="0">
                <a:solidFill>
                  <a:srgbClr val="212121"/>
                </a:solidFill>
                <a:ea typeface="+mj-lt"/>
                <a:cs typeface="+mj-lt"/>
              </a:rPr>
              <a:t>    LINE elements appear slightly upregulated in </a:t>
            </a:r>
            <a:r>
              <a:rPr lang="en-US" sz="3200" b="0" strike="noStrike" spc="-1" dirty="0">
                <a:solidFill>
                  <a:srgbClr val="212121"/>
                </a:solidFill>
                <a:ea typeface="+mj-lt"/>
                <a:cs typeface="+mj-lt"/>
              </a:rPr>
              <a:t>samples from complete remission </a:t>
            </a:r>
            <a:endParaRPr lang="en-US"/>
          </a:p>
          <a:p>
            <a:pPr>
              <a:buClr>
                <a:srgbClr val="000000"/>
              </a:buClr>
              <a:buSzPct val="45000"/>
            </a:pPr>
            <a:r>
              <a:rPr lang="en-US" sz="3200" spc="-1" dirty="0">
                <a:solidFill>
                  <a:srgbClr val="212121"/>
                </a:solidFill>
                <a:ea typeface="+mj-lt"/>
                <a:cs typeface="+mj-lt"/>
              </a:rPr>
              <a:t>     </a:t>
            </a:r>
            <a:r>
              <a:rPr lang="en-US" sz="3200" b="0" strike="noStrike" spc="-1" dirty="0">
                <a:solidFill>
                  <a:srgbClr val="212121"/>
                </a:solidFill>
                <a:ea typeface="+mj-lt"/>
                <a:cs typeface="+mj-lt"/>
              </a:rPr>
              <a:t>(p</a:t>
            </a:r>
            <a:r>
              <a:rPr lang="en-US" sz="3200" spc="-1" dirty="0">
                <a:solidFill>
                  <a:srgbClr val="212121"/>
                </a:solidFill>
                <a:ea typeface="+mj-lt"/>
                <a:cs typeface="+mj-lt"/>
              </a:rPr>
              <a:t> </a:t>
            </a:r>
            <a:r>
              <a:rPr lang="en-US" sz="3200" b="0" strike="noStrike" spc="-1" dirty="0">
                <a:solidFill>
                  <a:srgbClr val="212121"/>
                </a:solidFill>
                <a:ea typeface="+mj-lt"/>
                <a:cs typeface="+mj-lt"/>
              </a:rPr>
              <a:t>&lt;</a:t>
            </a:r>
            <a:r>
              <a:rPr lang="en-US" sz="3200" spc="-1" dirty="0">
                <a:solidFill>
                  <a:srgbClr val="212121"/>
                </a:solidFill>
                <a:ea typeface="+mj-lt"/>
                <a:cs typeface="+mj-lt"/>
              </a:rPr>
              <a:t> </a:t>
            </a:r>
            <a:r>
              <a:rPr lang="en-US" sz="3200" b="0" strike="noStrike" spc="-1" dirty="0">
                <a:solidFill>
                  <a:srgbClr val="212121"/>
                </a:solidFill>
                <a:ea typeface="+mj-lt"/>
                <a:cs typeface="+mj-lt"/>
              </a:rPr>
              <a:t>0.001)</a:t>
            </a:r>
            <a:r>
              <a:rPr lang="en-US" sz="3200" spc="-1" dirty="0">
                <a:solidFill>
                  <a:srgbClr val="212121"/>
                </a:solidFill>
                <a:ea typeface="+mj-lt"/>
                <a:cs typeface="+mj-lt"/>
              </a:rPr>
              <a:t> </a:t>
            </a:r>
            <a:endParaRPr lang="en-US" sz="3200" spc="-1" dirty="0">
              <a:solidFill>
                <a:srgbClr val="212121"/>
              </a:solidFill>
              <a:latin typeface="Arial"/>
              <a:ea typeface="+mj-lt"/>
              <a:cs typeface="+mj-lt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endParaRPr lang="en-US" sz="3200" spc="-1" dirty="0">
              <a:solidFill>
                <a:srgbClr val="212121"/>
              </a:solidFill>
              <a:ea typeface="+mj-lt"/>
              <a:cs typeface="+mj-lt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endParaRPr lang="en-US" sz="3200" spc="-1" dirty="0">
              <a:solidFill>
                <a:srgbClr val="212121"/>
              </a:solidFill>
              <a:cs typeface="Arial"/>
            </a:endParaRPr>
          </a:p>
          <a:p>
            <a:pPr marL="431800" indent="0">
              <a:spcBef>
                <a:spcPts val="1417"/>
              </a:spcBef>
              <a:buNone/>
            </a:pPr>
            <a:endParaRPr lang="en-US" sz="3200" b="0" strike="noStrike" spc="-1" dirty="0">
              <a:solidFill>
                <a:srgbClr val="21212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827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37D1B-2961-D324-DBF0-288092A06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>
            <a:extLst>
              <a:ext uri="{FF2B5EF4-FFF2-40B4-BE49-F238E27FC236}">
                <a16:creationId xmlns:a16="http://schemas.microsoft.com/office/drawing/2014/main" id="{F3DB5C4E-A430-9C7F-3A20-7EAFC551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60" y="98280"/>
            <a:ext cx="9971640" cy="134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My retrotransposons results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8" name="PlaceHolder 2">
            <a:extLst>
              <a:ext uri="{FF2B5EF4-FFF2-40B4-BE49-F238E27FC236}">
                <a16:creationId xmlns:a16="http://schemas.microsoft.com/office/drawing/2014/main" id="{F3EE6B0F-8787-5C04-AE02-C4E2C7D5D95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8000" y="1362960"/>
            <a:ext cx="5256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spc="-1" dirty="0">
                <a:solidFill>
                  <a:srgbClr val="212121"/>
                </a:solidFill>
                <a:ea typeface="+mj-lt"/>
                <a:cs typeface="+mj-lt"/>
              </a:rPr>
              <a:t>    LINE elements appear slightly upregulated in </a:t>
            </a:r>
            <a:r>
              <a:rPr lang="en-US" sz="3200" b="0" strike="noStrike" spc="-1" dirty="0">
                <a:solidFill>
                  <a:srgbClr val="212121"/>
                </a:solidFill>
                <a:ea typeface="+mj-lt"/>
                <a:cs typeface="+mj-lt"/>
              </a:rPr>
              <a:t>samples from complete remission </a:t>
            </a:r>
            <a:endParaRPr lang="en-US" sz="3200" spc="-1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en-US" sz="3200" spc="-1" dirty="0">
                <a:solidFill>
                  <a:srgbClr val="212121"/>
                </a:solidFill>
                <a:ea typeface="+mj-lt"/>
                <a:cs typeface="+mj-lt"/>
              </a:rPr>
              <a:t>     </a:t>
            </a:r>
            <a:r>
              <a:rPr lang="en-US" sz="3200" b="0" strike="noStrike" spc="-1" dirty="0">
                <a:solidFill>
                  <a:srgbClr val="212121"/>
                </a:solidFill>
                <a:ea typeface="+mj-lt"/>
                <a:cs typeface="+mj-lt"/>
              </a:rPr>
              <a:t>(p</a:t>
            </a:r>
            <a:r>
              <a:rPr lang="en-US" sz="3200" spc="-1" dirty="0">
                <a:solidFill>
                  <a:srgbClr val="212121"/>
                </a:solidFill>
                <a:ea typeface="+mj-lt"/>
                <a:cs typeface="+mj-lt"/>
              </a:rPr>
              <a:t> </a:t>
            </a:r>
            <a:r>
              <a:rPr lang="en-US" sz="3200" b="0" strike="noStrike" spc="-1" dirty="0">
                <a:solidFill>
                  <a:srgbClr val="212121"/>
                </a:solidFill>
                <a:ea typeface="+mj-lt"/>
                <a:cs typeface="+mj-lt"/>
              </a:rPr>
              <a:t>&lt;</a:t>
            </a:r>
            <a:r>
              <a:rPr lang="en-US" sz="3200" spc="-1" dirty="0">
                <a:solidFill>
                  <a:srgbClr val="212121"/>
                </a:solidFill>
                <a:ea typeface="+mj-lt"/>
                <a:cs typeface="+mj-lt"/>
              </a:rPr>
              <a:t> </a:t>
            </a:r>
            <a:r>
              <a:rPr lang="en-US" sz="3200" b="0" strike="noStrike" spc="-1" dirty="0">
                <a:solidFill>
                  <a:srgbClr val="212121"/>
                </a:solidFill>
                <a:ea typeface="+mj-lt"/>
                <a:cs typeface="+mj-lt"/>
              </a:rPr>
              <a:t>0.001)</a:t>
            </a:r>
            <a:r>
              <a:rPr lang="en-US" sz="3200" spc="-1" dirty="0">
                <a:solidFill>
                  <a:srgbClr val="212121"/>
                </a:solidFill>
                <a:ea typeface="+mj-lt"/>
                <a:cs typeface="+mj-lt"/>
              </a:rPr>
              <a:t> </a:t>
            </a:r>
            <a:endParaRPr lang="en-US" sz="3200" spc="-1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endParaRPr lang="en-US" sz="3200" spc="-1" dirty="0">
              <a:solidFill>
                <a:srgbClr val="212121"/>
              </a:solidFill>
              <a:ea typeface="+mj-lt"/>
              <a:cs typeface="+mj-lt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spc="-1" dirty="0">
                <a:solidFill>
                  <a:srgbClr val="212121"/>
                </a:solidFill>
                <a:ea typeface="+mj-lt"/>
                <a:cs typeface="+mj-lt"/>
              </a:rPr>
              <a:t>Specifically, the L1 family (p &lt; 0.001).</a:t>
            </a:r>
            <a:endParaRPr lang="en-US" dirty="0"/>
          </a:p>
          <a:p>
            <a:pPr marL="431800" indent="0">
              <a:spcBef>
                <a:spcPts val="1417"/>
              </a:spcBef>
              <a:buNone/>
            </a:pP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8DA7D-E088-EAEA-6624-481770B87327}"/>
              </a:ext>
            </a:extLst>
          </p:cNvPr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5458680" y="1318680"/>
            <a:ext cx="4081320" cy="4081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2126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08360" y="98280"/>
            <a:ext cx="9971640" cy="134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Conclusions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68000" y="1362960"/>
            <a:ext cx="9072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9993" lnSpcReduction="20000"/>
          </a:bodyPr>
          <a:lstStyle/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All LLMs can generate convincingly looking code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Cloud based ones are better than tested local ones, but all fail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Not much difference between reasoning and non reasoning models, both fail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Cloud ones generate whole files, local ones generate instructions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No </a:t>
            </a:r>
            <a:r>
              <a:rPr lang="en-US" sz="3200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issues</a:t>
            </a: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 for extremely common tasks (</a:t>
            </a:r>
            <a:r>
              <a:rPr lang="en-US" sz="3200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e.g. STAR</a:t>
            </a: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3200" b="0" strike="noStrike" spc="-1" dirty="0" err="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DESeq</a:t>
            </a: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)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Slightly less common tasks (TE quantification) fail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Without some knowledge it is easy to get into unresolvable loop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1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It is much more work to correct AI  generated code than writing it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1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3200" b="1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 still has to work </a:t>
            </a:r>
            <a:r>
              <a:rPr lang="en-US" sz="3200" b="1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- </a:t>
            </a:r>
            <a:r>
              <a:rPr lang="en-US" sz="3200" b="1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at least for next few months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Analyzing what?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9841" y="1551305"/>
            <a:ext cx="6948720" cy="469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AUTONOMOUS RETROTRANSPOSONS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---------------------------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00" b="1" strike="noStrike" spc="-1">
                <a:solidFill>
                  <a:srgbClr val="000000"/>
                </a:solidFill>
                <a:latin typeface="Inconsolata"/>
              </a:rPr>
              <a:t>LTR</a:t>
            </a:r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 (ERV: 7–9 kb)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0AD4E"/>
                </a:solidFill>
                <a:latin typeface="Inconsolata"/>
              </a:rPr>
              <a:t>[TSD]</a:t>
            </a:r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←LTR←[Gag]--[Prt]--</a:t>
            </a:r>
            <a:r>
              <a:rPr lang="en-US" sz="1200" b="1" strike="noStrike" spc="-1">
                <a:solidFill>
                  <a:srgbClr val="007BFF"/>
                </a:solidFill>
                <a:latin typeface="Inconsolata"/>
              </a:rPr>
              <a:t>[Pol:RT-INT]</a:t>
            </a:r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--[Env]→LTR→</a:t>
            </a:r>
            <a:r>
              <a:rPr lang="en-US" sz="1200" b="0" strike="noStrike" spc="-1">
                <a:solidFill>
                  <a:srgbClr val="F0AD4E"/>
                </a:solidFill>
                <a:latin typeface="Inconsolata"/>
              </a:rPr>
              <a:t>[TSD]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00" b="1" strike="noStrike" spc="-1">
                <a:solidFill>
                  <a:srgbClr val="000000"/>
                </a:solidFill>
                <a:latin typeface="Inconsolata"/>
              </a:rPr>
              <a:t>Non-LTR</a:t>
            </a:r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 (LINE1: ~6 kb)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0AD4E"/>
                </a:solidFill>
                <a:latin typeface="Inconsolata"/>
              </a:rPr>
              <a:t>[TSD]</a:t>
            </a:r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--5'UTR--[ORF1]--</a:t>
            </a:r>
            <a:r>
              <a:rPr lang="en-US" sz="1200" b="1" strike="noStrike" spc="-1">
                <a:solidFill>
                  <a:srgbClr val="007BFF"/>
                </a:solidFill>
                <a:latin typeface="Inconsolata"/>
              </a:rPr>
              <a:t>[ORF2:EN-RT-C]</a:t>
            </a:r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--3'UTR--An--</a:t>
            </a:r>
            <a:r>
              <a:rPr lang="en-US" sz="1200" b="0" strike="noStrike" spc="-1">
                <a:solidFill>
                  <a:srgbClr val="F0AD4E"/>
                </a:solidFill>
                <a:latin typeface="Inconsolata"/>
              </a:rPr>
              <a:t>[TSD]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NONAUTONOMOUS RETROTRANSPOSONS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------------------------------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00" b="1" strike="noStrike" spc="-1">
                <a:solidFill>
                  <a:srgbClr val="000000"/>
                </a:solidFill>
                <a:latin typeface="Inconsolata"/>
              </a:rPr>
              <a:t>SINE - Alu</a:t>
            </a:r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 (~300 bp)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0AD4E"/>
                </a:solidFill>
                <a:latin typeface="Inconsolata"/>
              </a:rPr>
              <a:t>[TSD]</a:t>
            </a:r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--[A]--[B]--An--</a:t>
            </a:r>
            <a:r>
              <a:rPr lang="en-US" sz="1200" b="0" strike="noStrike" spc="-1">
                <a:solidFill>
                  <a:srgbClr val="F0AD4E"/>
                </a:solidFill>
                <a:latin typeface="Inconsolata"/>
              </a:rPr>
              <a:t>[TSD]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00" b="1" strike="noStrike" spc="-1">
                <a:solidFill>
                  <a:srgbClr val="000000"/>
                </a:solidFill>
                <a:latin typeface="Inconsolata"/>
              </a:rPr>
              <a:t>SVA</a:t>
            </a:r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 (&lt; 3 kb)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0AD4E"/>
                </a:solidFill>
                <a:latin typeface="Inconsolata"/>
              </a:rPr>
              <a:t>[TSD]</a:t>
            </a:r>
            <a:r>
              <a:rPr lang="en-US" sz="1200" b="0" strike="noStrike" spc="-1">
                <a:solidFill>
                  <a:srgbClr val="000000"/>
                </a:solidFill>
                <a:latin typeface="Inconsolata"/>
              </a:rPr>
              <a:t>--[Hexamer repeats]--[Alu-like]--[VNTR]--[SINE-R]--An--</a:t>
            </a:r>
            <a:r>
              <a:rPr lang="en-US" sz="1200" b="0" strike="noStrike" spc="-1">
                <a:solidFill>
                  <a:srgbClr val="F0AD4E"/>
                </a:solidFill>
                <a:latin typeface="Inconsolata"/>
              </a:rPr>
              <a:t>[TSD]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9E394-02E8-5FEF-2EF6-5CDEDC437F54}"/>
              </a:ext>
            </a:extLst>
          </p:cNvPr>
          <p:cNvSpPr txBox="1"/>
          <p:nvPr/>
        </p:nvSpPr>
        <p:spPr>
          <a:xfrm>
            <a:off x="503246" y="1171897"/>
            <a:ext cx="5147963" cy="36360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455"/>
              </a:lnSpc>
            </a:pPr>
            <a:r>
              <a:rPr lang="en-US" sz="2800" dirty="0">
                <a:solidFill>
                  <a:srgbClr val="212121"/>
                </a:solidFill>
                <a:latin typeface="Calibri"/>
              </a:rPr>
              <a:t>Retrotransposons </a:t>
            </a:r>
            <a:r>
              <a:rPr lang="en-US" sz="2800" dirty="0">
                <a:latin typeface="Calibri"/>
              </a:rPr>
              <a:t>​</a:t>
            </a:r>
            <a:endParaRPr lang="en-US" sz="2800">
              <a:latin typeface="Calibri"/>
            </a:endParaRPr>
          </a:p>
          <a:p>
            <a:pPr marL="342900" indent="-342900">
              <a:lnSpc>
                <a:spcPts val="2001"/>
              </a:lnSpc>
              <a:buFont typeface="Arial"/>
              <a:buChar char="•"/>
            </a:pPr>
            <a:endParaRPr lang="en-US" sz="2800" dirty="0">
              <a:solidFill>
                <a:srgbClr val="212121"/>
              </a:solidFill>
              <a:latin typeface="Calibri"/>
            </a:endParaRPr>
          </a:p>
          <a:p>
            <a:pPr marL="342900" indent="-342900">
              <a:lnSpc>
                <a:spcPts val="2001"/>
              </a:lnSpc>
              <a:buFont typeface="Arial"/>
              <a:buChar char="•"/>
            </a:pPr>
            <a:r>
              <a:rPr lang="en-US" sz="2400" dirty="0">
                <a:solidFill>
                  <a:srgbClr val="212121"/>
                </a:solidFill>
                <a:latin typeface="Calibri"/>
              </a:rPr>
              <a:t>LTR </a:t>
            </a:r>
            <a:endParaRPr lang="en-US" sz="2400" dirty="0">
              <a:latin typeface="Calibri"/>
            </a:endParaRPr>
          </a:p>
          <a:p>
            <a:pPr marL="800100" lvl="1" indent="-342900">
              <a:lnSpc>
                <a:spcPts val="2001"/>
              </a:lnSpc>
              <a:buFont typeface="Courier New"/>
              <a:buChar char="o"/>
            </a:pPr>
            <a:endParaRPr lang="en-US" sz="2400" dirty="0">
              <a:solidFill>
                <a:srgbClr val="212121"/>
              </a:solidFill>
              <a:latin typeface="Calibri"/>
            </a:endParaRPr>
          </a:p>
          <a:p>
            <a:pPr marL="800100" lvl="1" indent="-342900">
              <a:lnSpc>
                <a:spcPts val="2001"/>
              </a:lnSpc>
              <a:buFont typeface="Courier New"/>
              <a:buChar char="o"/>
            </a:pPr>
            <a:r>
              <a:rPr lang="en-US" dirty="0">
                <a:solidFill>
                  <a:srgbClr val="212121"/>
                </a:solidFill>
                <a:latin typeface="Calibri"/>
              </a:rPr>
              <a:t>autonomous </a:t>
            </a:r>
            <a:r>
              <a:rPr lang="en-US" dirty="0">
                <a:latin typeface="Calibri"/>
              </a:rPr>
              <a:t>​</a:t>
            </a:r>
          </a:p>
          <a:p>
            <a:pPr marL="342900" indent="-342900">
              <a:lnSpc>
                <a:spcPts val="2001"/>
              </a:lnSpc>
              <a:buFont typeface="Arial"/>
              <a:buChar char="•"/>
            </a:pPr>
            <a:endParaRPr lang="en-US" sz="2400" dirty="0">
              <a:solidFill>
                <a:srgbClr val="212121"/>
              </a:solidFill>
              <a:latin typeface="Calibri"/>
            </a:endParaRPr>
          </a:p>
          <a:p>
            <a:pPr marL="342900" indent="-342900">
              <a:lnSpc>
                <a:spcPts val="2001"/>
              </a:lnSpc>
              <a:buFont typeface="Arial"/>
              <a:buChar char="•"/>
            </a:pPr>
            <a:r>
              <a:rPr lang="en-US" sz="2400" dirty="0">
                <a:solidFill>
                  <a:srgbClr val="212121"/>
                </a:solidFill>
                <a:latin typeface="Calibri"/>
              </a:rPr>
              <a:t>non-LTR </a:t>
            </a:r>
            <a:r>
              <a:rPr lang="en-US" sz="2400" dirty="0">
                <a:latin typeface="Calibri"/>
              </a:rPr>
              <a:t>​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marL="800100" lvl="1" indent="-342900">
              <a:lnSpc>
                <a:spcPts val="2001"/>
              </a:lnSpc>
              <a:buFont typeface="Courier New"/>
              <a:buChar char="o"/>
            </a:pPr>
            <a:endParaRPr lang="en-US" sz="2400" dirty="0">
              <a:solidFill>
                <a:srgbClr val="212121"/>
              </a:solidFill>
              <a:latin typeface="Calibri"/>
            </a:endParaRPr>
          </a:p>
          <a:p>
            <a:pPr marL="800100" lvl="1" indent="-342900">
              <a:lnSpc>
                <a:spcPts val="2001"/>
              </a:lnSpc>
              <a:buFont typeface="Courier New"/>
              <a:buChar char="o"/>
            </a:pPr>
            <a:r>
              <a:rPr lang="en-US" dirty="0">
                <a:solidFill>
                  <a:srgbClr val="212121"/>
                </a:solidFill>
                <a:latin typeface="Calibri"/>
              </a:rPr>
              <a:t>LINE (e.g., L1) </a:t>
            </a:r>
            <a:r>
              <a:rPr lang="en-US" dirty="0">
                <a:solidFill>
                  <a:srgbClr val="212121"/>
                </a:solidFill>
                <a:latin typeface="Calibri"/>
                <a:cs typeface="Arial"/>
              </a:rPr>
              <a:t>–a</a:t>
            </a:r>
            <a:r>
              <a:rPr lang="en-US" dirty="0">
                <a:solidFill>
                  <a:srgbClr val="212121"/>
                </a:solidFill>
                <a:latin typeface="Calibri"/>
              </a:rPr>
              <a:t>utonomous </a:t>
            </a:r>
            <a:r>
              <a:rPr lang="en-US" dirty="0">
                <a:latin typeface="Calibri"/>
              </a:rPr>
              <a:t>​</a:t>
            </a:r>
            <a:endParaRPr lang="en-US" dirty="0">
              <a:solidFill>
                <a:srgbClr val="212121"/>
              </a:solidFill>
              <a:latin typeface="Calibri"/>
              <a:cs typeface="Arial"/>
            </a:endParaRPr>
          </a:p>
          <a:p>
            <a:pPr marL="342900" indent="-342900">
              <a:lnSpc>
                <a:spcPts val="2001"/>
              </a:lnSpc>
              <a:buFont typeface="Arial"/>
              <a:buChar char="•"/>
            </a:pPr>
            <a:endParaRPr lang="en-US" sz="2400" dirty="0">
              <a:solidFill>
                <a:srgbClr val="212121"/>
              </a:solidFill>
              <a:latin typeface="Calibri"/>
              <a:ea typeface="+mn-lt"/>
              <a:cs typeface="+mn-lt"/>
            </a:endParaRPr>
          </a:p>
          <a:p>
            <a:pPr marL="800100" lvl="1" indent="-342900">
              <a:lnSpc>
                <a:spcPts val="2001"/>
              </a:lnSpc>
              <a:buFont typeface="Courier New"/>
              <a:buChar char="o"/>
            </a:pPr>
            <a:r>
              <a:rPr lang="en-US" dirty="0">
                <a:solidFill>
                  <a:srgbClr val="212121"/>
                </a:solidFill>
                <a:latin typeface="Calibri"/>
                <a:ea typeface="+mn-lt"/>
                <a:cs typeface="+mn-lt"/>
              </a:rPr>
              <a:t>SINEs (e.g., Alu, MIR) – rely on LINE machinery</a:t>
            </a:r>
            <a:endParaRPr lang="en-US">
              <a:latin typeface="Calibri"/>
            </a:endParaRPr>
          </a:p>
          <a:p>
            <a:pPr marL="342900" indent="-342900">
              <a:lnSpc>
                <a:spcPts val="2001"/>
              </a:lnSpc>
              <a:buFont typeface="Arial"/>
              <a:buChar char="•"/>
            </a:pPr>
            <a:endParaRPr lang="en-US" dirty="0">
              <a:solidFill>
                <a:srgbClr val="212121"/>
              </a:solidFill>
              <a:latin typeface="Calibri"/>
            </a:endParaRPr>
          </a:p>
          <a:p>
            <a:pPr marL="800100" lvl="1" indent="-342900">
              <a:lnSpc>
                <a:spcPts val="2001"/>
              </a:lnSpc>
              <a:buFont typeface="Courier New"/>
              <a:buChar char="o"/>
            </a:pPr>
            <a:r>
              <a:rPr lang="en-US" dirty="0">
                <a:solidFill>
                  <a:srgbClr val="212121"/>
                </a:solidFill>
                <a:latin typeface="Calibri"/>
              </a:rPr>
              <a:t>SVA </a:t>
            </a:r>
            <a:r>
              <a:rPr lang="en-US" dirty="0">
                <a:latin typeface="Calibri"/>
              </a:rPr>
              <a:t>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13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3021840" y="3600"/>
            <a:ext cx="3633840" cy="566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288360" y="493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Thank you for your attention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16" name="Picture 215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5760000" y="2232000"/>
            <a:ext cx="4140000" cy="827280"/>
          </a:xfrm>
          <a:prstGeom prst="rect">
            <a:avLst/>
          </a:prstGeom>
          <a:ln w="0">
            <a:noFill/>
          </a:ln>
        </p:spPr>
      </p:pic>
      <p:sp>
        <p:nvSpPr>
          <p:cNvPr id="217" name="TextBox 216"/>
          <p:cNvSpPr txBox="1"/>
          <p:nvPr/>
        </p:nvSpPr>
        <p:spPr>
          <a:xfrm>
            <a:off x="5760000" y="3321000"/>
            <a:ext cx="4320000" cy="639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Supported by the Ministry of Health of the Czech Republic in cooperation with the Czech Health Research Council under project No. NW24-03-00079.</a:t>
            </a:r>
          </a:p>
        </p:txBody>
      </p:sp>
      <p:sp>
        <p:nvSpPr>
          <p:cNvPr id="218" name="PlaceHolder 2"/>
          <p:cNvSpPr>
            <a:spLocks noGrp="1"/>
          </p:cNvSpPr>
          <p:nvPr>
            <p:ph type="title"/>
          </p:nvPr>
        </p:nvSpPr>
        <p:spPr>
          <a:xfrm>
            <a:off x="-2051640" y="1620000"/>
            <a:ext cx="9071640" cy="21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Mgr. Monika Holubová, PhD</a:t>
            </a:r>
            <a:br>
              <a:rPr sz="2000">
                <a:latin typeface="Calibri"/>
                <a:ea typeface="Calibri"/>
                <a:cs typeface="Calibri"/>
              </a:rPr>
            </a:br>
            <a:br>
              <a:rPr sz="2000">
                <a:latin typeface="Calibri"/>
                <a:ea typeface="Calibri"/>
                <a:cs typeface="Calibri"/>
              </a:rPr>
            </a:b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Mgr. Robin Klieber</a:t>
            </a:r>
            <a:br>
              <a:rPr sz="2000">
                <a:latin typeface="Calibri"/>
                <a:ea typeface="Calibri"/>
                <a:cs typeface="Calibri"/>
              </a:rPr>
            </a:br>
            <a:br>
              <a:rPr sz="2000">
                <a:latin typeface="Calibri"/>
                <a:ea typeface="Calibri"/>
                <a:cs typeface="Calibri"/>
              </a:rPr>
            </a:b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MUDr. Dekojová Tereza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19" name="Picture 218"/>
          <p:cNvPicPr/>
          <p:nvPr/>
        </p:nvPicPr>
        <p:blipFill>
          <a:blip r:embed="rId3">
            <a:alphaModFix amt="80000"/>
          </a:blip>
          <a:stretch/>
        </p:blipFill>
        <p:spPr>
          <a:xfrm>
            <a:off x="540000" y="4140000"/>
            <a:ext cx="4354560" cy="108000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219"/>
          <p:cNvPicPr/>
          <p:nvPr/>
        </p:nvPicPr>
        <p:blipFill>
          <a:blip r:embed="rId4">
            <a:alphaModFix amt="80000"/>
          </a:blip>
          <a:stretch/>
        </p:blipFill>
        <p:spPr>
          <a:xfrm>
            <a:off x="3960000" y="2513880"/>
            <a:ext cx="1383120" cy="90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Analyzing why?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68000" y="1362600"/>
            <a:ext cx="5256000" cy="38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243" lnSpcReduction="20000"/>
          </a:bodyPr>
          <a:lstStyle/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Retrotransposons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upregulated in cancer, inflammation</a:t>
            </a:r>
          </a:p>
          <a:p>
            <a:pPr marL="99695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downregulated in exhausted immune cells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myeloma is </a:t>
            </a:r>
            <a:r>
              <a:rPr lang="en-US" sz="32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 form of cancer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iNKTs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(invariant NKT cells) are immune cells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 retrotransposons expressed differentially in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iNKT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cells of multiple myeloma patients with partial remission (PR) and complete remission (CR)?</a:t>
            </a:r>
          </a:p>
        </p:txBody>
      </p:sp>
      <p:pic>
        <p:nvPicPr>
          <p:cNvPr id="23" name="Picture 22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5905335" y="1389234"/>
            <a:ext cx="4052833" cy="3179735"/>
          </a:xfrm>
          <a:prstGeom prst="rect">
            <a:avLst/>
          </a:prstGeom>
          <a:ln w="0"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7380000" y="4807080"/>
            <a:ext cx="2592360" cy="77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CC BY-NC-ND 4.0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Waldowska-Kasprzak et al. (2017). 10.5114/ceji.2017.69361.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Analyzing how?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68000" y="1362600"/>
            <a:ext cx="5256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742"/>
          </a:bodyPr>
          <a:lstStyle/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FASTQ files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QC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trimming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alignment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TEtranscripts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quantification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DESeq2 differential expression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ggplot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vizualization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889000" indent="-457200">
              <a:spcBef>
                <a:spcPts val="1417"/>
              </a:spcBef>
              <a:buFont typeface="Arial"/>
              <a:buChar char="•"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6516000" y="1432440"/>
            <a:ext cx="529560" cy="126756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27"/>
          <p:cNvPicPr/>
          <p:nvPr/>
        </p:nvPicPr>
        <p:blipFill>
          <a:blip r:embed="rId3">
            <a:alphaModFix amt="80000"/>
          </a:blip>
          <a:stretch/>
        </p:blipFill>
        <p:spPr>
          <a:xfrm flipH="1">
            <a:off x="800208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28"/>
          <p:cNvPicPr/>
          <p:nvPr/>
        </p:nvPicPr>
        <p:blipFill>
          <a:blip r:embed="rId3">
            <a:alphaModFix amt="80000"/>
          </a:blip>
          <a:stretch/>
        </p:blipFill>
        <p:spPr>
          <a:xfrm flipH="1">
            <a:off x="768420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30" name="Picture 29"/>
          <p:cNvPicPr/>
          <p:nvPr/>
        </p:nvPicPr>
        <p:blipFill>
          <a:blip r:embed="rId3">
            <a:alphaModFix amt="80000"/>
          </a:blip>
          <a:stretch/>
        </p:blipFill>
        <p:spPr>
          <a:xfrm flipH="1">
            <a:off x="736632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31" name="Picture 30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6833520" y="1432440"/>
            <a:ext cx="529560" cy="1267560"/>
          </a:xfrm>
          <a:prstGeom prst="rect">
            <a:avLst/>
          </a:prstGeom>
          <a:ln w="0">
            <a:noFill/>
          </a:ln>
        </p:spPr>
      </p:pic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192000" y="3240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20 iNKTs each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7363080" y="1080000"/>
            <a:ext cx="12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CR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391080" y="1080000"/>
            <a:ext cx="12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PR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Straight Connector 34"/>
          <p:cNvSpPr/>
          <p:nvPr/>
        </p:nvSpPr>
        <p:spPr>
          <a:xfrm>
            <a:off x="7470000" y="3600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192000" y="3960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cDNA library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192000" y="4752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Illumina sequencing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Straight Connector 37"/>
          <p:cNvSpPr/>
          <p:nvPr/>
        </p:nvSpPr>
        <p:spPr>
          <a:xfrm>
            <a:off x="7470000" y="4356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Straight Connector 38"/>
          <p:cNvSpPr/>
          <p:nvPr/>
        </p:nvSpPr>
        <p:spPr>
          <a:xfrm>
            <a:off x="7470000" y="2880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65ED8-AB65-BC9C-E31A-CD58D7161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>
            <a:extLst>
              <a:ext uri="{FF2B5EF4-FFF2-40B4-BE49-F238E27FC236}">
                <a16:creationId xmlns:a16="http://schemas.microsoft.com/office/drawing/2014/main" id="{B5FB9158-B3EF-6207-9765-785BCCC5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Analyzing how?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PlaceHolder 2">
            <a:extLst>
              <a:ext uri="{FF2B5EF4-FFF2-40B4-BE49-F238E27FC236}">
                <a16:creationId xmlns:a16="http://schemas.microsoft.com/office/drawing/2014/main" id="{84356F1B-C80B-101D-D2A9-4657C38AF32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8000" y="1362600"/>
            <a:ext cx="5256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742"/>
          </a:bodyPr>
          <a:lstStyle/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FASTQ files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QC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trimming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alignment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TEtranscripts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quantification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DESeq2 differential expression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ggplot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vizualization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889000" indent="-457200">
              <a:spcBef>
                <a:spcPts val="1417"/>
              </a:spcBef>
              <a:buFont typeface="Arial"/>
              <a:buChar char="•"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BF9B782-F677-73A1-8ADB-2202DF7EFE4B}"/>
              </a:ext>
            </a:extLst>
          </p:cNvPr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6516000" y="1432440"/>
            <a:ext cx="529560" cy="126756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FE3924-A212-A9F9-FE97-1E2B9572E2F5}"/>
              </a:ext>
            </a:extLst>
          </p:cNvPr>
          <p:cNvPicPr/>
          <p:nvPr/>
        </p:nvPicPr>
        <p:blipFill>
          <a:blip r:embed="rId3">
            <a:alphaModFix amt="80000"/>
          </a:blip>
          <a:stretch/>
        </p:blipFill>
        <p:spPr>
          <a:xfrm flipH="1">
            <a:off x="800208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2E84A77-2715-2D39-395B-A7A3F3EDE8B7}"/>
              </a:ext>
            </a:extLst>
          </p:cNvPr>
          <p:cNvPicPr/>
          <p:nvPr/>
        </p:nvPicPr>
        <p:blipFill>
          <a:blip r:embed="rId3">
            <a:alphaModFix amt="80000"/>
          </a:blip>
          <a:stretch/>
        </p:blipFill>
        <p:spPr>
          <a:xfrm flipH="1">
            <a:off x="768420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155D4F8-132D-4789-8F2C-5B6F42EC2B6B}"/>
              </a:ext>
            </a:extLst>
          </p:cNvPr>
          <p:cNvPicPr/>
          <p:nvPr/>
        </p:nvPicPr>
        <p:blipFill>
          <a:blip r:embed="rId3">
            <a:alphaModFix amt="80000"/>
          </a:blip>
          <a:stretch/>
        </p:blipFill>
        <p:spPr>
          <a:xfrm flipH="1">
            <a:off x="736632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B0DB72E-3206-75BC-F652-8EEA7468AE97}"/>
              </a:ext>
            </a:extLst>
          </p:cNvPr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6833520" y="1432440"/>
            <a:ext cx="529560" cy="1267560"/>
          </a:xfrm>
          <a:prstGeom prst="rect">
            <a:avLst/>
          </a:prstGeom>
          <a:ln w="0">
            <a:noFill/>
          </a:ln>
        </p:spPr>
      </p:pic>
      <p:sp>
        <p:nvSpPr>
          <p:cNvPr id="32" name="PlaceHolder 3">
            <a:extLst>
              <a:ext uri="{FF2B5EF4-FFF2-40B4-BE49-F238E27FC236}">
                <a16:creationId xmlns:a16="http://schemas.microsoft.com/office/drawing/2014/main" id="{E3412485-C87D-A198-2327-5879914B0F7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192000" y="3240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20 iNKTs each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PlaceHolder 4">
            <a:extLst>
              <a:ext uri="{FF2B5EF4-FFF2-40B4-BE49-F238E27FC236}">
                <a16:creationId xmlns:a16="http://schemas.microsoft.com/office/drawing/2014/main" id="{D3140EEB-931A-03CB-0E69-C725094FD34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363080" y="1080000"/>
            <a:ext cx="12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CR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PlaceHolder 5">
            <a:extLst>
              <a:ext uri="{FF2B5EF4-FFF2-40B4-BE49-F238E27FC236}">
                <a16:creationId xmlns:a16="http://schemas.microsoft.com/office/drawing/2014/main" id="{D6F85A01-D406-8EF5-5CCB-FF7F5C94DFE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391080" y="1080000"/>
            <a:ext cx="12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PR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B43842D1-E800-A227-F7E3-8F2C22145E1E}"/>
              </a:ext>
            </a:extLst>
          </p:cNvPr>
          <p:cNvSpPr/>
          <p:nvPr/>
        </p:nvSpPr>
        <p:spPr>
          <a:xfrm>
            <a:off x="7470000" y="3600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PlaceHolder 6">
            <a:extLst>
              <a:ext uri="{FF2B5EF4-FFF2-40B4-BE49-F238E27FC236}">
                <a16:creationId xmlns:a16="http://schemas.microsoft.com/office/drawing/2014/main" id="{FC824076-02B6-9255-12C0-0B097D37769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192000" y="3960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cDNA library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PlaceHolder 7">
            <a:extLst>
              <a:ext uri="{FF2B5EF4-FFF2-40B4-BE49-F238E27FC236}">
                <a16:creationId xmlns:a16="http://schemas.microsoft.com/office/drawing/2014/main" id="{D0A058A9-722A-1D75-0F14-D1469A24307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192000" y="4752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Illumina sequencing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Straight Connector 37">
            <a:extLst>
              <a:ext uri="{FF2B5EF4-FFF2-40B4-BE49-F238E27FC236}">
                <a16:creationId xmlns:a16="http://schemas.microsoft.com/office/drawing/2014/main" id="{0DA1184F-9830-DED7-6023-87C2C21C3B8A}"/>
              </a:ext>
            </a:extLst>
          </p:cNvPr>
          <p:cNvSpPr/>
          <p:nvPr/>
        </p:nvSpPr>
        <p:spPr>
          <a:xfrm>
            <a:off x="7470000" y="4356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Straight Connector 38">
            <a:extLst>
              <a:ext uri="{FF2B5EF4-FFF2-40B4-BE49-F238E27FC236}">
                <a16:creationId xmlns:a16="http://schemas.microsoft.com/office/drawing/2014/main" id="{EB5F671C-0CAB-AB40-6C28-79230B508EB2}"/>
              </a:ext>
            </a:extLst>
          </p:cNvPr>
          <p:cNvSpPr/>
          <p:nvPr/>
        </p:nvSpPr>
        <p:spPr>
          <a:xfrm>
            <a:off x="7470000" y="2880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92A7E6-D35F-2C5F-0881-44058CB0C139}"/>
              </a:ext>
            </a:extLst>
          </p:cNvPr>
          <p:cNvSpPr/>
          <p:nvPr/>
        </p:nvSpPr>
        <p:spPr>
          <a:xfrm>
            <a:off x="-180000" y="-180000"/>
            <a:ext cx="10440000" cy="6300000"/>
          </a:xfrm>
          <a:prstGeom prst="rect">
            <a:avLst/>
          </a:prstGeom>
          <a:solidFill>
            <a:srgbClr val="FFFFFF">
              <a:alpha val="82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54DFD-5E28-D215-B853-E18BA397FAA6}"/>
              </a:ext>
            </a:extLst>
          </p:cNvPr>
          <p:cNvSpPr txBox="1"/>
          <p:nvPr/>
        </p:nvSpPr>
        <p:spPr>
          <a:xfrm>
            <a:off x="720000" y="2351160"/>
            <a:ext cx="9190800" cy="1068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1" strike="noStrike" spc="-1">
                <a:solidFill>
                  <a:srgbClr val="007BFF"/>
                </a:solidFill>
                <a:latin typeface="Calibri"/>
              </a:rPr>
              <a:t>But that is boring and too much code...</a:t>
            </a:r>
            <a:endParaRPr lang="en-US" sz="4000" b="1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72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0DE4E-C941-0CBF-E12C-0E7A3310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>
            <a:extLst>
              <a:ext uri="{FF2B5EF4-FFF2-40B4-BE49-F238E27FC236}">
                <a16:creationId xmlns:a16="http://schemas.microsoft.com/office/drawing/2014/main" id="{88389FFF-4C8F-63B6-1331-5742F0A0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Analyzing how?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PlaceHolder 2">
            <a:extLst>
              <a:ext uri="{FF2B5EF4-FFF2-40B4-BE49-F238E27FC236}">
                <a16:creationId xmlns:a16="http://schemas.microsoft.com/office/drawing/2014/main" id="{2C060757-54D2-092F-1E82-F8BCD0E0643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8000" y="1362600"/>
            <a:ext cx="5256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742"/>
          </a:bodyPr>
          <a:lstStyle/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FASTQ files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QC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trimming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alignment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TEtranscripts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quantification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DESeq2 differential expression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ggplot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vizualization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889000" indent="-457200">
              <a:spcBef>
                <a:spcPts val="1417"/>
              </a:spcBef>
              <a:buFont typeface="Arial"/>
              <a:buChar char="•"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E4656F1-C336-3C58-374F-2244CC1DEF28}"/>
              </a:ext>
            </a:extLst>
          </p:cNvPr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6516000" y="1432440"/>
            <a:ext cx="529560" cy="126756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9D73EFC-1ED9-B3C4-3AD0-22844A1FB633}"/>
              </a:ext>
            </a:extLst>
          </p:cNvPr>
          <p:cNvPicPr/>
          <p:nvPr/>
        </p:nvPicPr>
        <p:blipFill>
          <a:blip r:embed="rId3">
            <a:alphaModFix amt="80000"/>
          </a:blip>
          <a:stretch/>
        </p:blipFill>
        <p:spPr>
          <a:xfrm flipH="1">
            <a:off x="800208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0F8F3A-BACC-066F-CC32-4707859592EA}"/>
              </a:ext>
            </a:extLst>
          </p:cNvPr>
          <p:cNvPicPr/>
          <p:nvPr/>
        </p:nvPicPr>
        <p:blipFill>
          <a:blip r:embed="rId3">
            <a:alphaModFix amt="80000"/>
          </a:blip>
          <a:stretch/>
        </p:blipFill>
        <p:spPr>
          <a:xfrm flipH="1">
            <a:off x="768420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1734-1767-055D-450E-AD3D33B5E426}"/>
              </a:ext>
            </a:extLst>
          </p:cNvPr>
          <p:cNvPicPr/>
          <p:nvPr/>
        </p:nvPicPr>
        <p:blipFill>
          <a:blip r:embed="rId3">
            <a:alphaModFix amt="80000"/>
          </a:blip>
          <a:stretch/>
        </p:blipFill>
        <p:spPr>
          <a:xfrm flipH="1">
            <a:off x="736632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184E536-A176-83D5-1794-AE1E620EFD5D}"/>
              </a:ext>
            </a:extLst>
          </p:cNvPr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6833520" y="1432440"/>
            <a:ext cx="529560" cy="1267560"/>
          </a:xfrm>
          <a:prstGeom prst="rect">
            <a:avLst/>
          </a:prstGeom>
          <a:ln w="0">
            <a:noFill/>
          </a:ln>
        </p:spPr>
      </p:pic>
      <p:sp>
        <p:nvSpPr>
          <p:cNvPr id="32" name="PlaceHolder 3">
            <a:extLst>
              <a:ext uri="{FF2B5EF4-FFF2-40B4-BE49-F238E27FC236}">
                <a16:creationId xmlns:a16="http://schemas.microsoft.com/office/drawing/2014/main" id="{C745400B-3D40-A7F8-2777-5E658F30C0C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192000" y="3240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20 iNKTs each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PlaceHolder 4">
            <a:extLst>
              <a:ext uri="{FF2B5EF4-FFF2-40B4-BE49-F238E27FC236}">
                <a16:creationId xmlns:a16="http://schemas.microsoft.com/office/drawing/2014/main" id="{497F61B0-10D8-CB8E-CE73-3E7714245B7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363080" y="1080000"/>
            <a:ext cx="12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CR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PlaceHolder 5">
            <a:extLst>
              <a:ext uri="{FF2B5EF4-FFF2-40B4-BE49-F238E27FC236}">
                <a16:creationId xmlns:a16="http://schemas.microsoft.com/office/drawing/2014/main" id="{E848CF54-03E5-EC0E-290E-EECF68DE9BE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391080" y="1080000"/>
            <a:ext cx="12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PR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0D1264E6-A747-0578-10A0-889BFD8EFB5E}"/>
              </a:ext>
            </a:extLst>
          </p:cNvPr>
          <p:cNvSpPr/>
          <p:nvPr/>
        </p:nvSpPr>
        <p:spPr>
          <a:xfrm>
            <a:off x="7470000" y="3600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PlaceHolder 6">
            <a:extLst>
              <a:ext uri="{FF2B5EF4-FFF2-40B4-BE49-F238E27FC236}">
                <a16:creationId xmlns:a16="http://schemas.microsoft.com/office/drawing/2014/main" id="{AD9DBA02-1A5A-B89C-C0DA-9DD0E99BFAE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192000" y="3960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cDNA library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PlaceHolder 7">
            <a:extLst>
              <a:ext uri="{FF2B5EF4-FFF2-40B4-BE49-F238E27FC236}">
                <a16:creationId xmlns:a16="http://schemas.microsoft.com/office/drawing/2014/main" id="{60F0C23D-3D5F-81B2-3D9C-6B2B747B2F5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192000" y="4752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Illumina sequencing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Straight Connector 37">
            <a:extLst>
              <a:ext uri="{FF2B5EF4-FFF2-40B4-BE49-F238E27FC236}">
                <a16:creationId xmlns:a16="http://schemas.microsoft.com/office/drawing/2014/main" id="{B2DBB62E-596B-68AF-F327-76CF40D8507F}"/>
              </a:ext>
            </a:extLst>
          </p:cNvPr>
          <p:cNvSpPr/>
          <p:nvPr/>
        </p:nvSpPr>
        <p:spPr>
          <a:xfrm>
            <a:off x="7470000" y="4356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Straight Connector 38">
            <a:extLst>
              <a:ext uri="{FF2B5EF4-FFF2-40B4-BE49-F238E27FC236}">
                <a16:creationId xmlns:a16="http://schemas.microsoft.com/office/drawing/2014/main" id="{7680C397-8346-CD6B-311D-5CDFA22379EB}"/>
              </a:ext>
            </a:extLst>
          </p:cNvPr>
          <p:cNvSpPr/>
          <p:nvPr/>
        </p:nvSpPr>
        <p:spPr>
          <a:xfrm>
            <a:off x="7470000" y="2880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7407E5-D3EE-DD57-3734-D4E3AB7100D7}"/>
              </a:ext>
            </a:extLst>
          </p:cNvPr>
          <p:cNvSpPr/>
          <p:nvPr/>
        </p:nvSpPr>
        <p:spPr>
          <a:xfrm>
            <a:off x="-180000" y="-180000"/>
            <a:ext cx="10440000" cy="6300000"/>
          </a:xfrm>
          <a:prstGeom prst="rect">
            <a:avLst/>
          </a:prstGeom>
          <a:solidFill>
            <a:srgbClr val="FFFFFF">
              <a:alpha val="82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372E8-E8A9-4121-8959-FECFC4F33A0B}"/>
              </a:ext>
            </a:extLst>
          </p:cNvPr>
          <p:cNvSpPr txBox="1"/>
          <p:nvPr/>
        </p:nvSpPr>
        <p:spPr>
          <a:xfrm>
            <a:off x="504000" y="3647160"/>
            <a:ext cx="9190800" cy="1068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007BFF"/>
                </a:solidFill>
                <a:latin typeface="Lato Black"/>
              </a:rPr>
              <a:t>Let’s AI do all the work!</a:t>
            </a:r>
            <a:endParaRPr lang="en-US" sz="4000" b="0" strike="noStrike" spc="-1">
              <a:solidFill>
                <a:srgbClr val="000000"/>
              </a:solidFill>
              <a:latin typeface="Lato Blac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24F23-DC8C-DAC1-2F8B-735BB01C0D25}"/>
              </a:ext>
            </a:extLst>
          </p:cNvPr>
          <p:cNvPicPr/>
          <p:nvPr/>
        </p:nvPicPr>
        <p:blipFill>
          <a:blip r:embed="rId4">
            <a:alphaModFix amt="80000"/>
          </a:blip>
          <a:stretch/>
        </p:blipFill>
        <p:spPr>
          <a:xfrm>
            <a:off x="3420000" y="27000"/>
            <a:ext cx="3069000" cy="3069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9458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ABA94-A5F3-6B1F-9033-5CC26C589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>
            <a:extLst>
              <a:ext uri="{FF2B5EF4-FFF2-40B4-BE49-F238E27FC236}">
                <a16:creationId xmlns:a16="http://schemas.microsoft.com/office/drawing/2014/main" id="{F63B51F0-9035-EF14-DAB3-DE0D5A9B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Analyzing how?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PlaceHolder 2">
            <a:extLst>
              <a:ext uri="{FF2B5EF4-FFF2-40B4-BE49-F238E27FC236}">
                <a16:creationId xmlns:a16="http://schemas.microsoft.com/office/drawing/2014/main" id="{C779158D-8C6E-3289-B379-B310AB9E4FE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8000" y="1362600"/>
            <a:ext cx="5256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742"/>
          </a:bodyPr>
          <a:lstStyle/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FASTQ files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QC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trimming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alignment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TEtranscripts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quantification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DESeq2 differential expression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ggplot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vizualization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889000" indent="-457200">
              <a:spcBef>
                <a:spcPts val="1417"/>
              </a:spcBef>
              <a:buFont typeface="Arial"/>
              <a:buChar char="•"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353AEFF-5671-59D7-C170-2AE1B79622B9}"/>
              </a:ext>
            </a:extLst>
          </p:cNvPr>
          <p:cNvPicPr/>
          <p:nvPr/>
        </p:nvPicPr>
        <p:blipFill>
          <a:blip r:embed="rId4">
            <a:alphaModFix amt="80000"/>
          </a:blip>
          <a:stretch/>
        </p:blipFill>
        <p:spPr>
          <a:xfrm>
            <a:off x="6516000" y="1432440"/>
            <a:ext cx="529560" cy="126756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45D5BE-8A30-ECC6-05AF-FF0FDC40F656}"/>
              </a:ext>
            </a:extLst>
          </p:cNvPr>
          <p:cNvPicPr/>
          <p:nvPr/>
        </p:nvPicPr>
        <p:blipFill>
          <a:blip r:embed="rId5">
            <a:alphaModFix amt="80000"/>
          </a:blip>
          <a:stretch/>
        </p:blipFill>
        <p:spPr>
          <a:xfrm flipH="1">
            <a:off x="800208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492012-F4AC-1412-C158-EC488570242D}"/>
              </a:ext>
            </a:extLst>
          </p:cNvPr>
          <p:cNvPicPr/>
          <p:nvPr/>
        </p:nvPicPr>
        <p:blipFill>
          <a:blip r:embed="rId5">
            <a:alphaModFix amt="80000"/>
          </a:blip>
          <a:stretch/>
        </p:blipFill>
        <p:spPr>
          <a:xfrm flipH="1">
            <a:off x="768420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2877A1-4D10-A449-24C1-AC47E0D696CC}"/>
              </a:ext>
            </a:extLst>
          </p:cNvPr>
          <p:cNvPicPr/>
          <p:nvPr/>
        </p:nvPicPr>
        <p:blipFill>
          <a:blip r:embed="rId5">
            <a:alphaModFix amt="80000"/>
          </a:blip>
          <a:stretch/>
        </p:blipFill>
        <p:spPr>
          <a:xfrm flipH="1">
            <a:off x="7366320" y="1432440"/>
            <a:ext cx="529920" cy="1267560"/>
          </a:xfrm>
          <a:prstGeom prst="rect">
            <a:avLst/>
          </a:prstGeom>
          <a:ln w="0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76B49B-52F8-E952-FDFE-9030D9B4A88E}"/>
              </a:ext>
            </a:extLst>
          </p:cNvPr>
          <p:cNvPicPr/>
          <p:nvPr/>
        </p:nvPicPr>
        <p:blipFill>
          <a:blip r:embed="rId4">
            <a:alphaModFix amt="80000"/>
          </a:blip>
          <a:stretch/>
        </p:blipFill>
        <p:spPr>
          <a:xfrm>
            <a:off x="6833520" y="1432440"/>
            <a:ext cx="529560" cy="1267560"/>
          </a:xfrm>
          <a:prstGeom prst="rect">
            <a:avLst/>
          </a:prstGeom>
          <a:ln w="0">
            <a:noFill/>
          </a:ln>
        </p:spPr>
      </p:pic>
      <p:sp>
        <p:nvSpPr>
          <p:cNvPr id="32" name="PlaceHolder 3">
            <a:extLst>
              <a:ext uri="{FF2B5EF4-FFF2-40B4-BE49-F238E27FC236}">
                <a16:creationId xmlns:a16="http://schemas.microsoft.com/office/drawing/2014/main" id="{46BD9929-1753-E5E9-F798-C87A50222B3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192000" y="3240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20 iNKTs each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PlaceHolder 4">
            <a:extLst>
              <a:ext uri="{FF2B5EF4-FFF2-40B4-BE49-F238E27FC236}">
                <a16:creationId xmlns:a16="http://schemas.microsoft.com/office/drawing/2014/main" id="{CA9FD139-390D-CF1C-2742-CC6F8021ED1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363080" y="1080000"/>
            <a:ext cx="12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CR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PlaceHolder 5">
            <a:extLst>
              <a:ext uri="{FF2B5EF4-FFF2-40B4-BE49-F238E27FC236}">
                <a16:creationId xmlns:a16="http://schemas.microsoft.com/office/drawing/2014/main" id="{9DD8598A-969C-92B1-95BA-1C8C361190F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391080" y="1080000"/>
            <a:ext cx="12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PR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DFD0A248-F6A5-1BD8-BDCF-DC6B4A986388}"/>
              </a:ext>
            </a:extLst>
          </p:cNvPr>
          <p:cNvSpPr/>
          <p:nvPr/>
        </p:nvSpPr>
        <p:spPr>
          <a:xfrm>
            <a:off x="7470000" y="3600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PlaceHolder 6">
            <a:extLst>
              <a:ext uri="{FF2B5EF4-FFF2-40B4-BE49-F238E27FC236}">
                <a16:creationId xmlns:a16="http://schemas.microsoft.com/office/drawing/2014/main" id="{AFCA2F8A-CCB6-0F2A-06B1-7EF4DE75B97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192000" y="3960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cDNA library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PlaceHolder 7">
            <a:extLst>
              <a:ext uri="{FF2B5EF4-FFF2-40B4-BE49-F238E27FC236}">
                <a16:creationId xmlns:a16="http://schemas.microsoft.com/office/drawing/2014/main" id="{D4648416-47AD-01BF-136C-8A9999C5987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192000" y="4752000"/>
            <a:ext cx="21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Bef>
                <a:spcPts val="1417"/>
              </a:spcBef>
              <a:buNone/>
            </a:pPr>
            <a:r>
              <a:rPr lang="en-US" sz="20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Illumina sequencing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Straight Connector 37">
            <a:extLst>
              <a:ext uri="{FF2B5EF4-FFF2-40B4-BE49-F238E27FC236}">
                <a16:creationId xmlns:a16="http://schemas.microsoft.com/office/drawing/2014/main" id="{4E9606E7-32C3-3E71-08E4-D4266631EDC8}"/>
              </a:ext>
            </a:extLst>
          </p:cNvPr>
          <p:cNvSpPr/>
          <p:nvPr/>
        </p:nvSpPr>
        <p:spPr>
          <a:xfrm>
            <a:off x="7470000" y="4356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Straight Connector 38">
            <a:extLst>
              <a:ext uri="{FF2B5EF4-FFF2-40B4-BE49-F238E27FC236}">
                <a16:creationId xmlns:a16="http://schemas.microsoft.com/office/drawing/2014/main" id="{8AD0A893-CE8D-0BE8-49F9-31EFFA10394F}"/>
              </a:ext>
            </a:extLst>
          </p:cNvPr>
          <p:cNvSpPr/>
          <p:nvPr/>
        </p:nvSpPr>
        <p:spPr>
          <a:xfrm>
            <a:off x="7470000" y="2880000"/>
            <a:ext cx="0" cy="360000"/>
          </a:xfrm>
          <a:prstGeom prst="line">
            <a:avLst/>
          </a:prstGeom>
          <a:ln w="38160">
            <a:solidFill>
              <a:srgbClr val="007B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A9C3A1-84F1-9BA1-4C69-B03F3ADFE4C7}"/>
              </a:ext>
            </a:extLst>
          </p:cNvPr>
          <p:cNvSpPr/>
          <p:nvPr/>
        </p:nvSpPr>
        <p:spPr>
          <a:xfrm>
            <a:off x="-180000" y="-180000"/>
            <a:ext cx="10440000" cy="6300000"/>
          </a:xfrm>
          <a:prstGeom prst="rect">
            <a:avLst/>
          </a:prstGeom>
          <a:solidFill>
            <a:srgbClr val="FFFFFF">
              <a:alpha val="82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EBA55-7F7D-AB8C-A2F1-3C793F160922}"/>
              </a:ext>
            </a:extLst>
          </p:cNvPr>
          <p:cNvSpPr txBox="1"/>
          <p:nvPr/>
        </p:nvSpPr>
        <p:spPr>
          <a:xfrm>
            <a:off x="504000" y="3790638"/>
            <a:ext cx="9190800" cy="1068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4000" b="1" strike="noStrike" spc="-1">
                <a:solidFill>
                  <a:srgbClr val="007BFF"/>
                </a:solidFill>
                <a:latin typeface="Calibri"/>
                <a:ea typeface="Calibri"/>
                <a:cs typeface="Calibri"/>
              </a:rPr>
              <a:t>Working using AI</a:t>
            </a:r>
            <a:endParaRPr lang="en-US" sz="4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2000" b="1" strike="noStrike" spc="-1">
                <a:solidFill>
                  <a:srgbClr val="007BFF"/>
                </a:solidFill>
                <a:latin typeface="Calibri"/>
                <a:ea typeface="Calibri"/>
                <a:cs typeface="Calibri"/>
              </a:rPr>
              <a:t>(expectation)</a:t>
            </a:r>
            <a:endParaRPr lang="en-US" sz="2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Picture 6">
            <a:hlinkClick r:id="" action="ppaction://media"/>
            <a:extLst>
              <a:ext uri="{FF2B5EF4-FFF2-40B4-BE49-F238E27FC236}">
                <a16:creationId xmlns:a16="http://schemas.microsoft.com/office/drawing/2014/main" id="{60FFD780-DB4D-B666-4198-B0ABD301837A}"/>
              </a:ext>
            </a:extLst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0000" y="-53640"/>
            <a:ext cx="6815880" cy="3833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7110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But which AI?</a:t>
            </a:r>
            <a:endParaRPr lang="en-US" sz="44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68000" y="1362600"/>
            <a:ext cx="6192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AI = LLM (large language model)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In </a:t>
            </a:r>
            <a:r>
              <a:rPr lang="en-US" sz="3200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the form</a:t>
            </a: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 of </a:t>
            </a:r>
            <a:r>
              <a:rPr lang="en-US" sz="3200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a </a:t>
            </a: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chatbot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>
              <a:spcBef>
                <a:spcPts val="1417"/>
              </a:spcBef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ChatGPT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>
              <a:spcBef>
                <a:spcPts val="1417"/>
              </a:spcBef>
            </a:pPr>
            <a:r>
              <a:rPr lang="en-US" sz="3200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Claude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1800">
              <a:spcBef>
                <a:spcPts val="1417"/>
              </a:spcBef>
            </a:pPr>
            <a:r>
              <a:rPr lang="en-US" sz="3200" b="0" strike="noStrike" spc="-1" dirty="0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Gemini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148000" y="1362960"/>
            <a:ext cx="6192000" cy="38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2000"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DeepSeek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Qwen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lang="en-US" sz="3200" b="0" strike="noStrike" spc="-1">
                <a:solidFill>
                  <a:srgbClr val="212121"/>
                </a:solidFill>
                <a:latin typeface="Calibri"/>
                <a:ea typeface="Calibri"/>
                <a:cs typeface="Calibri"/>
              </a:rPr>
              <a:t>Gemma</a:t>
            </a: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32000"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7" name="Graphic 9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3413989" y="2622960"/>
            <a:ext cx="454373" cy="444771"/>
          </a:xfrm>
          <a:prstGeom prst="rect">
            <a:avLst/>
          </a:prstGeom>
          <a:ln w="0">
            <a:noFill/>
          </a:ln>
        </p:spPr>
      </p:pic>
      <p:pic>
        <p:nvPicPr>
          <p:cNvPr id="98" name="Picture 97"/>
          <p:cNvPicPr/>
          <p:nvPr/>
        </p:nvPicPr>
        <p:blipFill>
          <a:blip r:embed="rId4">
            <a:alphaModFix amt="80000"/>
          </a:blip>
          <a:stretch/>
        </p:blipFill>
        <p:spPr>
          <a:xfrm>
            <a:off x="3325528" y="3827172"/>
            <a:ext cx="632667" cy="666127"/>
          </a:xfrm>
          <a:prstGeom prst="rect">
            <a:avLst/>
          </a:prstGeom>
          <a:ln w="0">
            <a:noFill/>
          </a:ln>
        </p:spPr>
      </p:pic>
      <p:pic>
        <p:nvPicPr>
          <p:cNvPr id="99" name="Picture 98"/>
          <p:cNvPicPr/>
          <p:nvPr/>
        </p:nvPicPr>
        <p:blipFill>
          <a:blip r:embed="rId5">
            <a:alphaModFix amt="80000"/>
          </a:blip>
          <a:srcRect r="64754"/>
          <a:stretch/>
        </p:blipFill>
        <p:spPr>
          <a:xfrm>
            <a:off x="7701747" y="3110863"/>
            <a:ext cx="569771" cy="558065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99"/>
          <p:cNvPicPr/>
          <p:nvPr/>
        </p:nvPicPr>
        <p:blipFill>
          <a:blip r:embed="rId6">
            <a:alphaModFix amt="80000"/>
          </a:blip>
          <a:stretch/>
        </p:blipFill>
        <p:spPr>
          <a:xfrm>
            <a:off x="7740000" y="2520000"/>
            <a:ext cx="493555" cy="512661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100"/>
          <p:cNvPicPr/>
          <p:nvPr/>
        </p:nvPicPr>
        <p:blipFill>
          <a:blip r:embed="rId7">
            <a:alphaModFix amt="80000"/>
          </a:blip>
          <a:stretch/>
        </p:blipFill>
        <p:spPr>
          <a:xfrm>
            <a:off x="7732828" y="3848612"/>
            <a:ext cx="506108" cy="515646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101"/>
          <p:cNvPicPr/>
          <p:nvPr/>
        </p:nvPicPr>
        <p:blipFill>
          <a:blip r:embed="rId8">
            <a:alphaModFix amt="80000"/>
          </a:blip>
          <a:srcRect l="57083" t="10498" r="23232" b="61506"/>
          <a:stretch/>
        </p:blipFill>
        <p:spPr>
          <a:xfrm>
            <a:off x="8687817" y="2965068"/>
            <a:ext cx="1124280" cy="89928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62AC84-DAEC-1595-DCDA-ACEC2482B3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0633" y="3184494"/>
            <a:ext cx="593590" cy="599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31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</vt:lpstr>
      <vt:lpstr>Analyzing Retrotransposons in RNA Data  Can I Hand It Over to AI or Do I Still Have to Work?</vt:lpstr>
      <vt:lpstr>Analyzing what?</vt:lpstr>
      <vt:lpstr>Analyzing what?</vt:lpstr>
      <vt:lpstr>Analyzing why?</vt:lpstr>
      <vt:lpstr>Analyzing how?</vt:lpstr>
      <vt:lpstr>Analyzing how?</vt:lpstr>
      <vt:lpstr>Analyzing how?</vt:lpstr>
      <vt:lpstr>Analyzing how?</vt:lpstr>
      <vt:lpstr>But which AI?</vt:lpstr>
      <vt:lpstr>But which AI?</vt:lpstr>
      <vt:lpstr>What are the differences?</vt:lpstr>
      <vt:lpstr>What are the differences?</vt:lpstr>
      <vt:lpstr>What did we do?</vt:lpstr>
      <vt:lpstr>What if something goes wrong?</vt:lpstr>
      <vt:lpstr>Generated pipeline parts</vt:lpstr>
      <vt:lpstr>Generated code format</vt:lpstr>
      <vt:lpstr>Obvious code errors</vt:lpstr>
      <vt:lpstr>Did it actually work?</vt:lpstr>
      <vt:lpstr>Vibe coding time</vt:lpstr>
      <vt:lpstr>Vibe coding time</vt:lpstr>
      <vt:lpstr>What do I mean by loop?</vt:lpstr>
      <vt:lpstr>How does the loop ends?</vt:lpstr>
      <vt:lpstr>How does the loop ends?</vt:lpstr>
      <vt:lpstr>What if I help it to correct errors?</vt:lpstr>
      <vt:lpstr>Gemini + Me retrotransposons results</vt:lpstr>
      <vt:lpstr>Gemini + Me retrotransposons results</vt:lpstr>
      <vt:lpstr>My retrotransposons results</vt:lpstr>
      <vt:lpstr>My retrotransposons results</vt:lpstr>
      <vt:lpstr>Conclusions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Pavel Ostašov</dc:creator>
  <dc:description/>
  <cp:revision>192</cp:revision>
  <dcterms:created xsi:type="dcterms:W3CDTF">2025-06-07T18:02:11Z</dcterms:created>
  <dcterms:modified xsi:type="dcterms:W3CDTF">2025-06-10T07:28:49Z</dcterms:modified>
  <dc:language>cs-CZ</dc:language>
</cp:coreProperties>
</file>