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8350"/>
  <p:notesSz cx="6742100" cy="9872650"/>
  <p:embeddedFontLst>
    <p:embeddedFont>
      <p:font typeface="EB Garamond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>
        <p15:guide id="1" orient="horz" pos="3109">
          <p15:clr>
            <a:srgbClr val="A4A3A4"/>
          </p15:clr>
        </p15:guide>
        <p15:guide id="2" pos="2100">
          <p15:clr>
            <a:srgbClr val="A4A3A4"/>
          </p15:clr>
        </p15:guide>
        <p15:guide id="3" pos="2123">
          <p15:clr>
            <a:srgbClr val="A4A3A4"/>
          </p15:clr>
        </p15:guide>
      </p15:notesGuideLst>
    </p:ext>
    <p:ext uri="GoogleSlidesCustomDataVersion2">
      <go:slidesCustomData xmlns:go="http://customooxmlschemas.google.com/" r:id="rId22" roundtripDataSignature="AMtx7miATXnPC4AKeUTriziWsDB8mKtR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2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09" orient="horz"/>
        <p:guide pos="2100"/>
        <p:guide pos="2123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EBGaramon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EBGaramond-bold.fntdata"/><Relationship Id="rId6" Type="http://schemas.openxmlformats.org/officeDocument/2006/relationships/slide" Target="slides/slide1.xml"/><Relationship Id="rId18" Type="http://schemas.openxmlformats.org/officeDocument/2006/relationships/font" Target="fonts/EBGaramon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8971" y="1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7788" y="739775"/>
            <a:ext cx="6586537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7317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/>
          <p:nvPr>
            <p:ph idx="1" type="body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" name="Google Shape;40;p1:notes"/>
          <p:cNvSpPr/>
          <p:nvPr>
            <p:ph idx="2" type="sldImg"/>
          </p:nvPr>
        </p:nvSpPr>
        <p:spPr>
          <a:xfrm>
            <a:off x="77788" y="739775"/>
            <a:ext cx="6586537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fe01511baa_0_460:notes"/>
          <p:cNvSpPr txBox="1"/>
          <p:nvPr>
            <p:ph idx="1" type="body"/>
          </p:nvPr>
        </p:nvSpPr>
        <p:spPr>
          <a:xfrm>
            <a:off x="674212" y="4689515"/>
            <a:ext cx="53937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2fe01511baa_0_460:notes"/>
          <p:cNvSpPr/>
          <p:nvPr>
            <p:ph idx="2" type="sldImg"/>
          </p:nvPr>
        </p:nvSpPr>
        <p:spPr>
          <a:xfrm>
            <a:off x="77788" y="739775"/>
            <a:ext cx="65865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c4a2167fb9_0_64:notes"/>
          <p:cNvSpPr txBox="1"/>
          <p:nvPr>
            <p:ph idx="1" type="body"/>
          </p:nvPr>
        </p:nvSpPr>
        <p:spPr>
          <a:xfrm>
            <a:off x="674212" y="4689515"/>
            <a:ext cx="53937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1c4a2167fb9_0_64:notes"/>
          <p:cNvSpPr/>
          <p:nvPr>
            <p:ph idx="2" type="sldImg"/>
          </p:nvPr>
        </p:nvSpPr>
        <p:spPr>
          <a:xfrm>
            <a:off x="77788" y="739775"/>
            <a:ext cx="65865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:notes"/>
          <p:cNvSpPr txBox="1"/>
          <p:nvPr>
            <p:ph idx="1" type="body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3:notes"/>
          <p:cNvSpPr/>
          <p:nvPr>
            <p:ph idx="2" type="sldImg"/>
          </p:nvPr>
        </p:nvSpPr>
        <p:spPr>
          <a:xfrm>
            <a:off x="77788" y="739775"/>
            <a:ext cx="6586537" cy="370363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fe01511baa_0_444:notes"/>
          <p:cNvSpPr txBox="1"/>
          <p:nvPr>
            <p:ph idx="1" type="body"/>
          </p:nvPr>
        </p:nvSpPr>
        <p:spPr>
          <a:xfrm>
            <a:off x="674212" y="4689515"/>
            <a:ext cx="53937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" name="Google Shape;49;g2fe01511baa_0_444:notes"/>
          <p:cNvSpPr/>
          <p:nvPr>
            <p:ph idx="2" type="sldImg"/>
          </p:nvPr>
        </p:nvSpPr>
        <p:spPr>
          <a:xfrm>
            <a:off x="77788" y="739775"/>
            <a:ext cx="65865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14601af2ab_0_32:notes"/>
          <p:cNvSpPr txBox="1"/>
          <p:nvPr>
            <p:ph idx="1" type="body"/>
          </p:nvPr>
        </p:nvSpPr>
        <p:spPr>
          <a:xfrm>
            <a:off x="674212" y="4689515"/>
            <a:ext cx="53937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g314601af2ab_0_32:notes"/>
          <p:cNvSpPr/>
          <p:nvPr>
            <p:ph idx="2" type="sldImg"/>
          </p:nvPr>
        </p:nvSpPr>
        <p:spPr>
          <a:xfrm>
            <a:off x="77788" y="739775"/>
            <a:ext cx="65865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e6c71d18ed_0_0:notes"/>
          <p:cNvSpPr txBox="1"/>
          <p:nvPr>
            <p:ph idx="1" type="body"/>
          </p:nvPr>
        </p:nvSpPr>
        <p:spPr>
          <a:xfrm>
            <a:off x="674212" y="4689515"/>
            <a:ext cx="53937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LED3 = Leiden Early Drug Discovery &amp; Development</a:t>
            </a:r>
            <a:endParaRPr/>
          </a:p>
        </p:txBody>
      </p:sp>
      <p:sp>
        <p:nvSpPr>
          <p:cNvPr id="106" name="Google Shape;106;g2e6c71d18ed_0_0:notes"/>
          <p:cNvSpPr/>
          <p:nvPr>
            <p:ph idx="2" type="sldImg"/>
          </p:nvPr>
        </p:nvSpPr>
        <p:spPr>
          <a:xfrm>
            <a:off x="77788" y="739775"/>
            <a:ext cx="65865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4282c822b_0_1:notes"/>
          <p:cNvSpPr txBox="1"/>
          <p:nvPr>
            <p:ph idx="1" type="body"/>
          </p:nvPr>
        </p:nvSpPr>
        <p:spPr>
          <a:xfrm>
            <a:off x="674212" y="4689515"/>
            <a:ext cx="5393700" cy="44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314282c822b_0_1:notes"/>
          <p:cNvSpPr/>
          <p:nvPr>
            <p:ph idx="2" type="sldImg"/>
          </p:nvPr>
        </p:nvSpPr>
        <p:spPr>
          <a:xfrm>
            <a:off x="77788" y="739775"/>
            <a:ext cx="65865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19aa0bca3_0_12:notes"/>
          <p:cNvSpPr/>
          <p:nvPr>
            <p:ph idx="2" type="sldImg"/>
          </p:nvPr>
        </p:nvSpPr>
        <p:spPr>
          <a:xfrm>
            <a:off x="77788" y="739775"/>
            <a:ext cx="65865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619aa0bca3_0_12:notes"/>
          <p:cNvSpPr txBox="1"/>
          <p:nvPr>
            <p:ph idx="1" type="body"/>
          </p:nvPr>
        </p:nvSpPr>
        <p:spPr>
          <a:xfrm>
            <a:off x="674212" y="4689515"/>
            <a:ext cx="5393700" cy="444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619aa0bca3_0_12:notes"/>
          <p:cNvSpPr txBox="1"/>
          <p:nvPr>
            <p:ph idx="12" type="sldNum"/>
          </p:nvPr>
        </p:nvSpPr>
        <p:spPr>
          <a:xfrm>
            <a:off x="3818971" y="9377317"/>
            <a:ext cx="2921700" cy="493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61eca1e561_0_4:notes"/>
          <p:cNvSpPr/>
          <p:nvPr>
            <p:ph idx="2" type="sldImg"/>
          </p:nvPr>
        </p:nvSpPr>
        <p:spPr>
          <a:xfrm>
            <a:off x="77788" y="739775"/>
            <a:ext cx="65865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61eca1e561_0_4:notes"/>
          <p:cNvSpPr txBox="1"/>
          <p:nvPr>
            <p:ph idx="1" type="body"/>
          </p:nvPr>
        </p:nvSpPr>
        <p:spPr>
          <a:xfrm>
            <a:off x="674212" y="4689515"/>
            <a:ext cx="5393700" cy="444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361eca1e561_0_4:notes"/>
          <p:cNvSpPr txBox="1"/>
          <p:nvPr>
            <p:ph idx="12" type="sldNum"/>
          </p:nvPr>
        </p:nvSpPr>
        <p:spPr>
          <a:xfrm>
            <a:off x="3818971" y="9377317"/>
            <a:ext cx="2921700" cy="493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61eca1e561_0_15:notes"/>
          <p:cNvSpPr/>
          <p:nvPr>
            <p:ph idx="2" type="sldImg"/>
          </p:nvPr>
        </p:nvSpPr>
        <p:spPr>
          <a:xfrm>
            <a:off x="77788" y="739775"/>
            <a:ext cx="65865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61eca1e561_0_15:notes"/>
          <p:cNvSpPr txBox="1"/>
          <p:nvPr>
            <p:ph idx="1" type="body"/>
          </p:nvPr>
        </p:nvSpPr>
        <p:spPr>
          <a:xfrm>
            <a:off x="674212" y="4689515"/>
            <a:ext cx="5393700" cy="444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361eca1e561_0_15:notes"/>
          <p:cNvSpPr txBox="1"/>
          <p:nvPr>
            <p:ph idx="12" type="sldNum"/>
          </p:nvPr>
        </p:nvSpPr>
        <p:spPr>
          <a:xfrm>
            <a:off x="3818971" y="9377317"/>
            <a:ext cx="2921700" cy="493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1eca1e561_0_26:notes"/>
          <p:cNvSpPr/>
          <p:nvPr>
            <p:ph idx="2" type="sldImg"/>
          </p:nvPr>
        </p:nvSpPr>
        <p:spPr>
          <a:xfrm>
            <a:off x="77788" y="739775"/>
            <a:ext cx="6586500" cy="3703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61eca1e561_0_26:notes"/>
          <p:cNvSpPr txBox="1"/>
          <p:nvPr>
            <p:ph idx="1" type="body"/>
          </p:nvPr>
        </p:nvSpPr>
        <p:spPr>
          <a:xfrm>
            <a:off x="674212" y="4689515"/>
            <a:ext cx="5393700" cy="4442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361eca1e561_0_26:notes"/>
          <p:cNvSpPr txBox="1"/>
          <p:nvPr>
            <p:ph idx="12" type="sldNum"/>
          </p:nvPr>
        </p:nvSpPr>
        <p:spPr>
          <a:xfrm>
            <a:off x="3818971" y="9377317"/>
            <a:ext cx="2921700" cy="493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g"/><Relationship Id="rId4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jpg"/><Relationship Id="rId5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dia">
  <p:cSld name="Titel dia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idx="1" type="body"/>
          </p:nvPr>
        </p:nvSpPr>
        <p:spPr>
          <a:xfrm>
            <a:off x="2" y="0"/>
            <a:ext cx="12198349" cy="4521941"/>
          </a:xfrm>
          <a:prstGeom prst="rect">
            <a:avLst/>
          </a:prstGeom>
          <a:solidFill>
            <a:srgbClr val="F46E32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"/>
              <a:buNone/>
              <a:defRPr sz="1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8B1D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2" type="body"/>
          </p:nvPr>
        </p:nvSpPr>
        <p:spPr>
          <a:xfrm>
            <a:off x="1" y="1"/>
            <a:ext cx="12198350" cy="37193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"/>
              <a:buNone/>
              <a:defRPr sz="1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8B1D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type="title"/>
          </p:nvPr>
        </p:nvSpPr>
        <p:spPr>
          <a:xfrm>
            <a:off x="1511300" y="1052736"/>
            <a:ext cx="10298858" cy="1656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EB Garamond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3" type="body"/>
          </p:nvPr>
        </p:nvSpPr>
        <p:spPr>
          <a:xfrm>
            <a:off x="1511300" y="3934610"/>
            <a:ext cx="5828311" cy="3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8B1D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None/>
              <a:defRPr/>
            </a:lvl9pPr>
          </a:lstStyle>
          <a:p/>
        </p:txBody>
      </p:sp>
      <p:pic>
        <p:nvPicPr>
          <p:cNvPr descr="Logo-UniversiteitLeiden-CMYK_2" id="18" name="Google Shape;1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4599" y="5048861"/>
            <a:ext cx="2673350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5"/>
          <p:cNvSpPr txBox="1"/>
          <p:nvPr>
            <p:ph idx="10" type="dt"/>
          </p:nvPr>
        </p:nvSpPr>
        <p:spPr>
          <a:xfrm>
            <a:off x="7467327" y="3934684"/>
            <a:ext cx="4326359" cy="394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pic>
        <p:nvPicPr>
          <p:cNvPr id="20" name="Google Shape;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03431" y="5167791"/>
            <a:ext cx="2673350" cy="8137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11414987" y="6333134"/>
            <a:ext cx="7320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eeld 100%">
  <p:cSld name="Beeld 100%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idx="1" type="body"/>
          </p:nvPr>
        </p:nvSpPr>
        <p:spPr>
          <a:xfrm>
            <a:off x="1" y="1"/>
            <a:ext cx="12198350" cy="86409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"/>
              <a:buNone/>
              <a:defRPr sz="1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8B1D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type="title"/>
          </p:nvPr>
        </p:nvSpPr>
        <p:spPr>
          <a:xfrm>
            <a:off x="338535" y="227481"/>
            <a:ext cx="11389024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EB Garamon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489063" y="1424236"/>
            <a:ext cx="11370752" cy="41650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8B1D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None/>
              <a:defRPr/>
            </a:lvl9pPr>
          </a:lstStyle>
          <a:p/>
        </p:txBody>
      </p:sp>
      <p:pic>
        <p:nvPicPr>
          <p:cNvPr descr="Logo-UniversiteitLeiden-CMYK_2" id="26" name="Google Shape;2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1011" y="6114808"/>
            <a:ext cx="1216326" cy="515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66585" y="6130532"/>
            <a:ext cx="1593230" cy="484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7064" y="6088839"/>
            <a:ext cx="3011951" cy="5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11414987" y="6333134"/>
            <a:ext cx="7320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luiting">
  <p:cSld name="Afsluiting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idx="1" type="body"/>
          </p:nvPr>
        </p:nvSpPr>
        <p:spPr>
          <a:xfrm>
            <a:off x="1" y="1"/>
            <a:ext cx="12198350" cy="452193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"/>
              <a:buNone/>
              <a:defRPr sz="1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8B1D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-"/>
              <a:defRPr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type="title"/>
          </p:nvPr>
        </p:nvSpPr>
        <p:spPr>
          <a:xfrm>
            <a:off x="1511300" y="1052736"/>
            <a:ext cx="10298858" cy="1656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EB Garamond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-UniversiteitLeiden-CMYK_2" id="33" name="Google Shape;3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1286" y="4926605"/>
            <a:ext cx="2673350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2000" y="6543376"/>
            <a:ext cx="2846250" cy="2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3431" y="5167791"/>
            <a:ext cx="2673350" cy="813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86404" y="5188991"/>
            <a:ext cx="4087626" cy="771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11414987" y="6333134"/>
            <a:ext cx="7320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404662" y="404664"/>
            <a:ext cx="11389024" cy="432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EB Garamond"/>
              <a:buNone/>
              <a:defRPr b="1" i="0" sz="40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404662" y="1252836"/>
            <a:ext cx="11389023" cy="47958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-"/>
              <a:defRPr b="0" i="0" sz="20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Arial"/>
              <a:buNone/>
              <a:defRPr b="1" i="0" sz="26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AD8B1D"/>
              </a:buClr>
              <a:buSzPts val="2600"/>
              <a:buFont typeface="Arial"/>
              <a:buNone/>
              <a:defRPr b="1" i="0" sz="2600" u="none" cap="none" strike="noStrike">
                <a:solidFill>
                  <a:srgbClr val="AD8B1D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2" type="sldNum"/>
          </p:nvPr>
        </p:nvSpPr>
        <p:spPr>
          <a:xfrm>
            <a:off x="11414987" y="6333134"/>
            <a:ext cx="7320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transition spd="med">
    <p:push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artin.Sicho@vscht.cz" TargetMode="External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Relationship Id="rId4" Type="http://schemas.openxmlformats.org/officeDocument/2006/relationships/image" Target="../media/image42.png"/><Relationship Id="rId5" Type="http://schemas.openxmlformats.org/officeDocument/2006/relationships/image" Target="../media/image41.png"/><Relationship Id="rId6" Type="http://schemas.openxmlformats.org/officeDocument/2006/relationships/image" Target="../media/image43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i.org/10.1038/s41597-022-01710-x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4.png"/><Relationship Id="rId13" Type="http://schemas.openxmlformats.org/officeDocument/2006/relationships/image" Target="../media/image16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18.png"/><Relationship Id="rId15" Type="http://schemas.openxmlformats.org/officeDocument/2006/relationships/image" Target="../media/image9.png"/><Relationship Id="rId14" Type="http://schemas.openxmlformats.org/officeDocument/2006/relationships/image" Target="../media/image11.png"/><Relationship Id="rId17" Type="http://schemas.openxmlformats.org/officeDocument/2006/relationships/hyperlink" Target="https://doi.org/10.1186/s13321-024-00908-y" TargetMode="External"/><Relationship Id="rId16" Type="http://schemas.openxmlformats.org/officeDocument/2006/relationships/image" Target="../media/image21.png"/><Relationship Id="rId5" Type="http://schemas.openxmlformats.org/officeDocument/2006/relationships/hyperlink" Target="https://github.com/CDDLeiden/DrugEx" TargetMode="External"/><Relationship Id="rId6" Type="http://schemas.openxmlformats.org/officeDocument/2006/relationships/hyperlink" Target="https://github.com/AlanHassen/led3_score" TargetMode="External"/><Relationship Id="rId7" Type="http://schemas.openxmlformats.org/officeDocument/2006/relationships/hyperlink" Target="https://github.com/CDDLeiden/QSPRPred" TargetMode="External"/><Relationship Id="rId8" Type="http://schemas.openxmlformats.org/officeDocument/2006/relationships/hyperlink" Target="https://github.com/martin-sicho/genui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hyperlink" Target="https://github.com/CDDLeiden/" TargetMode="External"/><Relationship Id="rId6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Relationship Id="rId5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Relationship Id="rId4" Type="http://schemas.openxmlformats.org/officeDocument/2006/relationships/image" Target="../media/image35.png"/><Relationship Id="rId5" Type="http://schemas.openxmlformats.org/officeDocument/2006/relationships/image" Target="../media/image33.png"/><Relationship Id="rId6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/>
          <p:nvPr>
            <p:ph idx="1" type="body"/>
          </p:nvPr>
        </p:nvSpPr>
        <p:spPr>
          <a:xfrm>
            <a:off x="2" y="0"/>
            <a:ext cx="12198349" cy="4521941"/>
          </a:xfrm>
          <a:prstGeom prst="rect">
            <a:avLst/>
          </a:prstGeom>
          <a:solidFill>
            <a:srgbClr val="F46E32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</a:pPr>
            <a:r>
              <a:t/>
            </a:r>
            <a:endParaRPr/>
          </a:p>
        </p:txBody>
      </p:sp>
      <p:sp>
        <p:nvSpPr>
          <p:cNvPr id="43" name="Google Shape;43;p1"/>
          <p:cNvSpPr txBox="1"/>
          <p:nvPr>
            <p:ph idx="2" type="body"/>
          </p:nvPr>
        </p:nvSpPr>
        <p:spPr>
          <a:xfrm>
            <a:off x="1" y="1"/>
            <a:ext cx="12198350" cy="371933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</a:pPr>
            <a:r>
              <a:t/>
            </a:r>
            <a:endParaRPr/>
          </a:p>
        </p:txBody>
      </p:sp>
      <p:sp>
        <p:nvSpPr>
          <p:cNvPr id="44" name="Google Shape;44;p1"/>
          <p:cNvSpPr txBox="1"/>
          <p:nvPr>
            <p:ph type="title"/>
          </p:nvPr>
        </p:nvSpPr>
        <p:spPr>
          <a:xfrm>
            <a:off x="949750" y="1031574"/>
            <a:ext cx="10299000" cy="16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/>
              <a:t>QSPRpred, Spock and DrugEx: Developing an Open Source Ecosystem for Cheminformatics</a:t>
            </a:r>
            <a:endParaRPr sz="4800"/>
          </a:p>
        </p:txBody>
      </p:sp>
      <p:sp>
        <p:nvSpPr>
          <p:cNvPr id="45" name="Google Shape;45;p1"/>
          <p:cNvSpPr txBox="1"/>
          <p:nvPr>
            <p:ph idx="3" type="body"/>
          </p:nvPr>
        </p:nvSpPr>
        <p:spPr>
          <a:xfrm>
            <a:off x="1435100" y="3934600"/>
            <a:ext cx="9211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Martin Šícho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Martin.Sicho@vscht.cz</a:t>
            </a:r>
            <a:r>
              <a:rPr lang="en-US"/>
              <a:t>) – ENBIK 2025 – 2025-09-06</a:t>
            </a:r>
            <a:endParaRPr/>
          </a:p>
        </p:txBody>
      </p:sp>
      <p:pic>
        <p:nvPicPr>
          <p:cNvPr id="46" name="Google Shape;4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1675" y="5217025"/>
            <a:ext cx="4275001" cy="8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fe01511baa_0_460"/>
          <p:cNvSpPr txBox="1"/>
          <p:nvPr>
            <p:ph idx="1" type="body"/>
          </p:nvPr>
        </p:nvSpPr>
        <p:spPr>
          <a:xfrm>
            <a:off x="26" y="11476"/>
            <a:ext cx="12198300" cy="86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</a:pPr>
            <a:r>
              <a:t/>
            </a:r>
            <a:endParaRPr/>
          </a:p>
        </p:txBody>
      </p:sp>
      <p:sp>
        <p:nvSpPr>
          <p:cNvPr id="192" name="Google Shape;192;g2fe01511baa_0_460"/>
          <p:cNvSpPr txBox="1"/>
          <p:nvPr>
            <p:ph idx="12" type="sldNum"/>
          </p:nvPr>
        </p:nvSpPr>
        <p:spPr>
          <a:xfrm>
            <a:off x="11414987" y="6333134"/>
            <a:ext cx="7320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g2fe01511baa_0_460"/>
          <p:cNvSpPr txBox="1"/>
          <p:nvPr>
            <p:ph type="title"/>
          </p:nvPr>
        </p:nvSpPr>
        <p:spPr>
          <a:xfrm>
            <a:off x="338535" y="227481"/>
            <a:ext cx="113889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EB Garamond"/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194" name="Google Shape;194;g2fe01511baa_0_460"/>
          <p:cNvSpPr txBox="1"/>
          <p:nvPr/>
        </p:nvSpPr>
        <p:spPr>
          <a:xfrm>
            <a:off x="264250" y="864000"/>
            <a:ext cx="8652900" cy="48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●"/>
            </a:pPr>
            <a:r>
              <a:rPr b="0" i="0" lang="en-US" sz="21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It takes effort and time to balance good data management and software development practices, but </a:t>
            </a:r>
            <a:r>
              <a:rPr b="1" i="0" lang="en-US" sz="21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the benefits</a:t>
            </a:r>
            <a:r>
              <a:rPr b="0" i="0" lang="en-US" sz="21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may be worth it</a:t>
            </a:r>
            <a:r>
              <a:rPr b="0" i="0" lang="en-US" sz="21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:</a:t>
            </a:r>
            <a:endParaRPr b="0" i="0" sz="21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○"/>
            </a:pPr>
            <a:r>
              <a:rPr b="0" i="0" lang="en-US" sz="21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Communication (everyone uses the same tool stack).</a:t>
            </a:r>
            <a:endParaRPr b="0" i="0" sz="21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○"/>
            </a:pPr>
            <a:r>
              <a:rPr b="0" i="0" lang="en-US" sz="21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It is easy to pick up old work or someone else’s work.</a:t>
            </a:r>
            <a:endParaRPr b="0" i="0" sz="21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○"/>
            </a:pPr>
            <a:r>
              <a:rPr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Centralizing code prevents</a:t>
            </a:r>
            <a:r>
              <a:rPr b="0" i="0" lang="en-US" sz="21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reinventing the wheel</a:t>
            </a:r>
            <a:r>
              <a:rPr b="0" i="0" lang="en-US" sz="21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b="0" i="0" sz="21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○"/>
            </a:pPr>
            <a:r>
              <a:rPr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New users learn faster.</a:t>
            </a:r>
            <a:endParaRPr sz="21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●"/>
            </a:pPr>
            <a:r>
              <a:rPr b="1" i="0" lang="en-US" sz="21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Lessons learned</a:t>
            </a:r>
            <a:endParaRPr b="1" i="0" sz="21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○"/>
            </a:pPr>
            <a:r>
              <a:rPr b="0" i="0" lang="en-US" sz="21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Research output does not have to suffer when software development responsibilities are shared.</a:t>
            </a:r>
            <a:endParaRPr b="1" i="0" sz="21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○"/>
            </a:pPr>
            <a:r>
              <a:rPr b="0" i="0" lang="en-US" sz="21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Regular software development meetings are essential to set priorities and divide responsibilities.</a:t>
            </a:r>
            <a:endParaRPr b="0" i="0" sz="21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○"/>
            </a:pPr>
            <a:r>
              <a:rPr b="0" i="0" lang="en-US" sz="21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Insisting on documentation and tutorials pays off.</a:t>
            </a:r>
            <a:endParaRPr b="0" i="0" sz="21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○"/>
            </a:pPr>
            <a:r>
              <a:rPr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Hard at first, but pays off later.</a:t>
            </a:r>
            <a:endParaRPr sz="21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●"/>
            </a:pPr>
            <a:r>
              <a:rPr b="1" i="0" lang="en-US" sz="21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Future Directions</a:t>
            </a:r>
            <a:endParaRPr b="1" i="0" sz="21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○"/>
            </a:pPr>
            <a:r>
              <a:rPr b="0" i="0" lang="en-US" sz="21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Looking for </a:t>
            </a:r>
            <a:r>
              <a:rPr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partners to help with development and add new methods</a:t>
            </a:r>
            <a:r>
              <a:rPr b="0" i="0" lang="en-US" sz="21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b="0" i="0" sz="21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95" name="Google Shape;195;g2fe01511baa_0_4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0122" y="1635001"/>
            <a:ext cx="32766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fe01511baa_0_460"/>
          <p:cNvSpPr txBox="1"/>
          <p:nvPr/>
        </p:nvSpPr>
        <p:spPr>
          <a:xfrm>
            <a:off x="9326888" y="4646270"/>
            <a:ext cx="23085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demo notebook</a:t>
            </a:r>
            <a:endParaRPr sz="24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c4a2167fb9_0_64"/>
          <p:cNvSpPr txBox="1"/>
          <p:nvPr>
            <p:ph idx="1" type="body"/>
          </p:nvPr>
        </p:nvSpPr>
        <p:spPr>
          <a:xfrm>
            <a:off x="1" y="1"/>
            <a:ext cx="12198300" cy="86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</a:pPr>
            <a:r>
              <a:t/>
            </a:r>
            <a:endParaRPr/>
          </a:p>
        </p:txBody>
      </p:sp>
      <p:sp>
        <p:nvSpPr>
          <p:cNvPr id="202" name="Google Shape;202;g1c4a2167fb9_0_64"/>
          <p:cNvSpPr txBox="1"/>
          <p:nvPr>
            <p:ph type="title"/>
          </p:nvPr>
        </p:nvSpPr>
        <p:spPr>
          <a:xfrm>
            <a:off x="338535" y="227481"/>
            <a:ext cx="113889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EB Garamond"/>
              <a:buNone/>
            </a:pPr>
            <a:r>
              <a:rPr lang="en-US"/>
              <a:t>Acknowledgments</a:t>
            </a:r>
            <a:endParaRPr/>
          </a:p>
        </p:txBody>
      </p:sp>
      <p:sp>
        <p:nvSpPr>
          <p:cNvPr id="203" name="Google Shape;203;g1c4a2167fb9_0_64"/>
          <p:cNvSpPr txBox="1"/>
          <p:nvPr>
            <p:ph idx="12" type="sldNum"/>
          </p:nvPr>
        </p:nvSpPr>
        <p:spPr>
          <a:xfrm>
            <a:off x="11414987" y="6333134"/>
            <a:ext cx="7320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4" name="Google Shape;204;g1c4a2167fb9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8151" y="4003338"/>
            <a:ext cx="2617000" cy="147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1c4a2167fb9_0_64"/>
          <p:cNvSpPr txBox="1"/>
          <p:nvPr/>
        </p:nvSpPr>
        <p:spPr>
          <a:xfrm>
            <a:off x="292625" y="2458000"/>
            <a:ext cx="3609000" cy="3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C2577"/>
                </a:solidFill>
                <a:latin typeface="EB Garamond"/>
                <a:ea typeface="EB Garamond"/>
                <a:cs typeface="EB Garamond"/>
                <a:sym typeface="EB Garamond"/>
              </a:rPr>
              <a:t>LACDR Colleagues</a:t>
            </a:r>
            <a:endParaRPr b="1" i="0" sz="2000" u="none" cap="none" strike="noStrike">
              <a:solidFill>
                <a:srgbClr val="0C2577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C2577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111125" lvl="0" marL="1809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2577"/>
              </a:buClr>
              <a:buSzPts val="1300"/>
              <a:buFont typeface="Arial"/>
              <a:buChar char="•"/>
            </a:pPr>
            <a:r>
              <a:rPr b="1" i="0" lang="en-US" sz="1300" u="none" cap="none" strike="noStrike">
                <a:solidFill>
                  <a:srgbClr val="0C2577"/>
                </a:solidFill>
                <a:latin typeface="EB Garamond"/>
                <a:ea typeface="EB Garamond"/>
                <a:cs typeface="EB Garamond"/>
                <a:sym typeface="EB Garamond"/>
              </a:rPr>
              <a:t>Supervisors &amp; Consultants:</a:t>
            </a:r>
            <a:endParaRPr b="1" i="0" sz="1300" u="none" cap="none" strike="noStrike">
              <a:solidFill>
                <a:srgbClr val="0C2577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111125" lvl="1" marL="3619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C2577"/>
              </a:buClr>
              <a:buSzPts val="1300"/>
              <a:buFont typeface="Noto Sans Symbols"/>
              <a:buChar char="▪"/>
            </a:pPr>
            <a:r>
              <a:rPr b="1" i="0" lang="en-US" sz="1300" u="none" cap="none" strike="noStrike">
                <a:solidFill>
                  <a:srgbClr val="0C2577"/>
                </a:solidFill>
                <a:latin typeface="EB Garamond"/>
                <a:ea typeface="EB Garamond"/>
                <a:cs typeface="EB Garamond"/>
                <a:sym typeface="EB Garamond"/>
              </a:rPr>
              <a:t>Gerard van Westen </a:t>
            </a:r>
            <a:endParaRPr b="1" i="0" sz="1300" u="none" cap="none" strike="noStrike">
              <a:solidFill>
                <a:srgbClr val="0C2577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111125" lvl="1" marL="3619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C2577"/>
              </a:buClr>
              <a:buSzPts val="1300"/>
              <a:buFont typeface="EB Garamond"/>
              <a:buChar char="▪"/>
            </a:pPr>
            <a:r>
              <a:rPr b="1" i="0" lang="en-US" sz="1300" u="none" cap="none" strike="noStrike">
                <a:solidFill>
                  <a:srgbClr val="0C2577"/>
                </a:solidFill>
                <a:latin typeface="EB Garamond"/>
                <a:ea typeface="EB Garamond"/>
                <a:cs typeface="EB Garamond"/>
                <a:sym typeface="EB Garamond"/>
              </a:rPr>
              <a:t>Willem Jespers</a:t>
            </a:r>
            <a:endParaRPr b="1" i="0" sz="1300" u="none" cap="none" strike="noStrike">
              <a:solidFill>
                <a:srgbClr val="0C2577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149225" lvl="1" marL="3619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C2577"/>
              </a:buClr>
              <a:buSzPts val="1300"/>
              <a:buFont typeface="EB Garamond"/>
              <a:buChar char="▪"/>
            </a:pPr>
            <a:r>
              <a:rPr b="0" i="0" lang="en-US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Anthe Janssen</a:t>
            </a:r>
            <a:endParaRPr b="0" i="0" sz="13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149225" lvl="1" marL="3619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EB Garamond"/>
              <a:buChar char="▪"/>
            </a:pPr>
            <a:r>
              <a:rPr b="0" i="0" lang="en-US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Laura Heitman</a:t>
            </a:r>
            <a:endParaRPr b="0" i="0" sz="13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149225" lvl="0" marL="18097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EB Garamond"/>
              <a:buChar char="•"/>
            </a:pPr>
            <a:r>
              <a:rPr b="1" i="0" lang="en-US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Postdocs</a:t>
            </a:r>
            <a:endParaRPr b="1" i="0" sz="13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149225" lvl="1" marL="3619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EB Garamond"/>
              <a:buChar char="▪"/>
            </a:pPr>
            <a:r>
              <a:rPr b="0" i="0" lang="en-US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Sohvi Luukkonen</a:t>
            </a:r>
            <a:endParaRPr b="0" i="0" sz="13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6" name="Google Shape;206;g1c4a2167fb9_0_64"/>
          <p:cNvSpPr txBox="1"/>
          <p:nvPr/>
        </p:nvSpPr>
        <p:spPr>
          <a:xfrm>
            <a:off x="8771075" y="2431775"/>
            <a:ext cx="3375900" cy="1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VŠCHT DICH</a:t>
            </a:r>
            <a:endParaRPr b="1" i="0" sz="20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EB Garamond"/>
              <a:buChar char="●"/>
            </a:pPr>
            <a:r>
              <a:rPr b="0" i="0" lang="en-US" sz="16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Daniel Svozil</a:t>
            </a:r>
            <a:endParaRPr b="0" i="0" sz="16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EB Garamond"/>
              <a:buChar char="●"/>
            </a:pPr>
            <a:r>
              <a:rPr b="0" i="0" lang="en-US" sz="16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Wim Dehaen</a:t>
            </a:r>
            <a:endParaRPr b="0" i="0" sz="16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EB Garamond"/>
              <a:buChar char="●"/>
            </a:pPr>
            <a:r>
              <a:rPr b="1" i="0" lang="en-US" sz="16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Valeria Fil</a:t>
            </a:r>
            <a:endParaRPr b="1" i="0" sz="16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EB Garamond"/>
              <a:buChar char="●"/>
            </a:pPr>
            <a:r>
              <a:rPr b="1" i="0" lang="en-US" sz="16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Petr Palivec</a:t>
            </a:r>
            <a:endParaRPr b="1" i="0" sz="16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EB Garamond"/>
              <a:buChar char="●"/>
            </a:pPr>
            <a:r>
              <a:rPr b="1" i="0" lang="en-US" sz="16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Jozef Fulop</a:t>
            </a:r>
            <a:endParaRPr b="1" i="0" sz="16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EB Garamond"/>
              <a:buChar char="●"/>
            </a:pPr>
            <a:r>
              <a:rPr b="1" i="0" lang="en-US" sz="16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Asia Ceklarz</a:t>
            </a:r>
            <a:endParaRPr b="1" i="0" sz="16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7" name="Google Shape;207;g1c4a2167fb9_0_64"/>
          <p:cNvSpPr txBox="1"/>
          <p:nvPr/>
        </p:nvSpPr>
        <p:spPr>
          <a:xfrm>
            <a:off x="4088888" y="2431775"/>
            <a:ext cx="4494900" cy="42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C2577"/>
                </a:solidFill>
                <a:latin typeface="EB Garamond"/>
                <a:ea typeface="EB Garamond"/>
                <a:cs typeface="EB Garamond"/>
                <a:sym typeface="EB Garamond"/>
              </a:rPr>
              <a:t>LACDR Students</a:t>
            </a:r>
            <a:endParaRPr b="1" i="0" sz="2000" u="none" cap="none" strike="noStrike">
              <a:solidFill>
                <a:srgbClr val="0C2577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149225" lvl="0" marL="18097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C2577"/>
              </a:buClr>
              <a:buSzPts val="1300"/>
              <a:buFont typeface="EB Garamond"/>
              <a:buChar char="•"/>
            </a:pPr>
            <a:r>
              <a:rPr b="1" i="0" lang="en-US" sz="1300" u="none" cap="none" strike="noStrike">
                <a:solidFill>
                  <a:srgbClr val="0C2577"/>
                </a:solidFill>
                <a:latin typeface="EB Garamond"/>
                <a:ea typeface="EB Garamond"/>
                <a:cs typeface="EB Garamond"/>
                <a:sym typeface="EB Garamond"/>
              </a:rPr>
              <a:t>PhD Students</a:t>
            </a:r>
            <a:endParaRPr b="1" i="0" sz="1300" u="none" cap="none" strike="noStrike">
              <a:solidFill>
                <a:srgbClr val="0C2577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149225" lvl="1" marL="3619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C2577"/>
              </a:buClr>
              <a:buSzPts val="1300"/>
              <a:buFont typeface="EB Garamond"/>
              <a:buChar char="▪"/>
            </a:pPr>
            <a:r>
              <a:rPr b="1" i="0" lang="en-US" sz="1300" u="none" cap="none" strike="noStrike">
                <a:solidFill>
                  <a:srgbClr val="0C2577"/>
                </a:solidFill>
                <a:latin typeface="EB Garamond"/>
                <a:ea typeface="EB Garamond"/>
                <a:cs typeface="EB Garamond"/>
                <a:sym typeface="EB Garamond"/>
              </a:rPr>
              <a:t>Helle van den Maagdenberg</a:t>
            </a:r>
            <a:endParaRPr b="1" i="0" sz="1300" u="none" cap="none" strike="noStrike">
              <a:solidFill>
                <a:srgbClr val="0C2577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149225" lvl="1" marL="3619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C2577"/>
              </a:buClr>
              <a:buSzPts val="1300"/>
              <a:buFont typeface="EB Garamond"/>
              <a:buChar char="▪"/>
            </a:pPr>
            <a:r>
              <a:rPr b="0" i="0" lang="en-US" sz="1300" u="none" cap="none" strike="noStrike">
                <a:solidFill>
                  <a:srgbClr val="0C2577"/>
                </a:solidFill>
                <a:latin typeface="EB Garamond"/>
                <a:ea typeface="EB Garamond"/>
                <a:cs typeface="EB Garamond"/>
                <a:sym typeface="EB Garamond"/>
              </a:rPr>
              <a:t>Olivier Béquignon</a:t>
            </a:r>
            <a:endParaRPr b="0" i="0" sz="13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149225" lvl="1" marL="3619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EB Garamond"/>
              <a:buChar char="▪"/>
            </a:pPr>
            <a:r>
              <a:rPr b="1" i="0" lang="en-US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Alan Kai Hassen</a:t>
            </a:r>
            <a:endParaRPr b="1" i="0" sz="13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149225" lvl="1" marL="3619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EB Garamond"/>
              <a:buChar char="▪"/>
            </a:pPr>
            <a:r>
              <a:rPr b="1" i="0" lang="en-US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Andrius Bernatavicius</a:t>
            </a:r>
            <a:endParaRPr b="1" i="0" sz="13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149225" lvl="1" marL="3619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EB Garamond"/>
              <a:buChar char="▪"/>
            </a:pPr>
            <a:r>
              <a:rPr b="0" i="0" lang="en-US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Yorick van Aalst</a:t>
            </a:r>
            <a:endParaRPr b="0" i="0" sz="13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149225" lvl="1" marL="3619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EB Garamond"/>
              <a:buChar char="▪"/>
            </a:pPr>
            <a:r>
              <a:rPr b="0" i="0" lang="en-US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Remco van den Broek</a:t>
            </a:r>
            <a:endParaRPr b="0" i="0" sz="13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149225" lvl="0" marL="18097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EB Garamond"/>
              <a:buChar char="•"/>
            </a:pPr>
            <a:r>
              <a:rPr b="1" i="0" lang="en-US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Master Students</a:t>
            </a:r>
            <a:endParaRPr b="0" i="0" sz="13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149225" lvl="1" marL="3619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EB Garamond"/>
              <a:buChar char="▪"/>
            </a:pPr>
            <a:r>
              <a:rPr b="0" i="0" lang="en-US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Chara Spyropoulou</a:t>
            </a:r>
            <a:endParaRPr b="0" i="0" sz="13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149225" lvl="1" marL="3619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EB Garamond"/>
              <a:buChar char="▪"/>
            </a:pPr>
            <a:r>
              <a:rPr b="0" i="0" lang="en-US" sz="13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Sem Egbers</a:t>
            </a:r>
            <a:endParaRPr b="0" i="0" sz="13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08" name="Google Shape;208;g1c4a2167fb9_0_64"/>
          <p:cNvPicPr preferRelativeResize="0"/>
          <p:nvPr/>
        </p:nvPicPr>
        <p:blipFill rotWithShape="1">
          <a:blip r:embed="rId4">
            <a:alphaModFix/>
          </a:blip>
          <a:srcRect b="31679" l="0" r="0" t="0"/>
          <a:stretch/>
        </p:blipFill>
        <p:spPr>
          <a:xfrm>
            <a:off x="158675" y="964363"/>
            <a:ext cx="4078674" cy="13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1c4a2167fb9_0_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14925" y="951262"/>
            <a:ext cx="3805679" cy="13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1c4a2167fb9_0_64"/>
          <p:cNvPicPr preferRelativeResize="0"/>
          <p:nvPr/>
        </p:nvPicPr>
        <p:blipFill rotWithShape="1">
          <a:blip r:embed="rId6">
            <a:alphaModFix/>
          </a:blip>
          <a:srcRect b="5265" l="0" r="0" t="21296"/>
          <a:stretch/>
        </p:blipFill>
        <p:spPr>
          <a:xfrm>
            <a:off x="8398175" y="951262"/>
            <a:ext cx="3613917" cy="13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1c4a2167fb9_0_6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896626" y="5150052"/>
            <a:ext cx="2617000" cy="813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1c4a2167fb9_0_6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86200" y="4163638"/>
            <a:ext cx="1608850" cy="160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1c4a2167fb9_0_64"/>
          <p:cNvSpPr txBox="1"/>
          <p:nvPr/>
        </p:nvSpPr>
        <p:spPr>
          <a:xfrm>
            <a:off x="6694200" y="3706288"/>
            <a:ext cx="15264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GitHub</a:t>
            </a:r>
            <a:endParaRPr b="0" i="0" sz="24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"/>
          <p:cNvSpPr txBox="1"/>
          <p:nvPr>
            <p:ph idx="1" type="body"/>
          </p:nvPr>
        </p:nvSpPr>
        <p:spPr>
          <a:xfrm>
            <a:off x="1" y="1"/>
            <a:ext cx="12198350" cy="452193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</a:pPr>
            <a:r>
              <a:t/>
            </a:r>
            <a:endParaRPr/>
          </a:p>
        </p:txBody>
      </p:sp>
      <p:sp>
        <p:nvSpPr>
          <p:cNvPr id="219" name="Google Shape;219;p3"/>
          <p:cNvSpPr txBox="1"/>
          <p:nvPr>
            <p:ph type="title"/>
          </p:nvPr>
        </p:nvSpPr>
        <p:spPr>
          <a:xfrm>
            <a:off x="1511300" y="1052736"/>
            <a:ext cx="10298858" cy="16561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EB Garamond"/>
              <a:buNone/>
            </a:pPr>
            <a:r>
              <a:rPr lang="en-US"/>
              <a:t>Thank you.</a:t>
            </a:r>
            <a:endParaRPr/>
          </a:p>
        </p:txBody>
      </p:sp>
      <p:sp>
        <p:nvSpPr>
          <p:cNvPr id="220" name="Google Shape;220;p3"/>
          <p:cNvSpPr txBox="1"/>
          <p:nvPr>
            <p:ph idx="12" type="sldNum"/>
          </p:nvPr>
        </p:nvSpPr>
        <p:spPr>
          <a:xfrm>
            <a:off x="11414987" y="6333134"/>
            <a:ext cx="7320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e01511baa_0_444"/>
          <p:cNvSpPr txBox="1"/>
          <p:nvPr>
            <p:ph idx="1" type="body"/>
          </p:nvPr>
        </p:nvSpPr>
        <p:spPr>
          <a:xfrm>
            <a:off x="1" y="1"/>
            <a:ext cx="12198300" cy="86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</a:pPr>
            <a:r>
              <a:t/>
            </a:r>
            <a:endParaRPr/>
          </a:p>
        </p:txBody>
      </p:sp>
      <p:sp>
        <p:nvSpPr>
          <p:cNvPr id="52" name="Google Shape;52;g2fe01511baa_0_444"/>
          <p:cNvSpPr txBox="1"/>
          <p:nvPr>
            <p:ph idx="12" type="sldNum"/>
          </p:nvPr>
        </p:nvSpPr>
        <p:spPr>
          <a:xfrm>
            <a:off x="11414987" y="6333134"/>
            <a:ext cx="7320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g2fe01511baa_0_444"/>
          <p:cNvSpPr txBox="1"/>
          <p:nvPr>
            <p:ph type="title"/>
          </p:nvPr>
        </p:nvSpPr>
        <p:spPr>
          <a:xfrm>
            <a:off x="338535" y="227481"/>
            <a:ext cx="113889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EB Garamond"/>
              <a:buNone/>
            </a:pPr>
            <a:r>
              <a:rPr lang="en-US"/>
              <a:t>Cheminformatics Workflows are Complex</a:t>
            </a:r>
            <a:endParaRPr/>
          </a:p>
        </p:txBody>
      </p:sp>
      <p:sp>
        <p:nvSpPr>
          <p:cNvPr id="54" name="Google Shape;54;g2fe01511baa_0_444"/>
          <p:cNvSpPr/>
          <p:nvPr/>
        </p:nvSpPr>
        <p:spPr>
          <a:xfrm>
            <a:off x="124700" y="1198950"/>
            <a:ext cx="796100" cy="1093450"/>
          </a:xfrm>
          <a:prstGeom prst="flowChartMagneticDisk">
            <a:avLst/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Data Source</a:t>
            </a:r>
            <a:endParaRPr b="0" i="0" sz="14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" name="Google Shape;55;g2fe01511baa_0_444"/>
          <p:cNvSpPr/>
          <p:nvPr/>
        </p:nvSpPr>
        <p:spPr>
          <a:xfrm>
            <a:off x="1083300" y="1358500"/>
            <a:ext cx="2436250" cy="774350"/>
          </a:xfrm>
          <a:prstGeom prst="flowChartInputOutpu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Structure Processing</a:t>
            </a:r>
            <a:endParaRPr b="0" i="0" sz="14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" name="Google Shape;56;g2fe01511baa_0_444"/>
          <p:cNvSpPr/>
          <p:nvPr/>
        </p:nvSpPr>
        <p:spPr>
          <a:xfrm>
            <a:off x="2944600" y="2089875"/>
            <a:ext cx="2474625" cy="652250"/>
          </a:xfrm>
          <a:prstGeom prst="flowChartInputOutpu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Exploratory Analysis</a:t>
            </a:r>
            <a:endParaRPr b="0" i="0" sz="14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7" name="Google Shape;57;g2fe01511baa_0_444"/>
          <p:cNvSpPr/>
          <p:nvPr/>
        </p:nvSpPr>
        <p:spPr>
          <a:xfrm>
            <a:off x="3452425" y="1245650"/>
            <a:ext cx="2474625" cy="652250"/>
          </a:xfrm>
          <a:prstGeom prst="flowChartInputOutpu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Machine Learning</a:t>
            </a:r>
            <a:endParaRPr b="0" i="0" sz="14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8" name="Google Shape;58;g2fe01511baa_0_444"/>
          <p:cNvSpPr/>
          <p:nvPr/>
        </p:nvSpPr>
        <p:spPr>
          <a:xfrm>
            <a:off x="6279050" y="2230388"/>
            <a:ext cx="1630500" cy="575400"/>
          </a:xfrm>
          <a:prstGeom prst="flowChartAlternateProcess">
            <a:avLst/>
          </a:prstGeom>
          <a:solidFill>
            <a:srgbClr val="358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QSAR Model</a:t>
            </a:r>
            <a:endParaRPr b="0" i="0" sz="14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9" name="Google Shape;59;g2fe01511baa_0_444"/>
          <p:cNvSpPr/>
          <p:nvPr/>
        </p:nvSpPr>
        <p:spPr>
          <a:xfrm>
            <a:off x="3605863" y="4320525"/>
            <a:ext cx="1630500" cy="575400"/>
          </a:xfrm>
          <a:prstGeom prst="flowChartAlternateProcess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Molecular Docking</a:t>
            </a:r>
            <a:endParaRPr b="0" i="0" sz="14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0" name="Google Shape;60;g2fe01511baa_0_444"/>
          <p:cNvSpPr/>
          <p:nvPr/>
        </p:nvSpPr>
        <p:spPr>
          <a:xfrm>
            <a:off x="8769409" y="1010700"/>
            <a:ext cx="1378525" cy="1295950"/>
          </a:xfrm>
          <a:prstGeom prst="flowChartMagneticDisk">
            <a:avLst/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Generated Library</a:t>
            </a:r>
            <a:endParaRPr b="0" i="0" sz="14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1" name="Google Shape;61;g2fe01511baa_0_444"/>
          <p:cNvSpPr/>
          <p:nvPr/>
        </p:nvSpPr>
        <p:spPr>
          <a:xfrm>
            <a:off x="6275388" y="1083300"/>
            <a:ext cx="1630500" cy="575400"/>
          </a:xfrm>
          <a:prstGeom prst="flowChartAlternateProcess">
            <a:avLst/>
          </a:prstGeom>
          <a:solidFill>
            <a:srgbClr val="35873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Generative Model</a:t>
            </a:r>
            <a:endParaRPr b="0" i="0" sz="14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2" name="Google Shape;62;g2fe01511baa_0_444"/>
          <p:cNvSpPr/>
          <p:nvPr/>
        </p:nvSpPr>
        <p:spPr>
          <a:xfrm>
            <a:off x="6279075" y="3417800"/>
            <a:ext cx="1630500" cy="575400"/>
          </a:xfrm>
          <a:prstGeom prst="flowChartAlternateProcess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Pharmacophore Model</a:t>
            </a:r>
            <a:endParaRPr b="0" i="0" sz="14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3" name="Google Shape;63;g2fe01511baa_0_444"/>
          <p:cNvSpPr/>
          <p:nvPr/>
        </p:nvSpPr>
        <p:spPr>
          <a:xfrm>
            <a:off x="10387284" y="966250"/>
            <a:ext cx="1378525" cy="1295950"/>
          </a:xfrm>
          <a:prstGeom prst="flowChartMagneticDisk">
            <a:avLst/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Virtual Screening Library</a:t>
            </a:r>
            <a:endParaRPr b="0" i="0" sz="14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4" name="Google Shape;64;g2fe01511baa_0_444"/>
          <p:cNvSpPr/>
          <p:nvPr/>
        </p:nvSpPr>
        <p:spPr>
          <a:xfrm>
            <a:off x="9147275" y="2657875"/>
            <a:ext cx="2436250" cy="774350"/>
          </a:xfrm>
          <a:prstGeom prst="flowChartInputOutpu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Structure Processing</a:t>
            </a:r>
            <a:endParaRPr b="0" i="0" sz="14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65" name="Google Shape;65;g2fe01511baa_0_444"/>
          <p:cNvCxnSpPr>
            <a:stCxn id="54" idx="4"/>
            <a:endCxn id="55" idx="2"/>
          </p:cNvCxnSpPr>
          <p:nvPr/>
        </p:nvCxnSpPr>
        <p:spPr>
          <a:xfrm>
            <a:off x="920800" y="1745675"/>
            <a:ext cx="406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6" name="Google Shape;66;g2fe01511baa_0_444"/>
          <p:cNvCxnSpPr>
            <a:stCxn id="55" idx="5"/>
            <a:endCxn id="57" idx="2"/>
          </p:cNvCxnSpPr>
          <p:nvPr/>
        </p:nvCxnSpPr>
        <p:spPr>
          <a:xfrm flipH="1" rot="10800000">
            <a:off x="3275925" y="1571675"/>
            <a:ext cx="423900" cy="17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7" name="Google Shape;67;g2fe01511baa_0_444"/>
          <p:cNvCxnSpPr>
            <a:stCxn id="55" idx="5"/>
            <a:endCxn id="56" idx="2"/>
          </p:cNvCxnSpPr>
          <p:nvPr/>
        </p:nvCxnSpPr>
        <p:spPr>
          <a:xfrm flipH="1">
            <a:off x="3191925" y="1745675"/>
            <a:ext cx="84000" cy="67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8" name="Google Shape;68;g2fe01511baa_0_444"/>
          <p:cNvCxnSpPr>
            <a:stCxn id="57" idx="5"/>
            <a:endCxn id="61" idx="1"/>
          </p:cNvCxnSpPr>
          <p:nvPr/>
        </p:nvCxnSpPr>
        <p:spPr>
          <a:xfrm flipH="1" rot="10800000">
            <a:off x="5679588" y="1371075"/>
            <a:ext cx="595800" cy="20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9" name="Google Shape;69;g2fe01511baa_0_444"/>
          <p:cNvCxnSpPr>
            <a:stCxn id="57" idx="5"/>
            <a:endCxn id="58" idx="1"/>
          </p:cNvCxnSpPr>
          <p:nvPr/>
        </p:nvCxnSpPr>
        <p:spPr>
          <a:xfrm>
            <a:off x="5679588" y="1571775"/>
            <a:ext cx="599400" cy="94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0" name="Google Shape;70;g2fe01511baa_0_444"/>
          <p:cNvCxnSpPr>
            <a:stCxn id="60" idx="3"/>
            <a:endCxn id="64" idx="1"/>
          </p:cNvCxnSpPr>
          <p:nvPr/>
        </p:nvCxnSpPr>
        <p:spPr>
          <a:xfrm>
            <a:off x="9458672" y="2306650"/>
            <a:ext cx="906600" cy="35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1" name="Google Shape;71;g2fe01511baa_0_444"/>
          <p:cNvCxnSpPr>
            <a:stCxn id="63" idx="3"/>
            <a:endCxn id="64" idx="0"/>
          </p:cNvCxnSpPr>
          <p:nvPr/>
        </p:nvCxnSpPr>
        <p:spPr>
          <a:xfrm flipH="1">
            <a:off x="10609147" y="2262200"/>
            <a:ext cx="467400" cy="39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2" name="Google Shape;72;g2fe01511baa_0_444"/>
          <p:cNvCxnSpPr>
            <a:stCxn id="61" idx="3"/>
            <a:endCxn id="60" idx="2"/>
          </p:cNvCxnSpPr>
          <p:nvPr/>
        </p:nvCxnSpPr>
        <p:spPr>
          <a:xfrm>
            <a:off x="7905888" y="1371000"/>
            <a:ext cx="863400" cy="28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3" name="Google Shape;73;g2fe01511baa_0_444"/>
          <p:cNvSpPr/>
          <p:nvPr/>
        </p:nvSpPr>
        <p:spPr>
          <a:xfrm>
            <a:off x="124700" y="3318325"/>
            <a:ext cx="2915850" cy="774350"/>
          </a:xfrm>
          <a:prstGeom prst="flowChartInputOutpu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Tautomers/Protomers</a:t>
            </a:r>
            <a:endParaRPr b="0" i="0" sz="14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4" name="Google Shape;74;g2fe01511baa_0_444"/>
          <p:cNvSpPr/>
          <p:nvPr/>
        </p:nvSpPr>
        <p:spPr>
          <a:xfrm>
            <a:off x="3275913" y="3297550"/>
            <a:ext cx="2436250" cy="774350"/>
          </a:xfrm>
          <a:prstGeom prst="flowChartInputOutpu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Conformer Generation</a:t>
            </a:r>
            <a:endParaRPr b="0" i="0" sz="14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75" name="Google Shape;75;g2fe01511baa_0_444"/>
          <p:cNvCxnSpPr>
            <a:stCxn id="55" idx="3"/>
            <a:endCxn id="73" idx="1"/>
          </p:cNvCxnSpPr>
          <p:nvPr/>
        </p:nvCxnSpPr>
        <p:spPr>
          <a:xfrm flipH="1">
            <a:off x="1582600" y="2132850"/>
            <a:ext cx="475200" cy="118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6" name="Google Shape;76;g2fe01511baa_0_444"/>
          <p:cNvCxnSpPr>
            <a:stCxn id="73" idx="5"/>
            <a:endCxn id="74" idx="2"/>
          </p:cNvCxnSpPr>
          <p:nvPr/>
        </p:nvCxnSpPr>
        <p:spPr>
          <a:xfrm flipH="1" rot="10800000">
            <a:off x="2748965" y="3684800"/>
            <a:ext cx="770700" cy="2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7" name="Google Shape;77;g2fe01511baa_0_444"/>
          <p:cNvCxnSpPr>
            <a:stCxn id="74" idx="5"/>
            <a:endCxn id="62" idx="1"/>
          </p:cNvCxnSpPr>
          <p:nvPr/>
        </p:nvCxnSpPr>
        <p:spPr>
          <a:xfrm>
            <a:off x="5468538" y="3684725"/>
            <a:ext cx="810600" cy="2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8" name="Google Shape;78;g2fe01511baa_0_444"/>
          <p:cNvCxnSpPr>
            <a:stCxn id="73" idx="4"/>
            <a:endCxn id="59" idx="1"/>
          </p:cNvCxnSpPr>
          <p:nvPr/>
        </p:nvCxnSpPr>
        <p:spPr>
          <a:xfrm>
            <a:off x="1582625" y="4092675"/>
            <a:ext cx="2023200" cy="51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9" name="Google Shape;79;g2fe01511baa_0_444"/>
          <p:cNvCxnSpPr>
            <a:stCxn id="58" idx="0"/>
            <a:endCxn id="61" idx="2"/>
          </p:cNvCxnSpPr>
          <p:nvPr/>
        </p:nvCxnSpPr>
        <p:spPr>
          <a:xfrm rot="10800000">
            <a:off x="7090700" y="1658588"/>
            <a:ext cx="3600" cy="57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0" name="Google Shape;80;g2fe01511baa_0_444"/>
          <p:cNvCxnSpPr>
            <a:stCxn id="58" idx="3"/>
            <a:endCxn id="64" idx="2"/>
          </p:cNvCxnSpPr>
          <p:nvPr/>
        </p:nvCxnSpPr>
        <p:spPr>
          <a:xfrm>
            <a:off x="7909550" y="2518088"/>
            <a:ext cx="1481400" cy="52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1" name="Google Shape;81;g2fe01511baa_0_444"/>
          <p:cNvSpPr/>
          <p:nvPr/>
        </p:nvSpPr>
        <p:spPr>
          <a:xfrm>
            <a:off x="8940338" y="3668263"/>
            <a:ext cx="2474625" cy="652250"/>
          </a:xfrm>
          <a:prstGeom prst="flowChartInputOutpu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Results Analysis and Processing</a:t>
            </a:r>
            <a:endParaRPr b="0" i="0" sz="14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2" name="Google Shape;82;g2fe01511baa_0_444"/>
          <p:cNvSpPr/>
          <p:nvPr/>
        </p:nvSpPr>
        <p:spPr>
          <a:xfrm>
            <a:off x="7613650" y="4528087"/>
            <a:ext cx="3058650" cy="652250"/>
          </a:xfrm>
          <a:prstGeom prst="flowChartInputOutpu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Tautomers/Protomers</a:t>
            </a:r>
            <a:endParaRPr b="0" i="0" sz="14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3" name="Google Shape;83;g2fe01511baa_0_444"/>
          <p:cNvSpPr/>
          <p:nvPr/>
        </p:nvSpPr>
        <p:spPr>
          <a:xfrm>
            <a:off x="6954688" y="5355275"/>
            <a:ext cx="2436250" cy="774350"/>
          </a:xfrm>
          <a:prstGeom prst="flowChartInputOutpu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Conformer Generation</a:t>
            </a:r>
            <a:endParaRPr b="0" i="0" sz="14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84" name="Google Shape;84;g2fe01511baa_0_444"/>
          <p:cNvCxnSpPr>
            <a:stCxn id="62" idx="3"/>
            <a:endCxn id="61" idx="3"/>
          </p:cNvCxnSpPr>
          <p:nvPr/>
        </p:nvCxnSpPr>
        <p:spPr>
          <a:xfrm rot="10800000">
            <a:off x="7905975" y="1370900"/>
            <a:ext cx="3600" cy="2334600"/>
          </a:xfrm>
          <a:prstGeom prst="bentConnector3">
            <a:avLst>
              <a:gd fmla="val -661458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5" name="Google Shape;85;g2fe01511baa_0_444"/>
          <p:cNvCxnSpPr>
            <a:stCxn id="64" idx="4"/>
            <a:endCxn id="81" idx="1"/>
          </p:cNvCxnSpPr>
          <p:nvPr/>
        </p:nvCxnSpPr>
        <p:spPr>
          <a:xfrm flipH="1">
            <a:off x="10177600" y="3432225"/>
            <a:ext cx="187800" cy="23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6" name="Google Shape;86;g2fe01511baa_0_444"/>
          <p:cNvCxnSpPr>
            <a:stCxn id="64" idx="5"/>
            <a:endCxn id="82" idx="5"/>
          </p:cNvCxnSpPr>
          <p:nvPr/>
        </p:nvCxnSpPr>
        <p:spPr>
          <a:xfrm flipH="1">
            <a:off x="10366400" y="3045050"/>
            <a:ext cx="973500" cy="1809300"/>
          </a:xfrm>
          <a:prstGeom prst="bentConnector3">
            <a:avLst>
              <a:gd fmla="val -4948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7" name="Google Shape;87;g2fe01511baa_0_444"/>
          <p:cNvCxnSpPr>
            <a:stCxn id="59" idx="3"/>
            <a:endCxn id="61" idx="1"/>
          </p:cNvCxnSpPr>
          <p:nvPr/>
        </p:nvCxnSpPr>
        <p:spPr>
          <a:xfrm flipH="1" rot="10800000">
            <a:off x="5236363" y="1370925"/>
            <a:ext cx="1038900" cy="3237300"/>
          </a:xfrm>
          <a:prstGeom prst="bentConnector3">
            <a:avLst>
              <a:gd fmla="val 5000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88" name="Google Shape;88;g2fe01511baa_0_444"/>
          <p:cNvCxnSpPr>
            <a:stCxn id="82" idx="3"/>
            <a:endCxn id="83" idx="0"/>
          </p:cNvCxnSpPr>
          <p:nvPr/>
        </p:nvCxnSpPr>
        <p:spPr>
          <a:xfrm flipH="1">
            <a:off x="8416510" y="5180337"/>
            <a:ext cx="420600" cy="17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89" name="Google Shape;89;g2fe01511baa_0_444"/>
          <p:cNvSpPr/>
          <p:nvPr/>
        </p:nvSpPr>
        <p:spPr>
          <a:xfrm>
            <a:off x="9562713" y="5387863"/>
            <a:ext cx="2474625" cy="652250"/>
          </a:xfrm>
          <a:prstGeom prst="flowChartInputOutput">
            <a:avLst/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EB Garamond"/>
                <a:ea typeface="EB Garamond"/>
                <a:cs typeface="EB Garamond"/>
                <a:sym typeface="EB Garamond"/>
              </a:rPr>
              <a:t>Results Analysis and Processing</a:t>
            </a:r>
            <a:endParaRPr b="0" i="0" sz="1400" u="none" cap="none" strike="noStrike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90" name="Google Shape;90;g2fe01511baa_0_444"/>
          <p:cNvCxnSpPr>
            <a:stCxn id="83" idx="5"/>
            <a:endCxn id="89" idx="2"/>
          </p:cNvCxnSpPr>
          <p:nvPr/>
        </p:nvCxnSpPr>
        <p:spPr>
          <a:xfrm flipH="1" rot="10800000">
            <a:off x="9147313" y="5713950"/>
            <a:ext cx="663000" cy="2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91" name="Google Shape;91;g2fe01511baa_0_444"/>
          <p:cNvCxnSpPr>
            <a:stCxn id="62" idx="2"/>
            <a:endCxn id="83" idx="2"/>
          </p:cNvCxnSpPr>
          <p:nvPr/>
        </p:nvCxnSpPr>
        <p:spPr>
          <a:xfrm>
            <a:off x="7094325" y="3993200"/>
            <a:ext cx="104100" cy="174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2" name="Google Shape;92;g2fe01511baa_0_444"/>
          <p:cNvCxnSpPr>
            <a:stCxn id="59" idx="3"/>
            <a:endCxn id="82" idx="2"/>
          </p:cNvCxnSpPr>
          <p:nvPr/>
        </p:nvCxnSpPr>
        <p:spPr>
          <a:xfrm>
            <a:off x="5236363" y="4608225"/>
            <a:ext cx="2683200" cy="24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3" name="Google Shape;93;g2fe01511baa_0_444"/>
          <p:cNvCxnSpPr>
            <a:stCxn id="82" idx="5"/>
            <a:endCxn id="89" idx="1"/>
          </p:cNvCxnSpPr>
          <p:nvPr/>
        </p:nvCxnSpPr>
        <p:spPr>
          <a:xfrm>
            <a:off x="10366435" y="4854212"/>
            <a:ext cx="433500" cy="53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4601af2ab_0_32"/>
          <p:cNvSpPr txBox="1"/>
          <p:nvPr>
            <p:ph idx="1" type="body"/>
          </p:nvPr>
        </p:nvSpPr>
        <p:spPr>
          <a:xfrm>
            <a:off x="1" y="1"/>
            <a:ext cx="12198300" cy="86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</a:pPr>
            <a:r>
              <a:t/>
            </a:r>
            <a:endParaRPr/>
          </a:p>
        </p:txBody>
      </p:sp>
      <p:sp>
        <p:nvSpPr>
          <p:cNvPr id="99" name="Google Shape;99;g314601af2ab_0_32"/>
          <p:cNvSpPr txBox="1"/>
          <p:nvPr>
            <p:ph idx="12" type="sldNum"/>
          </p:nvPr>
        </p:nvSpPr>
        <p:spPr>
          <a:xfrm>
            <a:off x="11414987" y="6333134"/>
            <a:ext cx="7320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g314601af2ab_0_32"/>
          <p:cNvSpPr txBox="1"/>
          <p:nvPr>
            <p:ph type="title"/>
          </p:nvPr>
        </p:nvSpPr>
        <p:spPr>
          <a:xfrm>
            <a:off x="338535" y="227481"/>
            <a:ext cx="113889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EB Garamond"/>
              <a:buNone/>
            </a:pPr>
            <a:r>
              <a:rPr lang="en-US"/>
              <a:t>Problems with Scientific Software and Data</a:t>
            </a:r>
            <a:endParaRPr/>
          </a:p>
        </p:txBody>
      </p:sp>
      <p:sp>
        <p:nvSpPr>
          <p:cNvPr id="101" name="Google Shape;101;g314601af2ab_0_32"/>
          <p:cNvSpPr txBox="1"/>
          <p:nvPr/>
        </p:nvSpPr>
        <p:spPr>
          <a:xfrm>
            <a:off x="338525" y="5554938"/>
            <a:ext cx="111552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Arial"/>
              <a:buAutoNum type="arabicPeriod"/>
            </a:pPr>
            <a:r>
              <a:rPr b="0" i="0" lang="en-US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Barker, M., Chue Hong, N.P., Katz, D.S. et al. Introducing the FAIR Principles for research software. Sci Data 9, 622 (2022). </a:t>
            </a:r>
            <a:r>
              <a:rPr b="0" i="0" lang="en-US" sz="1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https://doi.org/10.1038/s41597-022-01710-x</a:t>
            </a:r>
            <a:r>
              <a:rPr b="0" i="0" lang="en-US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3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g314601af2ab_0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8300" y="968564"/>
            <a:ext cx="4614624" cy="4636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314601af2ab_0_32"/>
          <p:cNvSpPr txBox="1"/>
          <p:nvPr/>
        </p:nvSpPr>
        <p:spPr>
          <a:xfrm>
            <a:off x="141800" y="1016613"/>
            <a:ext cx="6586500" cy="43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EB Garamond"/>
              <a:buChar char="●"/>
            </a:pPr>
            <a:r>
              <a:rPr lang="en-US" sz="22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Common problems:</a:t>
            </a:r>
            <a:r>
              <a:rPr b="0" i="0" lang="en-US" sz="22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 data management and software development practices</a:t>
            </a:r>
            <a:endParaRPr b="0" i="0" sz="22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EB Garamond"/>
              <a:buChar char="○"/>
            </a:pPr>
            <a:r>
              <a:rPr b="1" i="0" lang="en-US" sz="22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poorly documented</a:t>
            </a:r>
            <a:endParaRPr b="1" i="0" sz="22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EB Garamond"/>
              <a:buChar char="○"/>
            </a:pPr>
            <a:r>
              <a:rPr b="1" lang="en-US" sz="22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poorly structured </a:t>
            </a:r>
            <a:r>
              <a:rPr lang="en-US" sz="22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(i.e. lack of encapsulation, no installable package)</a:t>
            </a:r>
            <a:endParaRPr sz="22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EB Garamond"/>
              <a:buChar char="○"/>
            </a:pPr>
            <a:r>
              <a:rPr b="1" lang="en-US" sz="22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improperly tested</a:t>
            </a:r>
            <a:r>
              <a:rPr lang="en-US" sz="22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 (i.e. small errors often lead to big problems for the users)</a:t>
            </a:r>
            <a:endParaRPr sz="22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EB Garamond"/>
              <a:buChar char="○"/>
            </a:pPr>
            <a:r>
              <a:rPr lang="en-US" sz="22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→ not reusable and interoperable</a:t>
            </a:r>
            <a:endParaRPr sz="22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EB Garamond"/>
              <a:buChar char="●"/>
            </a:pPr>
            <a:r>
              <a:rPr lang="en-US" sz="22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Practical complications</a:t>
            </a:r>
            <a:endParaRPr i="0" sz="22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EB Garamond"/>
              <a:buChar char="○"/>
            </a:pPr>
            <a:r>
              <a:rPr lang="en-US" sz="22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steep learning curve for newcomers (i.e. students)</a:t>
            </a:r>
            <a:endParaRPr sz="22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EB Garamond"/>
              <a:buChar char="○"/>
            </a:pPr>
            <a:r>
              <a:rPr lang="en-US" sz="22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low adoption of novel innovative methods</a:t>
            </a:r>
            <a:endParaRPr sz="22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EB Garamond"/>
              <a:buChar char="○"/>
            </a:pPr>
            <a:r>
              <a:rPr lang="en-US" sz="22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reinventing the wheel</a:t>
            </a:r>
            <a:endParaRPr sz="22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EB Garamond"/>
              <a:buChar char="○"/>
            </a:pPr>
            <a:r>
              <a:rPr lang="en-US" sz="22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communication issues</a:t>
            </a:r>
            <a:endParaRPr sz="22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e6c71d18ed_0_0"/>
          <p:cNvSpPr txBox="1"/>
          <p:nvPr>
            <p:ph idx="1" type="body"/>
          </p:nvPr>
        </p:nvSpPr>
        <p:spPr>
          <a:xfrm>
            <a:off x="1" y="1"/>
            <a:ext cx="12198300" cy="86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</a:pPr>
            <a:r>
              <a:t/>
            </a:r>
            <a:endParaRPr/>
          </a:p>
        </p:txBody>
      </p:sp>
      <p:sp>
        <p:nvSpPr>
          <p:cNvPr id="109" name="Google Shape;109;g2e6c71d18ed_0_0"/>
          <p:cNvSpPr txBox="1"/>
          <p:nvPr>
            <p:ph type="title"/>
          </p:nvPr>
        </p:nvSpPr>
        <p:spPr>
          <a:xfrm>
            <a:off x="338535" y="227481"/>
            <a:ext cx="113889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EB Garamond"/>
              <a:buNone/>
            </a:pPr>
            <a:r>
              <a:rPr lang="en-US" sz="3900"/>
              <a:t>Postdoc Mission: Practical De Novo Drug Design</a:t>
            </a:r>
            <a:endParaRPr sz="3900"/>
          </a:p>
        </p:txBody>
      </p:sp>
      <p:sp>
        <p:nvSpPr>
          <p:cNvPr id="110" name="Google Shape;110;g2e6c71d18ed_0_0"/>
          <p:cNvSpPr txBox="1"/>
          <p:nvPr>
            <p:ph idx="12" type="sldNum"/>
          </p:nvPr>
        </p:nvSpPr>
        <p:spPr>
          <a:xfrm>
            <a:off x="11414987" y="6333134"/>
            <a:ext cx="7320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1" name="Google Shape;111;g2e6c71d18e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150" y="1018062"/>
            <a:ext cx="5097076" cy="4667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g2e6c71d18ed_0_0"/>
          <p:cNvGrpSpPr/>
          <p:nvPr/>
        </p:nvGrpSpPr>
        <p:grpSpPr>
          <a:xfrm>
            <a:off x="3348150" y="1018050"/>
            <a:ext cx="8732149" cy="4964575"/>
            <a:chOff x="3348150" y="1018050"/>
            <a:chExt cx="8732149" cy="4964575"/>
          </a:xfrm>
        </p:grpSpPr>
        <p:pic>
          <p:nvPicPr>
            <p:cNvPr id="113" name="Google Shape;113;g2e6c71d18ed_0_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745650" y="4159625"/>
              <a:ext cx="598650" cy="7714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Google Shape;114;g2e6c71d18ed_0_0"/>
            <p:cNvSpPr txBox="1"/>
            <p:nvPr/>
          </p:nvSpPr>
          <p:spPr>
            <a:xfrm>
              <a:off x="5828075" y="1390150"/>
              <a:ext cx="5586900" cy="363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EB Garamond"/>
                <a:buChar char="●"/>
              </a:pPr>
              <a:r>
                <a:rPr b="0" i="0" lang="en-US" sz="2000" u="none" cap="none" strike="noStrike">
                  <a:solidFill>
                    <a:schemeClr val="lt2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DrugEx (Molecular Generation)</a:t>
              </a:r>
              <a:r>
                <a:rPr b="0" baseline="30000" i="0" lang="en-US" sz="2000" u="none" cap="none" strike="noStrike">
                  <a:solidFill>
                    <a:schemeClr val="lt2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1</a:t>
              </a:r>
              <a:endParaRPr b="0" i="0" sz="20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35560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EB Garamond"/>
                <a:buChar char="○"/>
              </a:pPr>
              <a:r>
                <a:rPr b="0" i="0" lang="en-US" sz="2000" u="sng" cap="none" strike="noStrike">
                  <a:solidFill>
                    <a:schemeClr val="hlink"/>
                  </a:solidFill>
                  <a:latin typeface="EB Garamond"/>
                  <a:ea typeface="EB Garamond"/>
                  <a:cs typeface="EB Garamond"/>
                  <a:sym typeface="EB Garamond"/>
                  <a:hlinkClick r:id="rId5"/>
                </a:rPr>
                <a:t>https://github.com/CDDLeiden/DrugEx</a:t>
              </a:r>
              <a:r>
                <a:rPr b="0" i="0" lang="en-US" sz="2000" u="none" cap="none" strike="noStrike">
                  <a:solidFill>
                    <a:schemeClr val="lt2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</a:t>
              </a:r>
              <a:endParaRPr b="0" i="0" sz="20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EB Garamond"/>
                <a:buChar char="●"/>
              </a:pPr>
              <a:r>
                <a:rPr b="0" i="0" lang="en-US" sz="2000" u="none" cap="none" strike="noStrike">
                  <a:solidFill>
                    <a:schemeClr val="lt2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LED3Score (SA Scoring)</a:t>
              </a:r>
              <a:r>
                <a:rPr b="0" baseline="30000" i="0" lang="en-US" sz="2000" u="none" cap="none" strike="noStrike">
                  <a:solidFill>
                    <a:schemeClr val="lt2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2</a:t>
              </a:r>
              <a:endParaRPr b="0" i="0" sz="20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35560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EB Garamond"/>
                <a:buChar char="○"/>
              </a:pPr>
              <a:r>
                <a:rPr b="0" i="0" lang="en-US" sz="2000" u="sng" cap="none" strike="noStrike">
                  <a:solidFill>
                    <a:schemeClr val="hlink"/>
                  </a:solidFill>
                  <a:latin typeface="EB Garamond"/>
                  <a:ea typeface="EB Garamond"/>
                  <a:cs typeface="EB Garamond"/>
                  <a:sym typeface="EB Garamond"/>
                  <a:hlinkClick r:id="rId6"/>
                </a:rPr>
                <a:t>https://github.com/AlanHassen/led3_score</a:t>
              </a:r>
              <a:r>
                <a:rPr b="0" i="0" lang="en-US" sz="2000" u="none" cap="none" strike="noStrike">
                  <a:solidFill>
                    <a:schemeClr val="lt2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</a:t>
              </a:r>
              <a:endParaRPr b="0" i="0" sz="20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EB Garamond"/>
                <a:buChar char="●"/>
              </a:pPr>
              <a:r>
                <a:rPr b="0" i="0" lang="en-US" sz="2000" u="none" cap="none" strike="noStrike">
                  <a:solidFill>
                    <a:schemeClr val="lt2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QSPRPred (QSPR Modelling)</a:t>
              </a:r>
              <a:r>
                <a:rPr b="0" baseline="30000" i="0" lang="en-US" sz="2000" u="none" cap="none" strike="noStrike">
                  <a:solidFill>
                    <a:schemeClr val="lt2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3</a:t>
              </a:r>
              <a:endParaRPr b="0" baseline="30000" i="0" sz="20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35560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EB Garamond"/>
                <a:buChar char="○"/>
              </a:pPr>
              <a:r>
                <a:rPr b="0" i="0" lang="en-US" sz="2000" u="sng" cap="none" strike="noStrike">
                  <a:solidFill>
                    <a:schemeClr val="hlink"/>
                  </a:solidFill>
                  <a:latin typeface="EB Garamond"/>
                  <a:ea typeface="EB Garamond"/>
                  <a:cs typeface="EB Garamond"/>
                  <a:sym typeface="EB Garamond"/>
                  <a:hlinkClick r:id="rId7"/>
                </a:rPr>
                <a:t>https://github.com/CDDLeiden/QSPRPred</a:t>
              </a:r>
              <a:r>
                <a:rPr b="0" i="0" lang="en-US" sz="2000" u="none" cap="none" strike="noStrike">
                  <a:solidFill>
                    <a:schemeClr val="lt2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 </a:t>
              </a:r>
              <a:endParaRPr b="0" i="0" sz="20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EB Garamond"/>
                <a:buChar char="●"/>
              </a:pPr>
              <a:r>
                <a:rPr b="0" i="0" lang="en-US" sz="2000" u="none" cap="none" strike="noStrike">
                  <a:solidFill>
                    <a:schemeClr val="lt2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Spock (Molecular Docking/SBDD)</a:t>
              </a:r>
              <a:r>
                <a:rPr b="0" baseline="30000" i="0" lang="en-US" sz="2000" u="none" cap="none" strike="noStrike">
                  <a:solidFill>
                    <a:schemeClr val="lt2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4</a:t>
              </a:r>
              <a:endParaRPr b="0" baseline="30000" i="0" sz="20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35560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EB Garamond"/>
                <a:buChar char="○"/>
              </a:pPr>
              <a:r>
                <a:rPr b="0" i="0" lang="en-US" sz="2000" u="none" cap="none" strike="noStrike">
                  <a:solidFill>
                    <a:schemeClr val="lt2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https://github.com/CDDLeiden/spock </a:t>
              </a:r>
              <a:endParaRPr b="0" i="0" sz="20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35560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EB Garamond"/>
                <a:buChar char="●"/>
              </a:pPr>
              <a:r>
                <a:rPr b="0" i="0" lang="en-US" sz="2000" u="none" cap="none" strike="noStrike">
                  <a:solidFill>
                    <a:schemeClr val="lt2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GenUI (GUI)</a:t>
              </a:r>
              <a:endParaRPr b="0" i="0" sz="20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  <a:p>
              <a:pPr indent="-355600" lvl="1" marL="9144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2000"/>
                <a:buFont typeface="EB Garamond"/>
                <a:buChar char="○"/>
              </a:pPr>
              <a:r>
                <a:rPr b="0" i="0" lang="en-US" sz="2000" u="sng" cap="none" strike="noStrike">
                  <a:solidFill>
                    <a:schemeClr val="hlink"/>
                  </a:solidFill>
                  <a:latin typeface="EB Garamond"/>
                  <a:ea typeface="EB Garamond"/>
                  <a:cs typeface="EB Garamond"/>
                  <a:sym typeface="EB Garamond"/>
                  <a:hlinkClick r:id="rId8"/>
                </a:rPr>
                <a:t>https://github.com/martin-sicho/genui</a:t>
              </a:r>
              <a:endParaRPr b="0" i="0" sz="20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pic>
          <p:nvPicPr>
            <p:cNvPr id="115" name="Google Shape;115;g2e6c71d18ed_0_0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834300" y="3542870"/>
              <a:ext cx="580675" cy="58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g2e6c71d18ed_0_0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414974" y="2730075"/>
              <a:ext cx="648150" cy="653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g2e6c71d18ed_0_0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1243951" y="1997525"/>
              <a:ext cx="648150" cy="64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g2e6c71d18ed_0_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0393810" y="1080488"/>
              <a:ext cx="648150" cy="648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g2e6c71d18ed_0_0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9688275" y="1114250"/>
              <a:ext cx="580675" cy="58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g2e6c71d18ed_0_0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1481649" y="3524875"/>
              <a:ext cx="598650" cy="598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g2e6c71d18ed_0_0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1414975" y="4171188"/>
              <a:ext cx="598650" cy="74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g2e6c71d18ed_0_0"/>
            <p:cNvPicPr preferRelativeResize="0"/>
            <p:nvPr/>
          </p:nvPicPr>
          <p:blipFill rotWithShape="1">
            <a:blip r:embed="rId16">
              <a:alphaModFix/>
            </a:blip>
            <a:srcRect b="45573" l="48400" r="26146" t="0"/>
            <a:stretch/>
          </p:blipFill>
          <p:spPr>
            <a:xfrm>
              <a:off x="11207275" y="1018050"/>
              <a:ext cx="598651" cy="8519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g2e6c71d18ed_0_0"/>
            <p:cNvSpPr txBox="1"/>
            <p:nvPr/>
          </p:nvSpPr>
          <p:spPr>
            <a:xfrm>
              <a:off x="3348150" y="5130625"/>
              <a:ext cx="8665500" cy="85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1. </a:t>
              </a:r>
              <a:r>
                <a:rPr lang="en-US" sz="800">
                  <a:solidFill>
                    <a:schemeClr val="lt2"/>
                  </a:solidFill>
                </a:rPr>
                <a:t>Šícho M, Luukkonen S, van den Maagdenberg HW, Schoenmaker L, Béquignon OJM, van Westen GJP. DrugEx: Deep Learning Models and Tools for Exploration of Drug-Like Chemical Space. J Chem Inf Model. 2023 Jun 26;63(12):3629-3636. doi: 10.1021/acs.jcim.3c00434. Epub 2023 Jun 5. PMID: 37272707; PMCID: PMC10306259.</a:t>
              </a:r>
              <a:endPara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2. </a:t>
              </a:r>
              <a:r>
                <a:rPr lang="en-US" sz="800">
                  <a:solidFill>
                    <a:schemeClr val="lt2"/>
                  </a:solidFill>
                </a:rPr>
                <a:t>Hassen, A.K., Šícho, M., van Aalst, Y.J. et al. Generate what you can make: achieving in-house synthesizability with readily available resources in de novo drug design. J Cheminform 17, 41 (2025). https://doi.org/10.1186/s13321-024-00910-4</a:t>
              </a:r>
              <a:endPara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0" i="0" lang="en-US" sz="8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3. </a:t>
              </a:r>
              <a:r>
                <a:rPr lang="en-US" sz="800">
                  <a:solidFill>
                    <a:schemeClr val="lt2"/>
                  </a:solidFill>
                </a:rPr>
                <a:t>van den Maagdenberg, H.W., Šícho, M., Araripe, D.A. et al. QSPRpred: a Flexible Open-Source Quantitative Structure-Property Relationship Modelling Tool. J Cheminform 16, 128 (2024). </a:t>
              </a:r>
              <a:r>
                <a:rPr lang="en-US" sz="800" u="sng">
                  <a:solidFill>
                    <a:schemeClr val="hlink"/>
                  </a:solidFill>
                  <a:hlinkClick r:id="rId17"/>
                </a:rPr>
                <a:t>https://doi.org/10.1186/s13321-024-00908-y</a:t>
              </a:r>
              <a:endParaRPr sz="800">
                <a:solidFill>
                  <a:schemeClr val="lt2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800">
                  <a:solidFill>
                    <a:schemeClr val="lt2"/>
                  </a:solidFill>
                </a:rPr>
                <a:t>4. In preparation</a:t>
              </a:r>
              <a:endParaRPr sz="800">
                <a:solidFill>
                  <a:schemeClr val="lt2"/>
                </a:solidFill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4282c822b_0_1"/>
          <p:cNvSpPr txBox="1"/>
          <p:nvPr>
            <p:ph idx="1" type="body"/>
          </p:nvPr>
        </p:nvSpPr>
        <p:spPr>
          <a:xfrm>
            <a:off x="1" y="1"/>
            <a:ext cx="12198300" cy="86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"/>
              <a:buNone/>
            </a:pPr>
            <a:r>
              <a:t/>
            </a:r>
            <a:endParaRPr/>
          </a:p>
        </p:txBody>
      </p:sp>
      <p:sp>
        <p:nvSpPr>
          <p:cNvPr id="129" name="Google Shape;129;g314282c822b_0_1"/>
          <p:cNvSpPr txBox="1"/>
          <p:nvPr>
            <p:ph idx="12" type="sldNum"/>
          </p:nvPr>
        </p:nvSpPr>
        <p:spPr>
          <a:xfrm>
            <a:off x="11414987" y="6333134"/>
            <a:ext cx="7320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g314282c822b_0_1"/>
          <p:cNvSpPr txBox="1"/>
          <p:nvPr>
            <p:ph type="title"/>
          </p:nvPr>
        </p:nvSpPr>
        <p:spPr>
          <a:xfrm>
            <a:off x="338535" y="227481"/>
            <a:ext cx="113889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EB Garamond"/>
              <a:buNone/>
            </a:pPr>
            <a:r>
              <a:rPr lang="en-US"/>
              <a:t>Open Source Software Stack for Cheminformatics</a:t>
            </a:r>
            <a:endParaRPr/>
          </a:p>
        </p:txBody>
      </p:sp>
      <p:pic>
        <p:nvPicPr>
          <p:cNvPr id="131" name="Google Shape;131;g314282c822b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525" y="1454901"/>
            <a:ext cx="6838950" cy="45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314282c822b_0_1"/>
          <p:cNvSpPr txBox="1"/>
          <p:nvPr/>
        </p:nvSpPr>
        <p:spPr>
          <a:xfrm>
            <a:off x="7177475" y="949575"/>
            <a:ext cx="4769400" cy="42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●"/>
            </a:pPr>
            <a:r>
              <a:rPr b="1"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F</a:t>
            </a:r>
            <a:r>
              <a:rPr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indable</a:t>
            </a:r>
            <a:endParaRPr sz="21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○"/>
            </a:pPr>
            <a:r>
              <a:rPr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unique and persistent identifiers</a:t>
            </a:r>
            <a:endParaRPr sz="21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○"/>
            </a:pPr>
            <a:r>
              <a:rPr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rich metadata</a:t>
            </a:r>
            <a:endParaRPr sz="21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○"/>
            </a:pPr>
            <a:r>
              <a:rPr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searchable</a:t>
            </a:r>
            <a:endParaRPr sz="21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●"/>
            </a:pPr>
            <a:r>
              <a:rPr b="1"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A</a:t>
            </a:r>
            <a:r>
              <a:rPr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ccessible</a:t>
            </a:r>
            <a:endParaRPr sz="21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○"/>
            </a:pPr>
            <a:r>
              <a:rPr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retrievable using a protocol (i.e. JSON for metadata)</a:t>
            </a:r>
            <a:endParaRPr sz="21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○"/>
            </a:pPr>
            <a:r>
              <a:rPr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metadata is persistent and always readable</a:t>
            </a:r>
            <a:endParaRPr sz="21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●"/>
            </a:pPr>
            <a:r>
              <a:rPr b="1"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I</a:t>
            </a:r>
            <a:r>
              <a:rPr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nteroperable</a:t>
            </a:r>
            <a:endParaRPr sz="21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○"/>
            </a:pPr>
            <a:r>
              <a:rPr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modular encapsulated code with documented APIs</a:t>
            </a:r>
            <a:endParaRPr sz="21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●"/>
            </a:pPr>
            <a:r>
              <a:rPr b="1"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R</a:t>
            </a:r>
            <a:r>
              <a:rPr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eusable</a:t>
            </a:r>
            <a:endParaRPr sz="21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○"/>
            </a:pPr>
            <a:r>
              <a:rPr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installable packages</a:t>
            </a:r>
            <a:endParaRPr sz="21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○"/>
            </a:pPr>
            <a:r>
              <a:rPr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integrated pipelines</a:t>
            </a:r>
            <a:endParaRPr sz="21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EB Garamond"/>
              <a:buChar char="○"/>
            </a:pPr>
            <a:r>
              <a:rPr lang="en-US" sz="2100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automatic and transparent testing</a:t>
            </a:r>
            <a:endParaRPr sz="2100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33" name="Google Shape;133;g314282c822b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2000" y="2403800"/>
            <a:ext cx="604275" cy="60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314282c822b_0_1"/>
          <p:cNvSpPr txBox="1"/>
          <p:nvPr/>
        </p:nvSpPr>
        <p:spPr>
          <a:xfrm>
            <a:off x="298700" y="949575"/>
            <a:ext cx="69186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sng" cap="none" strike="noStrike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5"/>
              </a:rPr>
              <a:t>https://github.com/CDDLeiden/</a:t>
            </a:r>
            <a:r>
              <a:rPr b="0" i="0" lang="en-US" sz="2400" u="none" cap="none" strike="noStrike">
                <a:solidFill>
                  <a:schemeClr val="lt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b="0" i="0" sz="2400" u="none" cap="none" strike="noStrike">
              <a:solidFill>
                <a:schemeClr val="lt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35" name="Google Shape;135;g314282c822b_0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51000" y="3008075"/>
            <a:ext cx="362400" cy="3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19aa0bca3_0_12"/>
          <p:cNvSpPr txBox="1"/>
          <p:nvPr>
            <p:ph idx="1" type="body"/>
          </p:nvPr>
        </p:nvSpPr>
        <p:spPr>
          <a:xfrm>
            <a:off x="1" y="1"/>
            <a:ext cx="12198300" cy="86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3619aa0bca3_0_12"/>
          <p:cNvSpPr txBox="1"/>
          <p:nvPr>
            <p:ph type="title"/>
          </p:nvPr>
        </p:nvSpPr>
        <p:spPr>
          <a:xfrm>
            <a:off x="338535" y="227481"/>
            <a:ext cx="11388900" cy="43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Storages</a:t>
            </a:r>
            <a:endParaRPr/>
          </a:p>
        </p:txBody>
      </p:sp>
      <p:sp>
        <p:nvSpPr>
          <p:cNvPr id="143" name="Google Shape;143;g3619aa0bca3_0_12"/>
          <p:cNvSpPr txBox="1"/>
          <p:nvPr>
            <p:ph idx="12" type="sldNum"/>
          </p:nvPr>
        </p:nvSpPr>
        <p:spPr>
          <a:xfrm>
            <a:off x="11414987" y="6333134"/>
            <a:ext cx="7320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4" name="Google Shape;144;g3619aa0bca3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778" y="1001525"/>
            <a:ext cx="9169374" cy="47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3619aa0bca3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4788" y="1352525"/>
            <a:ext cx="4953000" cy="16383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46" name="Google Shape;146;g3619aa0bca3_0_12"/>
          <p:cNvGrpSpPr/>
          <p:nvPr/>
        </p:nvGrpSpPr>
        <p:grpSpPr>
          <a:xfrm>
            <a:off x="933000" y="5365625"/>
            <a:ext cx="6969395" cy="859050"/>
            <a:chOff x="933000" y="5365625"/>
            <a:chExt cx="6969395" cy="859050"/>
          </a:xfrm>
        </p:grpSpPr>
        <p:pic>
          <p:nvPicPr>
            <p:cNvPr id="147" name="Google Shape;147;g3619aa0bca3_0_1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864500" y="5365625"/>
              <a:ext cx="6037895" cy="859050"/>
            </a:xfrm>
            <a:prstGeom prst="rect">
              <a:avLst/>
            </a:prstGeom>
            <a:noFill/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148" name="Google Shape;148;g3619aa0bca3_0_12"/>
            <p:cNvCxnSpPr>
              <a:endCxn id="147" idx="1"/>
            </p:cNvCxnSpPr>
            <p:nvPr/>
          </p:nvCxnSpPr>
          <p:spPr>
            <a:xfrm>
              <a:off x="933000" y="5598050"/>
              <a:ext cx="931500" cy="197100"/>
            </a:xfrm>
            <a:prstGeom prst="straightConnector1">
              <a:avLst/>
            </a:prstGeom>
            <a:noFill/>
            <a:ln cap="flat" cmpd="sng" w="28575">
              <a:solidFill>
                <a:schemeClr val="accent5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49" name="Google Shape;149;g3619aa0bca3_0_12"/>
          <p:cNvGrpSpPr/>
          <p:nvPr/>
        </p:nvGrpSpPr>
        <p:grpSpPr>
          <a:xfrm>
            <a:off x="7054250" y="3344703"/>
            <a:ext cx="5014076" cy="2450447"/>
            <a:chOff x="7054250" y="3344703"/>
            <a:chExt cx="5014076" cy="2450447"/>
          </a:xfrm>
        </p:grpSpPr>
        <p:pic>
          <p:nvPicPr>
            <p:cNvPr id="150" name="Google Shape;150;g3619aa0bca3_0_12"/>
            <p:cNvPicPr preferRelativeResize="0"/>
            <p:nvPr/>
          </p:nvPicPr>
          <p:blipFill rotWithShape="1">
            <a:blip r:embed="rId6">
              <a:alphaModFix/>
            </a:blip>
            <a:srcRect b="0" l="0" r="45355" t="0"/>
            <a:stretch/>
          </p:blipFill>
          <p:spPr>
            <a:xfrm>
              <a:off x="7054250" y="3344703"/>
              <a:ext cx="5014076" cy="1863725"/>
            </a:xfrm>
            <a:prstGeom prst="rect">
              <a:avLst/>
            </a:prstGeom>
            <a:noFill/>
            <a:ln cap="flat" cmpd="sng" w="2857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151" name="Google Shape;151;g3619aa0bca3_0_12"/>
            <p:cNvCxnSpPr>
              <a:stCxn id="147" idx="3"/>
              <a:endCxn id="150" idx="2"/>
            </p:cNvCxnSpPr>
            <p:nvPr/>
          </p:nvCxnSpPr>
          <p:spPr>
            <a:xfrm flipH="1" rot="10800000">
              <a:off x="7902395" y="5208350"/>
              <a:ext cx="1659000" cy="586800"/>
            </a:xfrm>
            <a:prstGeom prst="bentConnector2">
              <a:avLst/>
            </a:prstGeom>
            <a:noFill/>
            <a:ln cap="flat" cmpd="sng" w="28575">
              <a:solidFill>
                <a:schemeClr val="accent5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61eca1e561_0_4"/>
          <p:cNvSpPr txBox="1"/>
          <p:nvPr>
            <p:ph idx="1" type="body"/>
          </p:nvPr>
        </p:nvSpPr>
        <p:spPr>
          <a:xfrm>
            <a:off x="1" y="1"/>
            <a:ext cx="12198300" cy="86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61eca1e561_0_4"/>
          <p:cNvSpPr txBox="1"/>
          <p:nvPr>
            <p:ph type="title"/>
          </p:nvPr>
        </p:nvSpPr>
        <p:spPr>
          <a:xfrm>
            <a:off x="338535" y="227481"/>
            <a:ext cx="11388900" cy="43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Molecule Repesentations</a:t>
            </a:r>
            <a:endParaRPr/>
          </a:p>
        </p:txBody>
      </p:sp>
      <p:sp>
        <p:nvSpPr>
          <p:cNvPr id="159" name="Google Shape;159;g361eca1e561_0_4"/>
          <p:cNvSpPr txBox="1"/>
          <p:nvPr>
            <p:ph idx="12" type="sldNum"/>
          </p:nvPr>
        </p:nvSpPr>
        <p:spPr>
          <a:xfrm>
            <a:off x="11414987" y="6333134"/>
            <a:ext cx="7320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0" name="Google Shape;160;g361eca1e561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00" y="1186350"/>
            <a:ext cx="10197126" cy="46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361eca1e561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1875" y="2564975"/>
            <a:ext cx="4118099" cy="336935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2" name="Google Shape;162;g361eca1e561_0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5175" y="1041125"/>
            <a:ext cx="5591725" cy="42106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61eca1e561_0_15"/>
          <p:cNvSpPr txBox="1"/>
          <p:nvPr>
            <p:ph idx="1" type="body"/>
          </p:nvPr>
        </p:nvSpPr>
        <p:spPr>
          <a:xfrm>
            <a:off x="1" y="1"/>
            <a:ext cx="12198300" cy="86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361eca1e561_0_15"/>
          <p:cNvSpPr txBox="1"/>
          <p:nvPr>
            <p:ph type="title"/>
          </p:nvPr>
        </p:nvSpPr>
        <p:spPr>
          <a:xfrm>
            <a:off x="338535" y="227481"/>
            <a:ext cx="11388900" cy="43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Docking with Spock</a:t>
            </a:r>
            <a:endParaRPr/>
          </a:p>
        </p:txBody>
      </p:sp>
      <p:sp>
        <p:nvSpPr>
          <p:cNvPr id="170" name="Google Shape;170;g361eca1e561_0_15"/>
          <p:cNvSpPr txBox="1"/>
          <p:nvPr>
            <p:ph idx="12" type="sldNum"/>
          </p:nvPr>
        </p:nvSpPr>
        <p:spPr>
          <a:xfrm>
            <a:off x="11414987" y="6333134"/>
            <a:ext cx="7320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1" name="Google Shape;171;g361eca1e561_0_15"/>
          <p:cNvPicPr preferRelativeResize="0"/>
          <p:nvPr/>
        </p:nvPicPr>
        <p:blipFill rotWithShape="1">
          <a:blip r:embed="rId3">
            <a:alphaModFix/>
          </a:blip>
          <a:srcRect b="2437" l="1458" r="0" t="3070"/>
          <a:stretch/>
        </p:blipFill>
        <p:spPr>
          <a:xfrm>
            <a:off x="153900" y="1091700"/>
            <a:ext cx="6530974" cy="482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61eca1e561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2425" y="983550"/>
            <a:ext cx="4214499" cy="244545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3" name="Google Shape;173;g361eca1e561_0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2728" y="2197800"/>
            <a:ext cx="5645624" cy="360695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61eca1e561_0_26"/>
          <p:cNvSpPr txBox="1"/>
          <p:nvPr>
            <p:ph idx="1" type="body"/>
          </p:nvPr>
        </p:nvSpPr>
        <p:spPr>
          <a:xfrm>
            <a:off x="1" y="1"/>
            <a:ext cx="12198300" cy="86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361eca1e561_0_26"/>
          <p:cNvSpPr txBox="1"/>
          <p:nvPr>
            <p:ph type="title"/>
          </p:nvPr>
        </p:nvSpPr>
        <p:spPr>
          <a:xfrm>
            <a:off x="338535" y="227481"/>
            <a:ext cx="11388900" cy="43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QSAR Modelling</a:t>
            </a:r>
            <a:endParaRPr/>
          </a:p>
        </p:txBody>
      </p:sp>
      <p:sp>
        <p:nvSpPr>
          <p:cNvPr id="181" name="Google Shape;181;g361eca1e561_0_26"/>
          <p:cNvSpPr txBox="1"/>
          <p:nvPr>
            <p:ph idx="12" type="sldNum"/>
          </p:nvPr>
        </p:nvSpPr>
        <p:spPr>
          <a:xfrm>
            <a:off x="11414987" y="6333134"/>
            <a:ext cx="7320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2" name="Google Shape;182;g361eca1e561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700" y="963875"/>
            <a:ext cx="6711525" cy="50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361eca1e561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523" y="963873"/>
            <a:ext cx="5471051" cy="5005575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4" name="Google Shape;184;g361eca1e561_0_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100" y="2158938"/>
            <a:ext cx="4819650" cy="3895725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5" name="Google Shape;185;g361eca1e561_0_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3013" y="1108963"/>
            <a:ext cx="3609975" cy="771525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86" name="Google Shape;186;g361eca1e561_0_26"/>
          <p:cNvCxnSpPr>
            <a:stCxn id="183" idx="3"/>
            <a:endCxn id="185" idx="1"/>
          </p:cNvCxnSpPr>
          <p:nvPr/>
        </p:nvCxnSpPr>
        <p:spPr>
          <a:xfrm flipH="1" rot="10800000">
            <a:off x="5809574" y="1494761"/>
            <a:ext cx="1673400" cy="197190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orporate template-set Universiteit Leiden">
  <a:themeElements>
    <a:clrScheme name="Aangepast 37">
      <a:dk1>
        <a:srgbClr val="000000"/>
      </a:dk1>
      <a:lt1>
        <a:srgbClr val="FFFFFF"/>
      </a:lt1>
      <a:dk2>
        <a:srgbClr val="8592BC"/>
      </a:dk2>
      <a:lt2>
        <a:srgbClr val="0C2577"/>
      </a:lt2>
      <a:accent1>
        <a:srgbClr val="B27F2A"/>
      </a:accent1>
      <a:accent2>
        <a:srgbClr val="5CB1EB"/>
      </a:accent2>
      <a:accent3>
        <a:srgbClr val="34A3A9"/>
      </a:accent3>
      <a:accent4>
        <a:srgbClr val="F46E32"/>
      </a:accent4>
      <a:accent5>
        <a:srgbClr val="2C712D"/>
      </a:accent5>
      <a:accent6>
        <a:srgbClr val="B02079"/>
      </a:accent6>
      <a:hlink>
        <a:srgbClr val="0033CC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2015-03-10T08:05:39Z</dcterms:created>
  <dc:creator>PPTsolutions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0x010100FBDF9D64841CDA4DBFE20098EEA6D1F4</vt:lpwstr>
  </property>
</Properties>
</file>